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0.xml" ContentType="application/vnd.openxmlformats-officedocument.themeOverride+xml"/>
  <Override PartName="/ppt/drawings/drawing2.xml" ContentType="application/vnd.openxmlformats-officedocument.drawingml.chartshapes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1.xml" ContentType="application/vnd.openxmlformats-officedocument.themeOverride+xml"/>
  <Override PartName="/ppt/notesSlides/notesSlide5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2.xml" ContentType="application/vnd.openxmlformats-officedocument.themeOverride+xml"/>
  <Override PartName="/ppt/notesSlides/notesSlide6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3.xml" ContentType="application/vnd.openxmlformats-officedocument.themeOverr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14.xml" ContentType="application/vnd.openxmlformats-officedocument.themeOverr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drawings/drawing3.xml" ContentType="application/vnd.openxmlformats-officedocument.drawingml.chartshapes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drawings/drawing4.xml" ContentType="application/vnd.openxmlformats-officedocument.drawingml.chartshapes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drawings/drawing5.xml" ContentType="application/vnd.openxmlformats-officedocument.drawingml.chartshapes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drawings/drawing6.xml" ContentType="application/vnd.openxmlformats-officedocument.drawingml.chartshapes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drawings/drawing7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9"/>
  </p:notesMasterIdLst>
  <p:sldIdLst>
    <p:sldId id="328" r:id="rId2"/>
    <p:sldId id="329" r:id="rId3"/>
    <p:sldId id="353" r:id="rId4"/>
    <p:sldId id="356" r:id="rId5"/>
    <p:sldId id="357" r:id="rId6"/>
    <p:sldId id="358" r:id="rId7"/>
    <p:sldId id="360" r:id="rId8"/>
    <p:sldId id="361" r:id="rId9"/>
    <p:sldId id="362" r:id="rId10"/>
    <p:sldId id="363" r:id="rId11"/>
    <p:sldId id="367" r:id="rId12"/>
    <p:sldId id="368" r:id="rId13"/>
    <p:sldId id="369" r:id="rId14"/>
    <p:sldId id="370" r:id="rId15"/>
    <p:sldId id="330" r:id="rId16"/>
    <p:sldId id="331" r:id="rId17"/>
    <p:sldId id="334" r:id="rId18"/>
    <p:sldId id="377" r:id="rId19"/>
    <p:sldId id="378" r:id="rId20"/>
    <p:sldId id="258" r:id="rId21"/>
    <p:sldId id="332" r:id="rId22"/>
    <p:sldId id="382" r:id="rId23"/>
    <p:sldId id="380" r:id="rId24"/>
    <p:sldId id="379" r:id="rId25"/>
    <p:sldId id="335" r:id="rId26"/>
    <p:sldId id="260" r:id="rId27"/>
    <p:sldId id="268" r:id="rId28"/>
    <p:sldId id="350" r:id="rId29"/>
    <p:sldId id="264" r:id="rId30"/>
    <p:sldId id="265" r:id="rId31"/>
    <p:sldId id="317" r:id="rId32"/>
    <p:sldId id="269" r:id="rId33"/>
    <p:sldId id="338" r:id="rId34"/>
    <p:sldId id="266" r:id="rId35"/>
    <p:sldId id="267" r:id="rId36"/>
    <p:sldId id="315" r:id="rId37"/>
    <p:sldId id="270" r:id="rId38"/>
    <p:sldId id="271" r:id="rId39"/>
    <p:sldId id="272" r:id="rId40"/>
    <p:sldId id="273" r:id="rId41"/>
    <p:sldId id="383" r:id="rId42"/>
    <p:sldId id="385" r:id="rId43"/>
    <p:sldId id="316" r:id="rId44"/>
    <p:sldId id="275" r:id="rId45"/>
    <p:sldId id="274" r:id="rId46"/>
    <p:sldId id="276" r:id="rId47"/>
    <p:sldId id="277" r:id="rId48"/>
    <p:sldId id="279" r:id="rId49"/>
    <p:sldId id="339" r:id="rId50"/>
    <p:sldId id="384" r:id="rId51"/>
    <p:sldId id="320" r:id="rId52"/>
    <p:sldId id="281" r:id="rId53"/>
    <p:sldId id="280" r:id="rId54"/>
    <p:sldId id="321" r:id="rId55"/>
    <p:sldId id="284" r:id="rId56"/>
    <p:sldId id="286" r:id="rId57"/>
    <p:sldId id="287" r:id="rId58"/>
    <p:sldId id="285" r:id="rId59"/>
    <p:sldId id="322" r:id="rId60"/>
    <p:sldId id="288" r:id="rId61"/>
    <p:sldId id="340" r:id="rId62"/>
    <p:sldId id="289" r:id="rId63"/>
    <p:sldId id="290" r:id="rId64"/>
    <p:sldId id="323" r:id="rId65"/>
    <p:sldId id="351" r:id="rId66"/>
    <p:sldId id="389" r:id="rId67"/>
    <p:sldId id="390" r:id="rId68"/>
    <p:sldId id="391" r:id="rId69"/>
    <p:sldId id="392" r:id="rId70"/>
    <p:sldId id="393" r:id="rId71"/>
    <p:sldId id="394" r:id="rId72"/>
    <p:sldId id="347" r:id="rId73"/>
    <p:sldId id="352" r:id="rId74"/>
    <p:sldId id="386" r:id="rId75"/>
    <p:sldId id="387" r:id="rId76"/>
    <p:sldId id="388" r:id="rId77"/>
    <p:sldId id="349" r:id="rId7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C556"/>
    <a:srgbClr val="E1AD19"/>
    <a:srgbClr val="B3DB1F"/>
    <a:srgbClr val="D05D16"/>
    <a:srgbClr val="FFFA00"/>
    <a:srgbClr val="397F40"/>
    <a:srgbClr val="F62C0A"/>
    <a:srgbClr val="CC5F34"/>
    <a:srgbClr val="FC5262"/>
    <a:srgbClr val="FF4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3469" autoAdjust="0"/>
  </p:normalViewPr>
  <p:slideViewPr>
    <p:cSldViewPr snapToGrid="0">
      <p:cViewPr varScale="1">
        <p:scale>
          <a:sx n="86" d="100"/>
          <a:sy n="86" d="100"/>
        </p:scale>
        <p:origin x="7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-Masoudifar\AppData\Local\Temp\INIS_SSI_Percent.xls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1.xml"/><Relationship Id="rId1" Type="http://schemas.microsoft.com/office/2011/relationships/chartStyle" Target="style11.xml"/><Relationship Id="rId5" Type="http://schemas.openxmlformats.org/officeDocument/2006/relationships/chartUserShapes" Target="../drawings/drawing2.xml"/><Relationship Id="rId4" Type="http://schemas.openxmlformats.org/officeDocument/2006/relationships/oleObject" Target="../embeddings/oleObject6.bin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4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5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6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7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chartUserShapes" Target="../drawings/drawing3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chartUserShapes" Target="../drawings/drawing4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chartUserShapes" Target="../drawings/drawing5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chartUserShapes" Target="../drawings/drawing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../embeddings/oleObject1.bin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chartUserShapes" Target="../drawings/drawing7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../embeddings/oleObject2.bin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../embeddings/oleObject3.bin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3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oleObject" Target="../embeddings/oleObject4.bin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oleObject" Target="../embeddings/oleObject5.bin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oleObject" Target="file:///D:\&#1593;&#1601;&#1608;&#1606;&#1578;%20&#1576;&#1740;&#1605;&#1575;&#1585;&#1587;&#1578;&#1575;&#1606;&#1740;\&#1711;&#1586;&#1575;&#1585;&#1588;%20&#1587;&#1575;&#1604;&#1740;&#1575;&#1606;&#1607;%20&#1593;&#1601;&#1608;&#1606;&#1578;%20&#1576;&#1740;&#1605;&#1575;&#1585;&#1587;&#1578;&#1575;&#1606;&#1740;\&#1711;&#1586;&#1575;&#1585;&#1588;%20&#1593;&#1601;&#1608;&#1606;&#1578;%20&#1607;&#1575;%20&#1587;&#1575;&#1604;%2097\total%2097\&#1593;&#1601;&#1608;&#1606;&#1578;%20&#1605;&#1608;&#1590;&#1593;%20&#1593;&#1605;&#1604;%20&#1580;&#1585;&#1575;&#1581;&#1740;%20&#1576;&#1607;%20&#1578;&#1601;&#1705;&#1740;&#1705;%20&#1583;&#1575;&#1606;&#1588;&#1711;&#1575;&#1607;%20&#1607;&#1575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 بیمارستان های تحت پوشش ثبت شده در سامانه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Sheet1!$A$2:$A$27</c:f>
              <c:strCache>
                <c:ptCount val="26"/>
                <c:pt idx="0">
                  <c:v>گلستان</c:v>
                </c:pt>
                <c:pt idx="1">
                  <c:v>لرستان</c:v>
                </c:pt>
                <c:pt idx="2">
                  <c:v>مازندران</c:v>
                </c:pt>
                <c:pt idx="3">
                  <c:v>يزد</c:v>
                </c:pt>
                <c:pt idx="4">
                  <c:v>گيلان</c:v>
                </c:pt>
                <c:pt idx="5">
                  <c:v>تهران</c:v>
                </c:pt>
                <c:pt idx="6">
                  <c:v>کل کشور</c:v>
                </c:pt>
                <c:pt idx="7">
                  <c:v>زاهدان</c:v>
                </c:pt>
                <c:pt idx="8">
                  <c:v>مشهد</c:v>
                </c:pt>
                <c:pt idx="9">
                  <c:v>همدان</c:v>
                </c:pt>
                <c:pt idx="10">
                  <c:v>اصفهان</c:v>
                </c:pt>
                <c:pt idx="11">
                  <c:v>ايران</c:v>
                </c:pt>
                <c:pt idx="12">
                  <c:v>شيراز</c:v>
                </c:pt>
                <c:pt idx="13">
                  <c:v>اهواز</c:v>
                </c:pt>
                <c:pt idx="14">
                  <c:v>کرمانشاه</c:v>
                </c:pt>
                <c:pt idx="15">
                  <c:v>البرز</c:v>
                </c:pt>
                <c:pt idx="16">
                  <c:v>شهيد بهشتي</c:v>
                </c:pt>
                <c:pt idx="17">
                  <c:v>ايرانشهر</c:v>
                </c:pt>
                <c:pt idx="18">
                  <c:v>ياسوج</c:v>
                </c:pt>
                <c:pt idx="19">
                  <c:v>کاشان</c:v>
                </c:pt>
                <c:pt idx="20">
                  <c:v>کرمان</c:v>
                </c:pt>
                <c:pt idx="21">
                  <c:v>اردبيل</c:v>
                </c:pt>
                <c:pt idx="22">
                  <c:v>ايلام</c:v>
                </c:pt>
                <c:pt idx="23">
                  <c:v>شهرکرد</c:v>
                </c:pt>
                <c:pt idx="24">
                  <c:v>تربت جام</c:v>
                </c:pt>
                <c:pt idx="25">
                  <c:v>سيرجان</c:v>
                </c:pt>
              </c:strCache>
            </c:strRef>
          </c:cat>
          <c:val>
            <c:numRef>
              <c:f>Sheet1!$B$2:$B$27</c:f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تعداد بیمارستانی که در بخش آمار مخرج ها در سامانه ثبت داده داشته اند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Sheet1!$A$2:$A$27</c:f>
              <c:strCache>
                <c:ptCount val="26"/>
                <c:pt idx="0">
                  <c:v>گلستان</c:v>
                </c:pt>
                <c:pt idx="1">
                  <c:v>لرستان</c:v>
                </c:pt>
                <c:pt idx="2">
                  <c:v>مازندران</c:v>
                </c:pt>
                <c:pt idx="3">
                  <c:v>يزد</c:v>
                </c:pt>
                <c:pt idx="4">
                  <c:v>گيلان</c:v>
                </c:pt>
                <c:pt idx="5">
                  <c:v>تهران</c:v>
                </c:pt>
                <c:pt idx="6">
                  <c:v>کل کشور</c:v>
                </c:pt>
                <c:pt idx="7">
                  <c:v>زاهدان</c:v>
                </c:pt>
                <c:pt idx="8">
                  <c:v>مشهد</c:v>
                </c:pt>
                <c:pt idx="9">
                  <c:v>همدان</c:v>
                </c:pt>
                <c:pt idx="10">
                  <c:v>اصفهان</c:v>
                </c:pt>
                <c:pt idx="11">
                  <c:v>ايران</c:v>
                </c:pt>
                <c:pt idx="12">
                  <c:v>شيراز</c:v>
                </c:pt>
                <c:pt idx="13">
                  <c:v>اهواز</c:v>
                </c:pt>
                <c:pt idx="14">
                  <c:v>کرمانشاه</c:v>
                </c:pt>
                <c:pt idx="15">
                  <c:v>البرز</c:v>
                </c:pt>
                <c:pt idx="16">
                  <c:v>شهيد بهشتي</c:v>
                </c:pt>
                <c:pt idx="17">
                  <c:v>ايرانشهر</c:v>
                </c:pt>
                <c:pt idx="18">
                  <c:v>ياسوج</c:v>
                </c:pt>
                <c:pt idx="19">
                  <c:v>کاشان</c:v>
                </c:pt>
                <c:pt idx="20">
                  <c:v>کرمان</c:v>
                </c:pt>
                <c:pt idx="21">
                  <c:v>اردبيل</c:v>
                </c:pt>
                <c:pt idx="22">
                  <c:v>ايلام</c:v>
                </c:pt>
                <c:pt idx="23">
                  <c:v>شهرکرد</c:v>
                </c:pt>
                <c:pt idx="24">
                  <c:v>تربت جام</c:v>
                </c:pt>
                <c:pt idx="25">
                  <c:v>سيرجان</c:v>
                </c:pt>
              </c:strCache>
            </c:strRef>
          </c:cat>
          <c:val>
            <c:numRef>
              <c:f>Sheet1!$C$2:$C$27</c:f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نسبت  بیمارستان هایی که در بخش آمار مخرج ها ثبت داده  داشته اند به کل بیمارستانهای تحت پوشش </c:v>
                </c:pt>
              </c:strCache>
            </c:strRef>
          </c:tx>
          <c:spPr>
            <a:solidFill>
              <a:srgbClr val="CFE2E7">
                <a:lumMod val="50000"/>
              </a:srgbClr>
            </a:solidFill>
            <a:ln>
              <a:solidFill>
                <a:srgbClr val="70AD47"/>
              </a:solidFill>
            </a:ln>
            <a:effectLst/>
          </c:spPr>
          <c:invertIfNegative val="0"/>
          <c:dLbls>
            <c:dLbl>
              <c:idx val="6"/>
              <c:layout>
                <c:manualLayout>
                  <c:x val="0"/>
                  <c:y val="-2.406633971817747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F62C0A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Sheet1!$A$2:$A$27</c:f>
              <c:strCache>
                <c:ptCount val="26"/>
                <c:pt idx="0">
                  <c:v>گلستان</c:v>
                </c:pt>
                <c:pt idx="1">
                  <c:v>لرستان</c:v>
                </c:pt>
                <c:pt idx="2">
                  <c:v>مازندران</c:v>
                </c:pt>
                <c:pt idx="3">
                  <c:v>يزد</c:v>
                </c:pt>
                <c:pt idx="4">
                  <c:v>گيلان</c:v>
                </c:pt>
                <c:pt idx="5">
                  <c:v>تهران</c:v>
                </c:pt>
                <c:pt idx="6">
                  <c:v>کل کشور</c:v>
                </c:pt>
                <c:pt idx="7">
                  <c:v>زاهدان</c:v>
                </c:pt>
                <c:pt idx="8">
                  <c:v>مشهد</c:v>
                </c:pt>
                <c:pt idx="9">
                  <c:v>همدان</c:v>
                </c:pt>
                <c:pt idx="10">
                  <c:v>اصفهان</c:v>
                </c:pt>
                <c:pt idx="11">
                  <c:v>ايران</c:v>
                </c:pt>
                <c:pt idx="12">
                  <c:v>شيراز</c:v>
                </c:pt>
                <c:pt idx="13">
                  <c:v>اهواز</c:v>
                </c:pt>
                <c:pt idx="14">
                  <c:v>کرمانشاه</c:v>
                </c:pt>
                <c:pt idx="15">
                  <c:v>البرز</c:v>
                </c:pt>
                <c:pt idx="16">
                  <c:v>شهيد بهشتي</c:v>
                </c:pt>
                <c:pt idx="17">
                  <c:v>ايرانشهر</c:v>
                </c:pt>
                <c:pt idx="18">
                  <c:v>ياسوج</c:v>
                </c:pt>
                <c:pt idx="19">
                  <c:v>کاشان</c:v>
                </c:pt>
                <c:pt idx="20">
                  <c:v>کرمان</c:v>
                </c:pt>
                <c:pt idx="21">
                  <c:v>اردبيل</c:v>
                </c:pt>
                <c:pt idx="22">
                  <c:v>ايلام</c:v>
                </c:pt>
                <c:pt idx="23">
                  <c:v>شهرکرد</c:v>
                </c:pt>
                <c:pt idx="24">
                  <c:v>تربت جام</c:v>
                </c:pt>
                <c:pt idx="25">
                  <c:v>سيرجان</c:v>
                </c:pt>
              </c:strCache>
            </c:strRef>
          </c:cat>
          <c:val>
            <c:numRef>
              <c:f>Sheet1!$D$2:$D$27</c:f>
              <c:numCache>
                <c:formatCode>0.00</c:formatCode>
                <c:ptCount val="26"/>
                <c:pt idx="0">
                  <c:v>96.296296296296291</c:v>
                </c:pt>
                <c:pt idx="1">
                  <c:v>96</c:v>
                </c:pt>
                <c:pt idx="2">
                  <c:v>95</c:v>
                </c:pt>
                <c:pt idx="3">
                  <c:v>95</c:v>
                </c:pt>
                <c:pt idx="4">
                  <c:v>94.871794871794862</c:v>
                </c:pt>
                <c:pt idx="5">
                  <c:v>94.73684210526315</c:v>
                </c:pt>
                <c:pt idx="6">
                  <c:v>91.79</c:v>
                </c:pt>
                <c:pt idx="7">
                  <c:v>91.666666666666657</c:v>
                </c:pt>
                <c:pt idx="8">
                  <c:v>91.304347826086953</c:v>
                </c:pt>
                <c:pt idx="9">
                  <c:v>90.476190476190482</c:v>
                </c:pt>
                <c:pt idx="10">
                  <c:v>89.830508474576277</c:v>
                </c:pt>
                <c:pt idx="11">
                  <c:v>88.135593220338976</c:v>
                </c:pt>
                <c:pt idx="12">
                  <c:v>87.878787878787875</c:v>
                </c:pt>
                <c:pt idx="13">
                  <c:v>87.179487179487182</c:v>
                </c:pt>
                <c:pt idx="14">
                  <c:v>86.956521739130437</c:v>
                </c:pt>
                <c:pt idx="15">
                  <c:v>86.36363636363636</c:v>
                </c:pt>
                <c:pt idx="16">
                  <c:v>84.415584415584405</c:v>
                </c:pt>
                <c:pt idx="17">
                  <c:v>80</c:v>
                </c:pt>
                <c:pt idx="18">
                  <c:v>80</c:v>
                </c:pt>
                <c:pt idx="19">
                  <c:v>77.777777777777786</c:v>
                </c:pt>
                <c:pt idx="20">
                  <c:v>77.272727272727266</c:v>
                </c:pt>
                <c:pt idx="21">
                  <c:v>75</c:v>
                </c:pt>
                <c:pt idx="22">
                  <c:v>75</c:v>
                </c:pt>
                <c:pt idx="23">
                  <c:v>72.727272727272734</c:v>
                </c:pt>
                <c:pt idx="24">
                  <c:v>66.666666666666657</c:v>
                </c:pt>
                <c:pt idx="25">
                  <c:v>66.666666666666657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175038272"/>
        <c:axId val="175038664"/>
      </c:barChart>
      <c:catAx>
        <c:axId val="175038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175038664"/>
        <c:crosses val="autoZero"/>
        <c:auto val="1"/>
        <c:lblAlgn val="ctr"/>
        <c:lblOffset val="100"/>
        <c:noMultiLvlLbl val="0"/>
      </c:catAx>
      <c:valAx>
        <c:axId val="175038664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5038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INIS_SSI_Percent!$B$1</c:f>
              <c:strCache>
                <c:ptCount val="1"/>
                <c:pt idx="0">
                  <c:v>عفونت سطحی برش جراحی</c:v>
                </c:pt>
              </c:strCache>
            </c:strRef>
          </c:tx>
          <c:spPr>
            <a:solidFill>
              <a:srgbClr val="397F40"/>
            </a:solidFill>
            <a:ln>
              <a:noFill/>
            </a:ln>
            <a:effectLst/>
          </c:spPr>
          <c:invertIfNegative val="0"/>
          <c:cat>
            <c:strRef>
              <c:f>INIS_SSI_Percent!$A$2:$A$65</c:f>
              <c:strCache>
                <c:ptCount val="64"/>
                <c:pt idx="0">
                  <c:v>آبادان</c:v>
                </c:pt>
                <c:pt idx="1">
                  <c:v>اراک</c:v>
                </c:pt>
                <c:pt idx="2">
                  <c:v>اردبيل</c:v>
                </c:pt>
                <c:pt idx="3">
                  <c:v>اروميه</c:v>
                </c:pt>
                <c:pt idx="4">
                  <c:v>اسد آباد</c:v>
                </c:pt>
                <c:pt idx="5">
                  <c:v>اسفراين</c:v>
                </c:pt>
                <c:pt idx="6">
                  <c:v>اصفهان</c:v>
                </c:pt>
                <c:pt idx="7">
                  <c:v>البرز</c:v>
                </c:pt>
                <c:pt idx="8">
                  <c:v>اهواز</c:v>
                </c:pt>
                <c:pt idx="9">
                  <c:v>ايران</c:v>
                </c:pt>
                <c:pt idx="10">
                  <c:v>ايرانشهر</c:v>
                </c:pt>
                <c:pt idx="11">
                  <c:v>ايلام</c:v>
                </c:pt>
                <c:pt idx="12">
                  <c:v>بابل</c:v>
                </c:pt>
                <c:pt idx="13">
                  <c:v>بم</c:v>
                </c:pt>
                <c:pt idx="14">
                  <c:v>بهبهان</c:v>
                </c:pt>
                <c:pt idx="15">
                  <c:v>بوشهر</c:v>
                </c:pt>
                <c:pt idx="16">
                  <c:v>بيرجند</c:v>
                </c:pt>
                <c:pt idx="17">
                  <c:v>تبريز</c:v>
                </c:pt>
                <c:pt idx="18">
                  <c:v>تربت جام</c:v>
                </c:pt>
                <c:pt idx="19">
                  <c:v>تربت حيدريه</c:v>
                </c:pt>
                <c:pt idx="20">
                  <c:v>تهران</c:v>
                </c:pt>
                <c:pt idx="21">
                  <c:v>جهرم</c:v>
                </c:pt>
                <c:pt idx="22">
                  <c:v>جيرفت</c:v>
                </c:pt>
                <c:pt idx="23">
                  <c:v>خراسان شمالي</c:v>
                </c:pt>
                <c:pt idx="24">
                  <c:v>خلخال</c:v>
                </c:pt>
                <c:pt idx="25">
                  <c:v>خمين</c:v>
                </c:pt>
                <c:pt idx="26">
                  <c:v>خوي</c:v>
                </c:pt>
                <c:pt idx="27">
                  <c:v>دزفول</c:v>
                </c:pt>
                <c:pt idx="28">
                  <c:v>رفسنجان</c:v>
                </c:pt>
                <c:pt idx="29">
                  <c:v>زابل</c:v>
                </c:pt>
                <c:pt idx="30">
                  <c:v>زاهدان</c:v>
                </c:pt>
                <c:pt idx="31">
                  <c:v>زنجان</c:v>
                </c:pt>
                <c:pt idx="32">
                  <c:v>ساوه</c:v>
                </c:pt>
                <c:pt idx="33">
                  <c:v>سبزوار</c:v>
                </c:pt>
                <c:pt idx="34">
                  <c:v>سراب</c:v>
                </c:pt>
                <c:pt idx="35">
                  <c:v>سمنان</c:v>
                </c:pt>
                <c:pt idx="36">
                  <c:v>سيرجان</c:v>
                </c:pt>
                <c:pt idx="37">
                  <c:v>شاهرود</c:v>
                </c:pt>
                <c:pt idx="38">
                  <c:v>شهرکرد</c:v>
                </c:pt>
                <c:pt idx="39">
                  <c:v>شهيد بهشتي</c:v>
                </c:pt>
                <c:pt idx="40">
                  <c:v>شوشتر</c:v>
                </c:pt>
                <c:pt idx="41">
                  <c:v>شيراز</c:v>
                </c:pt>
                <c:pt idx="42">
                  <c:v>فسا</c:v>
                </c:pt>
                <c:pt idx="43">
                  <c:v>قزوين</c:v>
                </c:pt>
                <c:pt idx="44">
                  <c:v>قم</c:v>
                </c:pt>
                <c:pt idx="45">
                  <c:v>کاشان</c:v>
                </c:pt>
                <c:pt idx="46">
                  <c:v>کردستان</c:v>
                </c:pt>
                <c:pt idx="47">
                  <c:v>کرمان</c:v>
                </c:pt>
                <c:pt idx="48">
                  <c:v>کرمانشاه</c:v>
                </c:pt>
                <c:pt idx="49">
                  <c:v>گراش</c:v>
                </c:pt>
                <c:pt idx="50">
                  <c:v>گلستان</c:v>
                </c:pt>
                <c:pt idx="51">
                  <c:v>گناباد</c:v>
                </c:pt>
                <c:pt idx="52">
                  <c:v>گيلان</c:v>
                </c:pt>
                <c:pt idx="53">
                  <c:v>لارستان</c:v>
                </c:pt>
                <c:pt idx="54">
                  <c:v>لرستان</c:v>
                </c:pt>
                <c:pt idx="55">
                  <c:v>مازندران</c:v>
                </c:pt>
                <c:pt idx="56">
                  <c:v>مراغه</c:v>
                </c:pt>
                <c:pt idx="57">
                  <c:v>مشهد</c:v>
                </c:pt>
                <c:pt idx="58">
                  <c:v>نيشابور</c:v>
                </c:pt>
                <c:pt idx="59">
                  <c:v>هرمزگان</c:v>
                </c:pt>
                <c:pt idx="60">
                  <c:v>همدان</c:v>
                </c:pt>
                <c:pt idx="61">
                  <c:v>ياسوج</c:v>
                </c:pt>
                <c:pt idx="62">
                  <c:v>يزد</c:v>
                </c:pt>
                <c:pt idx="63">
                  <c:v>کشور</c:v>
                </c:pt>
              </c:strCache>
            </c:strRef>
          </c:cat>
          <c:val>
            <c:numRef>
              <c:f>INIS_SSI_Percent!$B$2:$B$65</c:f>
              <c:numCache>
                <c:formatCode>General</c:formatCode>
                <c:ptCount val="64"/>
                <c:pt idx="0">
                  <c:v>88</c:v>
                </c:pt>
                <c:pt idx="1">
                  <c:v>33</c:v>
                </c:pt>
                <c:pt idx="2">
                  <c:v>205</c:v>
                </c:pt>
                <c:pt idx="3">
                  <c:v>479</c:v>
                </c:pt>
                <c:pt idx="4">
                  <c:v>1</c:v>
                </c:pt>
                <c:pt idx="5">
                  <c:v>19</c:v>
                </c:pt>
                <c:pt idx="6">
                  <c:v>653</c:v>
                </c:pt>
                <c:pt idx="7">
                  <c:v>599</c:v>
                </c:pt>
                <c:pt idx="8">
                  <c:v>690</c:v>
                </c:pt>
                <c:pt idx="9">
                  <c:v>738</c:v>
                </c:pt>
                <c:pt idx="10">
                  <c:v>101</c:v>
                </c:pt>
                <c:pt idx="11">
                  <c:v>156</c:v>
                </c:pt>
                <c:pt idx="12">
                  <c:v>179</c:v>
                </c:pt>
                <c:pt idx="13">
                  <c:v>19</c:v>
                </c:pt>
                <c:pt idx="14">
                  <c:v>26</c:v>
                </c:pt>
                <c:pt idx="15">
                  <c:v>238</c:v>
                </c:pt>
                <c:pt idx="16">
                  <c:v>66</c:v>
                </c:pt>
                <c:pt idx="17">
                  <c:v>402</c:v>
                </c:pt>
                <c:pt idx="18">
                  <c:v>16</c:v>
                </c:pt>
                <c:pt idx="19">
                  <c:v>24</c:v>
                </c:pt>
                <c:pt idx="20">
                  <c:v>1279</c:v>
                </c:pt>
                <c:pt idx="21">
                  <c:v>37</c:v>
                </c:pt>
                <c:pt idx="22">
                  <c:v>128</c:v>
                </c:pt>
                <c:pt idx="23">
                  <c:v>118</c:v>
                </c:pt>
                <c:pt idx="24">
                  <c:v>7</c:v>
                </c:pt>
                <c:pt idx="25">
                  <c:v>8</c:v>
                </c:pt>
                <c:pt idx="26">
                  <c:v>7</c:v>
                </c:pt>
                <c:pt idx="27">
                  <c:v>115</c:v>
                </c:pt>
                <c:pt idx="28">
                  <c:v>53</c:v>
                </c:pt>
                <c:pt idx="29">
                  <c:v>5</c:v>
                </c:pt>
                <c:pt idx="30">
                  <c:v>92</c:v>
                </c:pt>
                <c:pt idx="31">
                  <c:v>234</c:v>
                </c:pt>
                <c:pt idx="32">
                  <c:v>40</c:v>
                </c:pt>
                <c:pt idx="33">
                  <c:v>56</c:v>
                </c:pt>
                <c:pt idx="34">
                  <c:v>4</c:v>
                </c:pt>
                <c:pt idx="35">
                  <c:v>105</c:v>
                </c:pt>
                <c:pt idx="36">
                  <c:v>22</c:v>
                </c:pt>
                <c:pt idx="37">
                  <c:v>28</c:v>
                </c:pt>
                <c:pt idx="38">
                  <c:v>75</c:v>
                </c:pt>
                <c:pt idx="39">
                  <c:v>958</c:v>
                </c:pt>
                <c:pt idx="40">
                  <c:v>21</c:v>
                </c:pt>
                <c:pt idx="41">
                  <c:v>1092</c:v>
                </c:pt>
                <c:pt idx="42">
                  <c:v>145</c:v>
                </c:pt>
                <c:pt idx="43">
                  <c:v>1417</c:v>
                </c:pt>
                <c:pt idx="44">
                  <c:v>90</c:v>
                </c:pt>
                <c:pt idx="45">
                  <c:v>75</c:v>
                </c:pt>
                <c:pt idx="46">
                  <c:v>228</c:v>
                </c:pt>
                <c:pt idx="47">
                  <c:v>321</c:v>
                </c:pt>
                <c:pt idx="48">
                  <c:v>126</c:v>
                </c:pt>
                <c:pt idx="49">
                  <c:v>22</c:v>
                </c:pt>
                <c:pt idx="50">
                  <c:v>300</c:v>
                </c:pt>
                <c:pt idx="51">
                  <c:v>5</c:v>
                </c:pt>
                <c:pt idx="52">
                  <c:v>316</c:v>
                </c:pt>
                <c:pt idx="53">
                  <c:v>14</c:v>
                </c:pt>
                <c:pt idx="54">
                  <c:v>252</c:v>
                </c:pt>
                <c:pt idx="55">
                  <c:v>530</c:v>
                </c:pt>
                <c:pt idx="56">
                  <c:v>18</c:v>
                </c:pt>
                <c:pt idx="57">
                  <c:v>900</c:v>
                </c:pt>
                <c:pt idx="58">
                  <c:v>7</c:v>
                </c:pt>
                <c:pt idx="59">
                  <c:v>520</c:v>
                </c:pt>
                <c:pt idx="60">
                  <c:v>618</c:v>
                </c:pt>
                <c:pt idx="61">
                  <c:v>22</c:v>
                </c:pt>
                <c:pt idx="62">
                  <c:v>276</c:v>
                </c:pt>
                <c:pt idx="63">
                  <c:v>15418</c:v>
                </c:pt>
              </c:numCache>
            </c:numRef>
          </c:val>
        </c:ser>
        <c:ser>
          <c:idx val="1"/>
          <c:order val="1"/>
          <c:tx>
            <c:strRef>
              <c:f>INIS_SSI_Percent!$C$1</c:f>
              <c:strCache>
                <c:ptCount val="1"/>
                <c:pt idx="0">
                  <c:v>عفونت عمقی برش جراحی</c:v>
                </c:pt>
              </c:strCache>
            </c:strRef>
          </c:tx>
          <c:spPr>
            <a:solidFill>
              <a:srgbClr val="B3DB1F"/>
            </a:solidFill>
            <a:ln>
              <a:noFill/>
            </a:ln>
            <a:effectLst/>
          </c:spPr>
          <c:invertIfNegative val="0"/>
          <c:cat>
            <c:strRef>
              <c:f>INIS_SSI_Percent!$A$2:$A$65</c:f>
              <c:strCache>
                <c:ptCount val="64"/>
                <c:pt idx="0">
                  <c:v>آبادان</c:v>
                </c:pt>
                <c:pt idx="1">
                  <c:v>اراک</c:v>
                </c:pt>
                <c:pt idx="2">
                  <c:v>اردبيل</c:v>
                </c:pt>
                <c:pt idx="3">
                  <c:v>اروميه</c:v>
                </c:pt>
                <c:pt idx="4">
                  <c:v>اسد آباد</c:v>
                </c:pt>
                <c:pt idx="5">
                  <c:v>اسفراين</c:v>
                </c:pt>
                <c:pt idx="6">
                  <c:v>اصفهان</c:v>
                </c:pt>
                <c:pt idx="7">
                  <c:v>البرز</c:v>
                </c:pt>
                <c:pt idx="8">
                  <c:v>اهواز</c:v>
                </c:pt>
                <c:pt idx="9">
                  <c:v>ايران</c:v>
                </c:pt>
                <c:pt idx="10">
                  <c:v>ايرانشهر</c:v>
                </c:pt>
                <c:pt idx="11">
                  <c:v>ايلام</c:v>
                </c:pt>
                <c:pt idx="12">
                  <c:v>بابل</c:v>
                </c:pt>
                <c:pt idx="13">
                  <c:v>بم</c:v>
                </c:pt>
                <c:pt idx="14">
                  <c:v>بهبهان</c:v>
                </c:pt>
                <c:pt idx="15">
                  <c:v>بوشهر</c:v>
                </c:pt>
                <c:pt idx="16">
                  <c:v>بيرجند</c:v>
                </c:pt>
                <c:pt idx="17">
                  <c:v>تبريز</c:v>
                </c:pt>
                <c:pt idx="18">
                  <c:v>تربت جام</c:v>
                </c:pt>
                <c:pt idx="19">
                  <c:v>تربت حيدريه</c:v>
                </c:pt>
                <c:pt idx="20">
                  <c:v>تهران</c:v>
                </c:pt>
                <c:pt idx="21">
                  <c:v>جهرم</c:v>
                </c:pt>
                <c:pt idx="22">
                  <c:v>جيرفت</c:v>
                </c:pt>
                <c:pt idx="23">
                  <c:v>خراسان شمالي</c:v>
                </c:pt>
                <c:pt idx="24">
                  <c:v>خلخال</c:v>
                </c:pt>
                <c:pt idx="25">
                  <c:v>خمين</c:v>
                </c:pt>
                <c:pt idx="26">
                  <c:v>خوي</c:v>
                </c:pt>
                <c:pt idx="27">
                  <c:v>دزفول</c:v>
                </c:pt>
                <c:pt idx="28">
                  <c:v>رفسنجان</c:v>
                </c:pt>
                <c:pt idx="29">
                  <c:v>زابل</c:v>
                </c:pt>
                <c:pt idx="30">
                  <c:v>زاهدان</c:v>
                </c:pt>
                <c:pt idx="31">
                  <c:v>زنجان</c:v>
                </c:pt>
                <c:pt idx="32">
                  <c:v>ساوه</c:v>
                </c:pt>
                <c:pt idx="33">
                  <c:v>سبزوار</c:v>
                </c:pt>
                <c:pt idx="34">
                  <c:v>سراب</c:v>
                </c:pt>
                <c:pt idx="35">
                  <c:v>سمنان</c:v>
                </c:pt>
                <c:pt idx="36">
                  <c:v>سيرجان</c:v>
                </c:pt>
                <c:pt idx="37">
                  <c:v>شاهرود</c:v>
                </c:pt>
                <c:pt idx="38">
                  <c:v>شهرکرد</c:v>
                </c:pt>
                <c:pt idx="39">
                  <c:v>شهيد بهشتي</c:v>
                </c:pt>
                <c:pt idx="40">
                  <c:v>شوشتر</c:v>
                </c:pt>
                <c:pt idx="41">
                  <c:v>شيراز</c:v>
                </c:pt>
                <c:pt idx="42">
                  <c:v>فسا</c:v>
                </c:pt>
                <c:pt idx="43">
                  <c:v>قزوين</c:v>
                </c:pt>
                <c:pt idx="44">
                  <c:v>قم</c:v>
                </c:pt>
                <c:pt idx="45">
                  <c:v>کاشان</c:v>
                </c:pt>
                <c:pt idx="46">
                  <c:v>کردستان</c:v>
                </c:pt>
                <c:pt idx="47">
                  <c:v>کرمان</c:v>
                </c:pt>
                <c:pt idx="48">
                  <c:v>کرمانشاه</c:v>
                </c:pt>
                <c:pt idx="49">
                  <c:v>گراش</c:v>
                </c:pt>
                <c:pt idx="50">
                  <c:v>گلستان</c:v>
                </c:pt>
                <c:pt idx="51">
                  <c:v>گناباد</c:v>
                </c:pt>
                <c:pt idx="52">
                  <c:v>گيلان</c:v>
                </c:pt>
                <c:pt idx="53">
                  <c:v>لارستان</c:v>
                </c:pt>
                <c:pt idx="54">
                  <c:v>لرستان</c:v>
                </c:pt>
                <c:pt idx="55">
                  <c:v>مازندران</c:v>
                </c:pt>
                <c:pt idx="56">
                  <c:v>مراغه</c:v>
                </c:pt>
                <c:pt idx="57">
                  <c:v>مشهد</c:v>
                </c:pt>
                <c:pt idx="58">
                  <c:v>نيشابور</c:v>
                </c:pt>
                <c:pt idx="59">
                  <c:v>هرمزگان</c:v>
                </c:pt>
                <c:pt idx="60">
                  <c:v>همدان</c:v>
                </c:pt>
                <c:pt idx="61">
                  <c:v>ياسوج</c:v>
                </c:pt>
                <c:pt idx="62">
                  <c:v>يزد</c:v>
                </c:pt>
                <c:pt idx="63">
                  <c:v>کشور</c:v>
                </c:pt>
              </c:strCache>
            </c:strRef>
          </c:cat>
          <c:val>
            <c:numRef>
              <c:f>INIS_SSI_Percent!$C$2:$C$65</c:f>
              <c:numCache>
                <c:formatCode>General</c:formatCode>
                <c:ptCount val="64"/>
                <c:pt idx="0">
                  <c:v>38</c:v>
                </c:pt>
                <c:pt idx="1">
                  <c:v>97</c:v>
                </c:pt>
                <c:pt idx="2">
                  <c:v>20</c:v>
                </c:pt>
                <c:pt idx="3">
                  <c:v>108</c:v>
                </c:pt>
                <c:pt idx="4">
                  <c:v>0</c:v>
                </c:pt>
                <c:pt idx="5">
                  <c:v>5</c:v>
                </c:pt>
                <c:pt idx="6">
                  <c:v>647</c:v>
                </c:pt>
                <c:pt idx="7">
                  <c:v>107</c:v>
                </c:pt>
                <c:pt idx="8">
                  <c:v>318</c:v>
                </c:pt>
                <c:pt idx="9">
                  <c:v>749</c:v>
                </c:pt>
                <c:pt idx="10">
                  <c:v>14</c:v>
                </c:pt>
                <c:pt idx="11">
                  <c:v>8</c:v>
                </c:pt>
                <c:pt idx="12">
                  <c:v>118</c:v>
                </c:pt>
                <c:pt idx="13">
                  <c:v>10</c:v>
                </c:pt>
                <c:pt idx="14">
                  <c:v>9</c:v>
                </c:pt>
                <c:pt idx="15">
                  <c:v>174</c:v>
                </c:pt>
                <c:pt idx="16">
                  <c:v>61</c:v>
                </c:pt>
                <c:pt idx="17">
                  <c:v>302</c:v>
                </c:pt>
                <c:pt idx="18">
                  <c:v>0</c:v>
                </c:pt>
                <c:pt idx="19">
                  <c:v>57</c:v>
                </c:pt>
                <c:pt idx="20">
                  <c:v>1056</c:v>
                </c:pt>
                <c:pt idx="21">
                  <c:v>31</c:v>
                </c:pt>
                <c:pt idx="22">
                  <c:v>82</c:v>
                </c:pt>
                <c:pt idx="23">
                  <c:v>6</c:v>
                </c:pt>
                <c:pt idx="24">
                  <c:v>3</c:v>
                </c:pt>
                <c:pt idx="25">
                  <c:v>1</c:v>
                </c:pt>
                <c:pt idx="26">
                  <c:v>5</c:v>
                </c:pt>
                <c:pt idx="27">
                  <c:v>57</c:v>
                </c:pt>
                <c:pt idx="28">
                  <c:v>31</c:v>
                </c:pt>
                <c:pt idx="29">
                  <c:v>2</c:v>
                </c:pt>
                <c:pt idx="30">
                  <c:v>66</c:v>
                </c:pt>
                <c:pt idx="31">
                  <c:v>48</c:v>
                </c:pt>
                <c:pt idx="32">
                  <c:v>10</c:v>
                </c:pt>
                <c:pt idx="33">
                  <c:v>58</c:v>
                </c:pt>
                <c:pt idx="34">
                  <c:v>6</c:v>
                </c:pt>
                <c:pt idx="35">
                  <c:v>47</c:v>
                </c:pt>
                <c:pt idx="36">
                  <c:v>77</c:v>
                </c:pt>
                <c:pt idx="37">
                  <c:v>13</c:v>
                </c:pt>
                <c:pt idx="38">
                  <c:v>99</c:v>
                </c:pt>
                <c:pt idx="39">
                  <c:v>752</c:v>
                </c:pt>
                <c:pt idx="40">
                  <c:v>34</c:v>
                </c:pt>
                <c:pt idx="41">
                  <c:v>686</c:v>
                </c:pt>
                <c:pt idx="42">
                  <c:v>16</c:v>
                </c:pt>
                <c:pt idx="43">
                  <c:v>146</c:v>
                </c:pt>
                <c:pt idx="44">
                  <c:v>67</c:v>
                </c:pt>
                <c:pt idx="45">
                  <c:v>37</c:v>
                </c:pt>
                <c:pt idx="46">
                  <c:v>88</c:v>
                </c:pt>
                <c:pt idx="47">
                  <c:v>49</c:v>
                </c:pt>
                <c:pt idx="48">
                  <c:v>237</c:v>
                </c:pt>
                <c:pt idx="49">
                  <c:v>1</c:v>
                </c:pt>
                <c:pt idx="50">
                  <c:v>81</c:v>
                </c:pt>
                <c:pt idx="51">
                  <c:v>5</c:v>
                </c:pt>
                <c:pt idx="52">
                  <c:v>152</c:v>
                </c:pt>
                <c:pt idx="53">
                  <c:v>5</c:v>
                </c:pt>
                <c:pt idx="54">
                  <c:v>80</c:v>
                </c:pt>
                <c:pt idx="55">
                  <c:v>219</c:v>
                </c:pt>
                <c:pt idx="56">
                  <c:v>19</c:v>
                </c:pt>
                <c:pt idx="57">
                  <c:v>859</c:v>
                </c:pt>
                <c:pt idx="58">
                  <c:v>3</c:v>
                </c:pt>
                <c:pt idx="59">
                  <c:v>231</c:v>
                </c:pt>
                <c:pt idx="60">
                  <c:v>41</c:v>
                </c:pt>
                <c:pt idx="61">
                  <c:v>25</c:v>
                </c:pt>
                <c:pt idx="62">
                  <c:v>253</c:v>
                </c:pt>
                <c:pt idx="63">
                  <c:v>8626</c:v>
                </c:pt>
              </c:numCache>
            </c:numRef>
          </c:val>
        </c:ser>
        <c:ser>
          <c:idx val="2"/>
          <c:order val="2"/>
          <c:tx>
            <c:strRef>
              <c:f>INIS_SSI_Percent!$D$1</c:f>
              <c:strCache>
                <c:ptCount val="1"/>
                <c:pt idx="0">
                  <c:v>عفونت ارگان یا فضا</c:v>
                </c:pt>
              </c:strCache>
            </c:strRef>
          </c:tx>
          <c:spPr>
            <a:solidFill>
              <a:srgbClr val="D05D16"/>
            </a:solidFill>
            <a:ln>
              <a:noFill/>
            </a:ln>
            <a:effectLst/>
          </c:spPr>
          <c:invertIfNegative val="0"/>
          <c:cat>
            <c:strRef>
              <c:f>INIS_SSI_Percent!$A$2:$A$65</c:f>
              <c:strCache>
                <c:ptCount val="64"/>
                <c:pt idx="0">
                  <c:v>آبادان</c:v>
                </c:pt>
                <c:pt idx="1">
                  <c:v>اراک</c:v>
                </c:pt>
                <c:pt idx="2">
                  <c:v>اردبيل</c:v>
                </c:pt>
                <c:pt idx="3">
                  <c:v>اروميه</c:v>
                </c:pt>
                <c:pt idx="4">
                  <c:v>اسد آباد</c:v>
                </c:pt>
                <c:pt idx="5">
                  <c:v>اسفراين</c:v>
                </c:pt>
                <c:pt idx="6">
                  <c:v>اصفهان</c:v>
                </c:pt>
                <c:pt idx="7">
                  <c:v>البرز</c:v>
                </c:pt>
                <c:pt idx="8">
                  <c:v>اهواز</c:v>
                </c:pt>
                <c:pt idx="9">
                  <c:v>ايران</c:v>
                </c:pt>
                <c:pt idx="10">
                  <c:v>ايرانشهر</c:v>
                </c:pt>
                <c:pt idx="11">
                  <c:v>ايلام</c:v>
                </c:pt>
                <c:pt idx="12">
                  <c:v>بابل</c:v>
                </c:pt>
                <c:pt idx="13">
                  <c:v>بم</c:v>
                </c:pt>
                <c:pt idx="14">
                  <c:v>بهبهان</c:v>
                </c:pt>
                <c:pt idx="15">
                  <c:v>بوشهر</c:v>
                </c:pt>
                <c:pt idx="16">
                  <c:v>بيرجند</c:v>
                </c:pt>
                <c:pt idx="17">
                  <c:v>تبريز</c:v>
                </c:pt>
                <c:pt idx="18">
                  <c:v>تربت جام</c:v>
                </c:pt>
                <c:pt idx="19">
                  <c:v>تربت حيدريه</c:v>
                </c:pt>
                <c:pt idx="20">
                  <c:v>تهران</c:v>
                </c:pt>
                <c:pt idx="21">
                  <c:v>جهرم</c:v>
                </c:pt>
                <c:pt idx="22">
                  <c:v>جيرفت</c:v>
                </c:pt>
                <c:pt idx="23">
                  <c:v>خراسان شمالي</c:v>
                </c:pt>
                <c:pt idx="24">
                  <c:v>خلخال</c:v>
                </c:pt>
                <c:pt idx="25">
                  <c:v>خمين</c:v>
                </c:pt>
                <c:pt idx="26">
                  <c:v>خوي</c:v>
                </c:pt>
                <c:pt idx="27">
                  <c:v>دزفول</c:v>
                </c:pt>
                <c:pt idx="28">
                  <c:v>رفسنجان</c:v>
                </c:pt>
                <c:pt idx="29">
                  <c:v>زابل</c:v>
                </c:pt>
                <c:pt idx="30">
                  <c:v>زاهدان</c:v>
                </c:pt>
                <c:pt idx="31">
                  <c:v>زنجان</c:v>
                </c:pt>
                <c:pt idx="32">
                  <c:v>ساوه</c:v>
                </c:pt>
                <c:pt idx="33">
                  <c:v>سبزوار</c:v>
                </c:pt>
                <c:pt idx="34">
                  <c:v>سراب</c:v>
                </c:pt>
                <c:pt idx="35">
                  <c:v>سمنان</c:v>
                </c:pt>
                <c:pt idx="36">
                  <c:v>سيرجان</c:v>
                </c:pt>
                <c:pt idx="37">
                  <c:v>شاهرود</c:v>
                </c:pt>
                <c:pt idx="38">
                  <c:v>شهرکرد</c:v>
                </c:pt>
                <c:pt idx="39">
                  <c:v>شهيد بهشتي</c:v>
                </c:pt>
                <c:pt idx="40">
                  <c:v>شوشتر</c:v>
                </c:pt>
                <c:pt idx="41">
                  <c:v>شيراز</c:v>
                </c:pt>
                <c:pt idx="42">
                  <c:v>فسا</c:v>
                </c:pt>
                <c:pt idx="43">
                  <c:v>قزوين</c:v>
                </c:pt>
                <c:pt idx="44">
                  <c:v>قم</c:v>
                </c:pt>
                <c:pt idx="45">
                  <c:v>کاشان</c:v>
                </c:pt>
                <c:pt idx="46">
                  <c:v>کردستان</c:v>
                </c:pt>
                <c:pt idx="47">
                  <c:v>کرمان</c:v>
                </c:pt>
                <c:pt idx="48">
                  <c:v>کرمانشاه</c:v>
                </c:pt>
                <c:pt idx="49">
                  <c:v>گراش</c:v>
                </c:pt>
                <c:pt idx="50">
                  <c:v>گلستان</c:v>
                </c:pt>
                <c:pt idx="51">
                  <c:v>گناباد</c:v>
                </c:pt>
                <c:pt idx="52">
                  <c:v>گيلان</c:v>
                </c:pt>
                <c:pt idx="53">
                  <c:v>لارستان</c:v>
                </c:pt>
                <c:pt idx="54">
                  <c:v>لرستان</c:v>
                </c:pt>
                <c:pt idx="55">
                  <c:v>مازندران</c:v>
                </c:pt>
                <c:pt idx="56">
                  <c:v>مراغه</c:v>
                </c:pt>
                <c:pt idx="57">
                  <c:v>مشهد</c:v>
                </c:pt>
                <c:pt idx="58">
                  <c:v>نيشابور</c:v>
                </c:pt>
                <c:pt idx="59">
                  <c:v>هرمزگان</c:v>
                </c:pt>
                <c:pt idx="60">
                  <c:v>همدان</c:v>
                </c:pt>
                <c:pt idx="61">
                  <c:v>ياسوج</c:v>
                </c:pt>
                <c:pt idx="62">
                  <c:v>يزد</c:v>
                </c:pt>
                <c:pt idx="63">
                  <c:v>کشور</c:v>
                </c:pt>
              </c:strCache>
            </c:strRef>
          </c:cat>
          <c:val>
            <c:numRef>
              <c:f>INIS_SSI_Percent!$D$2:$D$65</c:f>
              <c:numCache>
                <c:formatCode>General</c:formatCode>
                <c:ptCount val="64"/>
                <c:pt idx="0">
                  <c:v>6</c:v>
                </c:pt>
                <c:pt idx="1">
                  <c:v>39</c:v>
                </c:pt>
                <c:pt idx="2">
                  <c:v>27</c:v>
                </c:pt>
                <c:pt idx="3">
                  <c:v>102</c:v>
                </c:pt>
                <c:pt idx="4">
                  <c:v>0</c:v>
                </c:pt>
                <c:pt idx="5">
                  <c:v>1</c:v>
                </c:pt>
                <c:pt idx="6">
                  <c:v>208</c:v>
                </c:pt>
                <c:pt idx="7">
                  <c:v>17</c:v>
                </c:pt>
                <c:pt idx="8">
                  <c:v>269</c:v>
                </c:pt>
                <c:pt idx="9">
                  <c:v>215</c:v>
                </c:pt>
                <c:pt idx="10">
                  <c:v>1</c:v>
                </c:pt>
                <c:pt idx="11">
                  <c:v>9</c:v>
                </c:pt>
                <c:pt idx="12">
                  <c:v>94</c:v>
                </c:pt>
                <c:pt idx="13">
                  <c:v>7</c:v>
                </c:pt>
                <c:pt idx="14">
                  <c:v>3</c:v>
                </c:pt>
                <c:pt idx="15">
                  <c:v>112</c:v>
                </c:pt>
                <c:pt idx="16">
                  <c:v>23</c:v>
                </c:pt>
                <c:pt idx="17">
                  <c:v>147</c:v>
                </c:pt>
                <c:pt idx="18">
                  <c:v>4</c:v>
                </c:pt>
                <c:pt idx="19">
                  <c:v>22</c:v>
                </c:pt>
                <c:pt idx="20">
                  <c:v>442</c:v>
                </c:pt>
                <c:pt idx="21">
                  <c:v>2</c:v>
                </c:pt>
                <c:pt idx="22">
                  <c:v>8</c:v>
                </c:pt>
                <c:pt idx="23">
                  <c:v>2</c:v>
                </c:pt>
                <c:pt idx="24">
                  <c:v>0</c:v>
                </c:pt>
                <c:pt idx="25">
                  <c:v>0</c:v>
                </c:pt>
                <c:pt idx="26">
                  <c:v>1</c:v>
                </c:pt>
                <c:pt idx="27">
                  <c:v>32</c:v>
                </c:pt>
                <c:pt idx="28">
                  <c:v>4</c:v>
                </c:pt>
                <c:pt idx="29">
                  <c:v>0</c:v>
                </c:pt>
                <c:pt idx="30">
                  <c:v>22</c:v>
                </c:pt>
                <c:pt idx="31">
                  <c:v>34</c:v>
                </c:pt>
                <c:pt idx="32">
                  <c:v>22</c:v>
                </c:pt>
                <c:pt idx="33">
                  <c:v>11</c:v>
                </c:pt>
                <c:pt idx="34">
                  <c:v>0</c:v>
                </c:pt>
                <c:pt idx="35">
                  <c:v>6</c:v>
                </c:pt>
                <c:pt idx="36">
                  <c:v>16</c:v>
                </c:pt>
                <c:pt idx="37">
                  <c:v>3</c:v>
                </c:pt>
                <c:pt idx="38">
                  <c:v>52</c:v>
                </c:pt>
                <c:pt idx="39">
                  <c:v>255</c:v>
                </c:pt>
                <c:pt idx="40">
                  <c:v>0</c:v>
                </c:pt>
                <c:pt idx="41">
                  <c:v>326</c:v>
                </c:pt>
                <c:pt idx="42">
                  <c:v>0</c:v>
                </c:pt>
                <c:pt idx="43">
                  <c:v>76</c:v>
                </c:pt>
                <c:pt idx="44">
                  <c:v>7</c:v>
                </c:pt>
                <c:pt idx="45">
                  <c:v>23</c:v>
                </c:pt>
                <c:pt idx="46">
                  <c:v>47</c:v>
                </c:pt>
                <c:pt idx="47">
                  <c:v>47</c:v>
                </c:pt>
                <c:pt idx="48">
                  <c:v>74</c:v>
                </c:pt>
                <c:pt idx="49">
                  <c:v>0</c:v>
                </c:pt>
                <c:pt idx="50">
                  <c:v>165</c:v>
                </c:pt>
                <c:pt idx="51">
                  <c:v>1</c:v>
                </c:pt>
                <c:pt idx="52">
                  <c:v>156</c:v>
                </c:pt>
                <c:pt idx="53">
                  <c:v>1</c:v>
                </c:pt>
                <c:pt idx="54">
                  <c:v>109</c:v>
                </c:pt>
                <c:pt idx="55">
                  <c:v>56</c:v>
                </c:pt>
                <c:pt idx="56">
                  <c:v>24</c:v>
                </c:pt>
                <c:pt idx="57">
                  <c:v>238</c:v>
                </c:pt>
                <c:pt idx="58">
                  <c:v>2</c:v>
                </c:pt>
                <c:pt idx="59">
                  <c:v>26</c:v>
                </c:pt>
                <c:pt idx="60">
                  <c:v>96</c:v>
                </c:pt>
                <c:pt idx="61">
                  <c:v>9</c:v>
                </c:pt>
                <c:pt idx="62">
                  <c:v>53</c:v>
                </c:pt>
                <c:pt idx="63">
                  <c:v>3754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1663208"/>
        <c:axId val="211663600"/>
      </c:barChart>
      <c:catAx>
        <c:axId val="211663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211663600"/>
        <c:crosses val="autoZero"/>
        <c:auto val="1"/>
        <c:lblAlgn val="ctr"/>
        <c:lblOffset val="100"/>
        <c:noMultiLvlLbl val="0"/>
      </c:catAx>
      <c:valAx>
        <c:axId val="211663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1663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5367356858170509E-2"/>
          <c:y val="3.0867987719787889E-2"/>
          <c:w val="0.94629049146634447"/>
          <c:h val="0.822101085396700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درصد (%)</c:v>
                </c:pt>
              </c:strCache>
            </c:strRef>
          </c:tx>
          <c:spPr>
            <a:solidFill>
              <a:srgbClr val="4472C4">
                <a:lumMod val="60000"/>
                <a:lumOff val="40000"/>
              </a:srgbClr>
            </a:solidFill>
            <a:ln w="28575" cap="rnd">
              <a:solidFill>
                <a:srgbClr val="70AD47"/>
              </a:solidFill>
            </a:ln>
            <a:effectLst/>
          </c:spPr>
          <c:invertIfNegative val="0"/>
          <c:dPt>
            <c:idx val="17"/>
            <c:invertIfNegative val="0"/>
            <c:bubble3D val="0"/>
            <c:spPr>
              <a:solidFill>
                <a:srgbClr val="4472C4">
                  <a:lumMod val="60000"/>
                  <a:lumOff val="40000"/>
                </a:srgbClr>
              </a:solidFill>
              <a:ln w="28575" cap="rnd">
                <a:solidFill>
                  <a:srgbClr val="70AD47"/>
                </a:solidFill>
              </a:ln>
              <a:effectLst/>
            </c:spPr>
          </c:dPt>
          <c:dLbls>
            <c:spPr>
              <a:solidFill>
                <a:srgbClr val="FFC000">
                  <a:lumMod val="20000"/>
                  <a:lumOff val="80000"/>
                </a:srgbClr>
              </a:solidFill>
              <a:ln w="3175" cap="rnd" cmpd="sng" algn="ctr">
                <a:solidFill>
                  <a:srgbClr val="70AD47"/>
                </a:solidFill>
                <a:prstDash val="solid"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Sheet1!$A$2:$A$33</c:f>
              <c:strCache>
                <c:ptCount val="32"/>
                <c:pt idx="0">
                  <c:v>ICUداخلی</c:v>
                </c:pt>
                <c:pt idx="1">
                  <c:v>سوختگی</c:v>
                </c:pt>
                <c:pt idx="2">
                  <c:v>ICUجنرال</c:v>
                </c:pt>
                <c:pt idx="3">
                  <c:v>پیوند</c:v>
                </c:pt>
                <c:pt idx="4">
                  <c:v>ICUجراحی</c:v>
                </c:pt>
                <c:pt idx="5">
                  <c:v>PICU</c:v>
                </c:pt>
                <c:pt idx="6">
                  <c:v>NICU</c:v>
                </c:pt>
                <c:pt idx="7">
                  <c:v>خون</c:v>
                </c:pt>
                <c:pt idx="8">
                  <c:v>اعصاب</c:v>
                </c:pt>
                <c:pt idx="9">
                  <c:v>کلیه</c:v>
                </c:pt>
                <c:pt idx="10">
                  <c:v>جراحی اعصاب</c:v>
                </c:pt>
                <c:pt idx="11">
                  <c:v>جراحی قلب</c:v>
                </c:pt>
                <c:pt idx="12">
                  <c:v>عفونی</c:v>
                </c:pt>
                <c:pt idx="13">
                  <c:v>داخلی</c:v>
                </c:pt>
                <c:pt idx="14">
                  <c:v>پوست</c:v>
                </c:pt>
                <c:pt idx="15">
                  <c:v>اورولوژی</c:v>
                </c:pt>
                <c:pt idx="16">
                  <c:v>گوارش</c:v>
                </c:pt>
                <c:pt idx="17">
                  <c:v> جمع</c:v>
                </c:pt>
                <c:pt idx="18">
                  <c:v>جراحی عروق</c:v>
                </c:pt>
                <c:pt idx="19">
                  <c:v>آنکولوژی</c:v>
                </c:pt>
                <c:pt idx="20">
                  <c:v>ریه</c:v>
                </c:pt>
                <c:pt idx="21">
                  <c:v>ارتوپدی</c:v>
                </c:pt>
                <c:pt idx="22">
                  <c:v>جراحی</c:v>
                </c:pt>
                <c:pt idx="23">
                  <c:v>روانپزشکی</c:v>
                </c:pt>
                <c:pt idx="24">
                  <c:v>CCU</c:v>
                </c:pt>
                <c:pt idx="25">
                  <c:v>ه-سایر</c:v>
                </c:pt>
                <c:pt idx="26">
                  <c:v>اطفال</c:v>
                </c:pt>
                <c:pt idx="27">
                  <c:v>جنرال</c:v>
                </c:pt>
                <c:pt idx="28">
                  <c:v>زنان</c:v>
                </c:pt>
                <c:pt idx="29">
                  <c:v>قلب</c:v>
                </c:pt>
                <c:pt idx="30">
                  <c:v>گوش حلق بینی</c:v>
                </c:pt>
                <c:pt idx="31">
                  <c:v>چشم</c:v>
                </c:pt>
              </c:strCache>
            </c:strRef>
          </c:cat>
          <c:val>
            <c:numRef>
              <c:f>Sheet1!$B$2:$B$33</c:f>
              <c:numCache>
                <c:formatCode>General</c:formatCode>
                <c:ptCount val="32"/>
                <c:pt idx="0">
                  <c:v>15.35</c:v>
                </c:pt>
                <c:pt idx="1">
                  <c:v>11.98</c:v>
                </c:pt>
                <c:pt idx="2">
                  <c:v>10.89</c:v>
                </c:pt>
                <c:pt idx="3">
                  <c:v>8.85</c:v>
                </c:pt>
                <c:pt idx="4">
                  <c:v>7.8</c:v>
                </c:pt>
                <c:pt idx="5">
                  <c:v>5.39</c:v>
                </c:pt>
                <c:pt idx="6">
                  <c:v>3.24</c:v>
                </c:pt>
                <c:pt idx="7">
                  <c:v>3.06</c:v>
                </c:pt>
                <c:pt idx="8">
                  <c:v>2.91</c:v>
                </c:pt>
                <c:pt idx="9">
                  <c:v>2.69</c:v>
                </c:pt>
                <c:pt idx="10">
                  <c:v>2.21</c:v>
                </c:pt>
                <c:pt idx="11">
                  <c:v>1.79</c:v>
                </c:pt>
                <c:pt idx="12">
                  <c:v>1.62</c:v>
                </c:pt>
                <c:pt idx="13">
                  <c:v>1.6</c:v>
                </c:pt>
                <c:pt idx="14">
                  <c:v>1.44</c:v>
                </c:pt>
                <c:pt idx="15">
                  <c:v>1.37</c:v>
                </c:pt>
                <c:pt idx="16">
                  <c:v>1.32</c:v>
                </c:pt>
                <c:pt idx="17">
                  <c:v>1.32</c:v>
                </c:pt>
                <c:pt idx="18">
                  <c:v>1.25</c:v>
                </c:pt>
                <c:pt idx="19">
                  <c:v>1.22</c:v>
                </c:pt>
                <c:pt idx="20">
                  <c:v>1.07</c:v>
                </c:pt>
                <c:pt idx="21">
                  <c:v>1.05</c:v>
                </c:pt>
                <c:pt idx="22">
                  <c:v>0.8</c:v>
                </c:pt>
                <c:pt idx="23">
                  <c:v>0.8</c:v>
                </c:pt>
                <c:pt idx="24">
                  <c:v>0.78</c:v>
                </c:pt>
                <c:pt idx="25">
                  <c:v>0.57999999999999996</c:v>
                </c:pt>
                <c:pt idx="26">
                  <c:v>0.55000000000000004</c:v>
                </c:pt>
                <c:pt idx="27">
                  <c:v>0.55000000000000004</c:v>
                </c:pt>
                <c:pt idx="28">
                  <c:v>0.49</c:v>
                </c:pt>
                <c:pt idx="29">
                  <c:v>0.49</c:v>
                </c:pt>
                <c:pt idx="30">
                  <c:v>0.24</c:v>
                </c:pt>
                <c:pt idx="31">
                  <c:v>0.15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3330768"/>
        <c:axId val="213331160"/>
      </c:barChart>
      <c:catAx>
        <c:axId val="213330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213331160"/>
        <c:crosses val="autoZero"/>
        <c:auto val="1"/>
        <c:lblAlgn val="ctr"/>
        <c:lblOffset val="100"/>
        <c:noMultiLvlLbl val="0"/>
      </c:catAx>
      <c:valAx>
        <c:axId val="213331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330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1400" dirty="0" smtClean="0">
                <a:solidFill>
                  <a:sysClr val="windowText" lastClr="000000"/>
                </a:solidFill>
                <a:cs typeface="B Titr" panose="00000700000000000000" pitchFamily="2" charset="-78"/>
              </a:rPr>
              <a:t>میانگین </a:t>
            </a:r>
            <a:r>
              <a:rPr lang="fa-IR" sz="1400" dirty="0">
                <a:solidFill>
                  <a:sysClr val="windowText" lastClr="000000"/>
                </a:solidFill>
                <a:cs typeface="B Titr" panose="00000700000000000000" pitchFamily="2" charset="-78"/>
              </a:rPr>
              <a:t>فاصله زمانی بین بستری تا </a:t>
            </a:r>
            <a:r>
              <a:rPr lang="fa-IR" sz="1400" dirty="0" smtClean="0">
                <a:solidFill>
                  <a:sysClr val="windowText" lastClr="000000"/>
                </a:solidFill>
                <a:cs typeface="B Titr" panose="00000700000000000000" pitchFamily="2" charset="-78"/>
              </a:rPr>
              <a:t>بروز عفونت </a:t>
            </a:r>
            <a:r>
              <a:rPr lang="fa-IR" sz="1400" dirty="0">
                <a:solidFill>
                  <a:sysClr val="windowText" lastClr="000000"/>
                </a:solidFill>
                <a:cs typeface="B Titr" panose="00000700000000000000" pitchFamily="2" charset="-78"/>
              </a:rPr>
              <a:t>در موارد عفونت</a:t>
            </a:r>
            <a:r>
              <a:rPr lang="fa-IR" sz="1400" baseline="0" dirty="0">
                <a:solidFill>
                  <a:sysClr val="windowText" lastClr="000000"/>
                </a:solidFill>
                <a:cs typeface="B Titr" panose="00000700000000000000" pitchFamily="2" charset="-78"/>
              </a:rPr>
              <a:t> </a:t>
            </a:r>
            <a:r>
              <a:rPr lang="fa-IR" sz="1400" dirty="0">
                <a:solidFill>
                  <a:sysClr val="windowText" lastClr="000000"/>
                </a:solidFill>
                <a:cs typeface="B Titr" panose="00000700000000000000" pitchFamily="2" charset="-78"/>
              </a:rPr>
              <a:t>بیمارستانی گزارش شده در کشور به تفکیک نوع عفونت-سال 1397</a:t>
            </a:r>
            <a:endParaRPr lang="en-US" sz="1400" dirty="0">
              <a:solidFill>
                <a:sysClr val="windowText" lastClr="000000"/>
              </a:solidFill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14893398855004381"/>
          <c:y val="1.3201366232623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INIS_INF_Mean!$A$2</c:f>
              <c:strCache>
                <c:ptCount val="1"/>
                <c:pt idx="0">
                  <c:v>میانگین بستری تا عفونت (روز)</c:v>
                </c:pt>
              </c:strCache>
            </c:strRef>
          </c:tx>
          <c:spPr>
            <a:solidFill>
              <a:srgbClr val="418AB3">
                <a:lumMod val="75000"/>
              </a:srgbClr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D05D16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rgbClr val="FC5262"/>
              </a:solid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solidFill>
                <a:srgbClr val="397F40"/>
              </a:solidFill>
              <a:ln>
                <a:noFill/>
              </a:ln>
              <a:effectLst/>
            </c:spPr>
          </c:dPt>
          <c:dLbls>
            <c:spPr>
              <a:solidFill>
                <a:srgbClr val="FEC306">
                  <a:lumMod val="20000"/>
                  <a:lumOff val="80000"/>
                </a:srgbClr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Ellipse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INIS_INF_Mean!$B$1:$H$1</c:f>
              <c:strCache>
                <c:ptCount val="7"/>
                <c:pt idx="0">
                  <c:v>VAE</c:v>
                </c:pt>
                <c:pt idx="1">
                  <c:v>PNEU</c:v>
                </c:pt>
                <c:pt idx="2">
                  <c:v>UTI</c:v>
                </c:pt>
                <c:pt idx="3">
                  <c:v>BSI</c:v>
                </c:pt>
                <c:pt idx="4">
                  <c:v>SSI</c:v>
                </c:pt>
                <c:pt idx="5">
                  <c:v>سایر</c:v>
                </c:pt>
                <c:pt idx="6">
                  <c:v>جمع</c:v>
                </c:pt>
              </c:strCache>
            </c:strRef>
          </c:cat>
          <c:val>
            <c:numRef>
              <c:f>INIS_INF_Mean!$B$2:$H$2</c:f>
              <c:numCache>
                <c:formatCode>General</c:formatCode>
                <c:ptCount val="7"/>
                <c:pt idx="0">
                  <c:v>18.399999999999999</c:v>
                </c:pt>
                <c:pt idx="1">
                  <c:v>11.3</c:v>
                </c:pt>
                <c:pt idx="2">
                  <c:v>12.9</c:v>
                </c:pt>
                <c:pt idx="3">
                  <c:v>14.5</c:v>
                </c:pt>
                <c:pt idx="4">
                  <c:v>10.6</c:v>
                </c:pt>
                <c:pt idx="5">
                  <c:v>11.1</c:v>
                </c:pt>
                <c:pt idx="6">
                  <c:v>13.2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3331552"/>
        <c:axId val="213331944"/>
      </c:barChart>
      <c:catAx>
        <c:axId val="2133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213331944"/>
        <c:crosses val="autoZero"/>
        <c:auto val="1"/>
        <c:lblAlgn val="ctr"/>
        <c:lblOffset val="100"/>
        <c:noMultiLvlLbl val="0"/>
      </c:catAx>
      <c:valAx>
        <c:axId val="213331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213331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1600" b="1" i="0" u="none" strike="noStrike" baseline="0" dirty="0" smtClean="0">
                <a:solidFill>
                  <a:sysClr val="windowText" lastClr="000000"/>
                </a:solidFill>
                <a:effectLst/>
              </a:rPr>
              <a:t> </a:t>
            </a:r>
            <a:r>
              <a:rPr lang="fa-IR" sz="1600" dirty="0">
                <a:solidFill>
                  <a:sysClr val="windowText" lastClr="000000"/>
                </a:solidFill>
                <a:cs typeface="B Titr" panose="00000700000000000000" pitchFamily="2" charset="-78"/>
              </a:rPr>
              <a:t>میانگین فاصله زمانی بین تعبیه ابزار</a:t>
            </a:r>
            <a:r>
              <a:rPr lang="fa-IR" sz="1600" baseline="0" dirty="0">
                <a:solidFill>
                  <a:sysClr val="windowText" lastClr="000000"/>
                </a:solidFill>
                <a:cs typeface="B Titr" panose="00000700000000000000" pitchFamily="2" charset="-78"/>
              </a:rPr>
              <a:t> تا بروز عفونت در موارد عفونت بیمارستانی گزارش شده در کشور -سال 1397</a:t>
            </a:r>
            <a:endParaRPr lang="en-US" sz="1600" dirty="0">
              <a:solidFill>
                <a:sysClr val="windowText" lastClr="000000"/>
              </a:solidFill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INIS_DEV_Mean!$A$2</c:f>
              <c:strCache>
                <c:ptCount val="1"/>
                <c:pt idx="0">
                  <c:v>میانگین زمان تعبیه تا عفونت (روز)</c:v>
                </c:pt>
              </c:strCache>
            </c:strRef>
          </c:tx>
          <c:spPr>
            <a:solidFill>
              <a:srgbClr val="418AB3">
                <a:lumMod val="75000"/>
              </a:srgb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D05D16"/>
              </a:solid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solidFill>
                <a:srgbClr val="FC5262"/>
              </a:solidFill>
              <a:ln>
                <a:noFill/>
              </a:ln>
              <a:effectLst/>
            </c:spPr>
          </c:dPt>
          <c:dPt>
            <c:idx val="7"/>
            <c:invertIfNegative val="0"/>
            <c:bubble3D val="0"/>
            <c:spPr>
              <a:solidFill>
                <a:srgbClr val="CC5F34"/>
              </a:solidFill>
              <a:ln>
                <a:noFill/>
              </a:ln>
              <a:effectLst/>
            </c:spPr>
          </c:dPt>
          <c:dPt>
            <c:idx val="9"/>
            <c:invertIfNegative val="0"/>
            <c:bubble3D val="0"/>
            <c:spPr>
              <a:solidFill>
                <a:srgbClr val="397F40"/>
              </a:solidFill>
              <a:ln>
                <a:noFill/>
              </a:ln>
              <a:effectLst/>
            </c:spPr>
          </c:dPt>
          <c:dLbls>
            <c:spPr>
              <a:solidFill>
                <a:srgbClr val="FEC306">
                  <a:lumMod val="20000"/>
                  <a:lumOff val="80000"/>
                </a:srgbClr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Ellipse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INIS_DEV_Mean!$B$1:$K$1</c:f>
              <c:strCache>
                <c:ptCount val="10"/>
                <c:pt idx="0">
                  <c:v>کاتتر نافی</c:v>
                </c:pt>
                <c:pt idx="1">
                  <c:v>کاتتر وریدی محیطی</c:v>
                </c:pt>
                <c:pt idx="2">
                  <c:v>کاتتر ادراری</c:v>
                </c:pt>
                <c:pt idx="3">
                  <c:v>ونتیلاتور/لوله تراشه/تراکئوستومی</c:v>
                </c:pt>
                <c:pt idx="4">
                  <c:v>کاتتر وریدی مرکزی موقت</c:v>
                </c:pt>
                <c:pt idx="5">
                  <c:v>سایر</c:v>
                </c:pt>
                <c:pt idx="6">
                  <c:v>کاتتر شریانی</c:v>
                </c:pt>
                <c:pt idx="7">
                  <c:v>کاتتر وریدی مرکزی دائمی</c:v>
                </c:pt>
                <c:pt idx="9">
                  <c:v>جمع</c:v>
                </c:pt>
              </c:strCache>
            </c:strRef>
          </c:cat>
          <c:val>
            <c:numRef>
              <c:f>INIS_DEV_Mean!$B$2:$K$2</c:f>
              <c:numCache>
                <c:formatCode>General</c:formatCode>
                <c:ptCount val="10"/>
                <c:pt idx="0">
                  <c:v>10.8</c:v>
                </c:pt>
                <c:pt idx="1">
                  <c:v>11.4</c:v>
                </c:pt>
                <c:pt idx="2">
                  <c:v>15.9</c:v>
                </c:pt>
                <c:pt idx="3">
                  <c:v>17.100000000000001</c:v>
                </c:pt>
                <c:pt idx="4">
                  <c:v>24.7</c:v>
                </c:pt>
                <c:pt idx="5">
                  <c:v>29.3</c:v>
                </c:pt>
                <c:pt idx="6">
                  <c:v>66.900000000000006</c:v>
                </c:pt>
                <c:pt idx="7">
                  <c:v>167.3</c:v>
                </c:pt>
                <c:pt idx="9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13332728"/>
        <c:axId val="213333120"/>
      </c:barChart>
      <c:catAx>
        <c:axId val="213332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213333120"/>
        <c:crosses val="autoZero"/>
        <c:auto val="1"/>
        <c:lblAlgn val="ctr"/>
        <c:lblOffset val="100"/>
        <c:noMultiLvlLbl val="0"/>
      </c:catAx>
      <c:valAx>
        <c:axId val="213333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332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1600" b="1" dirty="0" smtClean="0">
                <a:solidFill>
                  <a:sysClr val="windowText" lastClr="000000"/>
                </a:solidFill>
                <a:cs typeface="B Titr" panose="00000700000000000000" pitchFamily="2" charset="-78"/>
              </a:rPr>
              <a:t>میانگین</a:t>
            </a:r>
            <a:r>
              <a:rPr lang="fa-IR" sz="1600" b="1" baseline="0" dirty="0" smtClean="0">
                <a:solidFill>
                  <a:sysClr val="windowText" lastClr="000000"/>
                </a:solidFill>
                <a:cs typeface="B Titr" panose="00000700000000000000" pitchFamily="2" charset="-78"/>
              </a:rPr>
              <a:t> </a:t>
            </a:r>
            <a:r>
              <a:rPr lang="fa-IR" sz="1600" b="1" baseline="0" dirty="0">
                <a:solidFill>
                  <a:sysClr val="windowText" lastClr="000000"/>
                </a:solidFill>
                <a:cs typeface="B Titr" panose="00000700000000000000" pitchFamily="2" charset="-78"/>
              </a:rPr>
              <a:t>مدت زمان بستری در موارد عفونت بیمارستانی گزارش شده در کشور به تفکیک نوع عفونت-سال 1397 </a:t>
            </a:r>
            <a:endParaRPr lang="en-US" sz="1600" b="1" dirty="0">
              <a:solidFill>
                <a:sysClr val="windowText" lastClr="000000"/>
              </a:solidFill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INIS_LOS_Mean!$A$2</c:f>
              <c:strCache>
                <c:ptCount val="1"/>
                <c:pt idx="0">
                  <c:v>میانگین مدت بستری (روز)</c:v>
                </c:pt>
              </c:strCache>
            </c:strRef>
          </c:tx>
          <c:spPr>
            <a:solidFill>
              <a:srgbClr val="418AB3">
                <a:lumMod val="75000"/>
              </a:srgbClr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CC5F34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rgbClr val="FC5262"/>
              </a:solid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solidFill>
                <a:srgbClr val="397F40"/>
              </a:solidFill>
              <a:ln>
                <a:noFill/>
              </a:ln>
              <a:effectLst/>
            </c:spPr>
          </c:dPt>
          <c:dLbls>
            <c:spPr>
              <a:solidFill>
                <a:srgbClr val="A6B727">
                  <a:lumMod val="20000"/>
                  <a:lumOff val="80000"/>
                </a:srgbClr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Ellipse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INIS_LOS_Mean!$B$1:$H$1</c:f>
              <c:strCache>
                <c:ptCount val="7"/>
                <c:pt idx="0">
                  <c:v>VAE</c:v>
                </c:pt>
                <c:pt idx="1">
                  <c:v>PNEU</c:v>
                </c:pt>
                <c:pt idx="2">
                  <c:v>UTI</c:v>
                </c:pt>
                <c:pt idx="3">
                  <c:v>BSI</c:v>
                </c:pt>
                <c:pt idx="4">
                  <c:v>SSI</c:v>
                </c:pt>
                <c:pt idx="5">
                  <c:v>سایر</c:v>
                </c:pt>
                <c:pt idx="6">
                  <c:v>جمع</c:v>
                </c:pt>
              </c:strCache>
            </c:strRef>
          </c:cat>
          <c:val>
            <c:numRef>
              <c:f>INIS_LOS_Mean!$B$2:$H$2</c:f>
              <c:numCache>
                <c:formatCode>General</c:formatCode>
                <c:ptCount val="7"/>
                <c:pt idx="0">
                  <c:v>36</c:v>
                </c:pt>
                <c:pt idx="1">
                  <c:v>23.5</c:v>
                </c:pt>
                <c:pt idx="2">
                  <c:v>22.9</c:v>
                </c:pt>
                <c:pt idx="3">
                  <c:v>27.6</c:v>
                </c:pt>
                <c:pt idx="4">
                  <c:v>18.399999999999999</c:v>
                </c:pt>
                <c:pt idx="5">
                  <c:v>19.8</c:v>
                </c:pt>
                <c:pt idx="6">
                  <c:v>24.5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5426840"/>
        <c:axId val="215427232"/>
      </c:barChart>
      <c:catAx>
        <c:axId val="215426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215427232"/>
        <c:crosses val="autoZero"/>
        <c:auto val="1"/>
        <c:lblAlgn val="ctr"/>
        <c:lblOffset val="100"/>
        <c:noMultiLvlLbl val="0"/>
      </c:catAx>
      <c:valAx>
        <c:axId val="215427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215426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4256796267532252E-2"/>
          <c:y val="4.1180190613645577E-2"/>
          <c:w val="0.95221598085002279"/>
          <c:h val="0.740454671547431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'INIS_Infections_Frequency-5'!$B$1</c:f>
              <c:strCache>
                <c:ptCount val="1"/>
                <c:pt idx="0">
                  <c:v>درصد (%)</c:v>
                </c:pt>
              </c:strCache>
            </c:strRef>
          </c:tx>
          <c:spPr>
            <a:solidFill>
              <a:srgbClr val="CFE2E7">
                <a:lumMod val="5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'INIS_Infections_Frequency-5'!$A$2:$A$11</c:f>
              <c:strCache>
                <c:ptCount val="10"/>
                <c:pt idx="0">
                  <c:v> نامشخص</c:v>
                </c:pt>
                <c:pt idx="1">
                  <c:v>اشرشیا کولی (Ecoli)</c:v>
                </c:pt>
                <c:pt idx="2">
                  <c:v>آسینتوباکتر</c:v>
                </c:pt>
                <c:pt idx="3">
                  <c:v>کلبسیلا</c:v>
                </c:pt>
                <c:pt idx="4">
                  <c:v>سودومونا آئروژینوزا</c:v>
                </c:pt>
                <c:pt idx="5">
                  <c:v>استافیلوکوک اورئوس</c:v>
                </c:pt>
                <c:pt idx="6">
                  <c:v>استافیلوکوک اپیدرمیدیس</c:v>
                </c:pt>
                <c:pt idx="7">
                  <c:v>کلبسیلا پنومونیه</c:v>
                </c:pt>
                <c:pt idx="8">
                  <c:v>انتروباکتر</c:v>
                </c:pt>
                <c:pt idx="9">
                  <c:v>کاندیدا</c:v>
                </c:pt>
              </c:strCache>
            </c:strRef>
          </c:cat>
          <c:val>
            <c:numRef>
              <c:f>'INIS_Infections_Frequency-5'!$B$2:$B$11</c:f>
              <c:numCache>
                <c:formatCode>General</c:formatCode>
                <c:ptCount val="10"/>
                <c:pt idx="0">
                  <c:v>28.4</c:v>
                </c:pt>
                <c:pt idx="1">
                  <c:v>15.29</c:v>
                </c:pt>
                <c:pt idx="2">
                  <c:v>9.4700000000000006</c:v>
                </c:pt>
                <c:pt idx="3">
                  <c:v>6.91</c:v>
                </c:pt>
                <c:pt idx="4">
                  <c:v>6.17</c:v>
                </c:pt>
                <c:pt idx="5">
                  <c:v>5.07</c:v>
                </c:pt>
                <c:pt idx="6">
                  <c:v>3.92</c:v>
                </c:pt>
                <c:pt idx="7">
                  <c:v>3.8</c:v>
                </c:pt>
                <c:pt idx="8">
                  <c:v>3.36</c:v>
                </c:pt>
                <c:pt idx="9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5428408"/>
        <c:axId val="215428800"/>
      </c:barChart>
      <c:catAx>
        <c:axId val="215428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215428800"/>
        <c:crosses val="autoZero"/>
        <c:auto val="1"/>
        <c:lblAlgn val="ctr"/>
        <c:lblOffset val="100"/>
        <c:noMultiLvlLbl val="0"/>
      </c:catAx>
      <c:valAx>
        <c:axId val="215428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542840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en-US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 نمونه بررسی شده</c:v>
                </c:pt>
              </c:strCache>
            </c:strRef>
          </c:tx>
          <c:spPr>
            <a:ln w="28575" cap="rnd">
              <a:solidFill>
                <a:schemeClr val="tx2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994301994301997E-2"/>
                  <c:y val="-5.37815126050420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282051282051282E-2"/>
                  <c:y val="-4.36974789915966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1225071225071747E-3"/>
                  <c:y val="-4.03361344537815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6980056980056983E-3"/>
                  <c:y val="-6.72268907563025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6980056980056983E-3"/>
                  <c:y val="-4.03361344537816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1.9943019943020047E-2"/>
                  <c:y val="-5.04201680672268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دانشگاه تهران</c:v>
                </c:pt>
                <c:pt idx="1">
                  <c:v>ایران</c:v>
                </c:pt>
                <c:pt idx="2">
                  <c:v>شهید بهشتی</c:v>
                </c:pt>
                <c:pt idx="3">
                  <c:v>مشهد</c:v>
                </c:pt>
                <c:pt idx="4">
                  <c:v>شیراز</c:v>
                </c:pt>
                <c:pt idx="5">
                  <c:v>تبریز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498</c:v>
                </c:pt>
                <c:pt idx="1">
                  <c:v>324</c:v>
                </c:pt>
                <c:pt idx="2">
                  <c:v>295</c:v>
                </c:pt>
                <c:pt idx="3">
                  <c:v>220</c:v>
                </c:pt>
                <c:pt idx="4">
                  <c:v>152</c:v>
                </c:pt>
                <c:pt idx="5">
                  <c:v>108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درصد مقاومت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5669515669515695E-2"/>
                  <c:y val="-5.71428571428571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8490028490028491E-3"/>
                  <c:y val="-5.71428571428571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73504273504326E-3"/>
                  <c:y val="-5.71428571428571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3.02521008403361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273504273504169E-3"/>
                  <c:y val="-2.68907563025211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1.5669515669515671E-2"/>
                  <c:y val="-1.68067226890757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دانشگاه تهران</c:v>
                </c:pt>
                <c:pt idx="1">
                  <c:v>ایران</c:v>
                </c:pt>
                <c:pt idx="2">
                  <c:v>شهید بهشتی</c:v>
                </c:pt>
                <c:pt idx="3">
                  <c:v>مشهد</c:v>
                </c:pt>
                <c:pt idx="4">
                  <c:v>شیراز</c:v>
                </c:pt>
                <c:pt idx="5">
                  <c:v>تبریز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41.4</c:v>
                </c:pt>
                <c:pt idx="1">
                  <c:v>61</c:v>
                </c:pt>
                <c:pt idx="2">
                  <c:v>43</c:v>
                </c:pt>
                <c:pt idx="3">
                  <c:v>65</c:v>
                </c:pt>
                <c:pt idx="4">
                  <c:v>54</c:v>
                </c:pt>
                <c:pt idx="5">
                  <c:v>43.5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7023024"/>
        <c:axId val="398334632"/>
      </c:lineChart>
      <c:catAx>
        <c:axId val="217023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8334632"/>
        <c:crosses val="autoZero"/>
        <c:auto val="1"/>
        <c:lblAlgn val="ctr"/>
        <c:lblOffset val="100"/>
        <c:noMultiLvlLbl val="0"/>
      </c:catAx>
      <c:valAx>
        <c:axId val="398334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7023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998041618851776"/>
          <c:y val="0.95165014095460287"/>
          <c:w val="0.30930037920124392"/>
          <c:h val="4.83498590453971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904045779582746E-2"/>
          <c:y val="1.954877774258177E-2"/>
          <c:w val="0.93687534151865148"/>
          <c:h val="0.8186191504994285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 نمونه بررسی شده</c:v>
                </c:pt>
              </c:strCache>
            </c:strRef>
          </c:tx>
          <c:spPr>
            <a:ln w="28575" cap="rnd">
              <a:solidFill>
                <a:schemeClr val="tx2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4639148644389808E-3"/>
                  <c:y val="-2.15560817747784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171131891551232E-3"/>
                  <c:y val="-4.93987008685628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740149475310688E-17"/>
                  <c:y val="-2.96396124403203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6.4639148644389339E-3"/>
                  <c:y val="-4.84005627762265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-2.69451022184730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"/>
                  <c:y val="-2.42505919966258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7.7566978373267773E-3"/>
                  <c:y val="-2.96396124403203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"/>
                  <c:y val="-2.24536870604292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"/>
                  <c:y val="-2.49485411782547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7.7566978373267773E-3"/>
                  <c:y val="-2.49485411782548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تهران</c:v>
                </c:pt>
                <c:pt idx="1">
                  <c:v>ایران</c:v>
                </c:pt>
                <c:pt idx="2">
                  <c:v>شهیدبهشتی</c:v>
                </c:pt>
                <c:pt idx="3">
                  <c:v>شیراز</c:v>
                </c:pt>
                <c:pt idx="4">
                  <c:v>مشهد</c:v>
                </c:pt>
                <c:pt idx="5">
                  <c:v>اهواز</c:v>
                </c:pt>
                <c:pt idx="6">
                  <c:v>مازندران</c:v>
                </c:pt>
                <c:pt idx="7">
                  <c:v>تبریز</c:v>
                </c:pt>
                <c:pt idx="8">
                  <c:v>قزوین</c:v>
                </c:pt>
                <c:pt idx="9">
                  <c:v>گیلان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1588</c:v>
                </c:pt>
                <c:pt idx="1">
                  <c:v>1309</c:v>
                </c:pt>
                <c:pt idx="2">
                  <c:v>1309</c:v>
                </c:pt>
                <c:pt idx="3">
                  <c:v>882</c:v>
                </c:pt>
                <c:pt idx="4">
                  <c:v>877</c:v>
                </c:pt>
                <c:pt idx="5">
                  <c:v>841</c:v>
                </c:pt>
                <c:pt idx="6">
                  <c:v>737</c:v>
                </c:pt>
                <c:pt idx="7">
                  <c:v>641</c:v>
                </c:pt>
                <c:pt idx="8">
                  <c:v>428</c:v>
                </c:pt>
                <c:pt idx="9">
                  <c:v>416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درصد مقاومت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4639148644389808E-3"/>
                  <c:y val="-4.04176533277096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6.4639148644394552E-4"/>
                  <c:y val="-4.580656768832451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1174864878730852E-2"/>
                      <c:h val="3.9542043588688736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3.8783489186633886E-3"/>
                  <c:y val="-3.77231431058622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-2.96396124403203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2927829728877963E-3"/>
                  <c:y val="-3.50286328840151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"/>
                  <c:y val="-2.96396124403203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2.5855659457755926E-3"/>
                  <c:y val="-4.67042584213114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3.8783489186635781E-3"/>
                  <c:y val="-3.24331035317313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"/>
                  <c:y val="-3.99176658852075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7.7566978373267773E-3"/>
                  <c:y val="-3.49279576495566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تهران</c:v>
                </c:pt>
                <c:pt idx="1">
                  <c:v>ایران</c:v>
                </c:pt>
                <c:pt idx="2">
                  <c:v>شهیدبهشتی</c:v>
                </c:pt>
                <c:pt idx="3">
                  <c:v>شیراز</c:v>
                </c:pt>
                <c:pt idx="4">
                  <c:v>مشهد</c:v>
                </c:pt>
                <c:pt idx="5">
                  <c:v>اهواز</c:v>
                </c:pt>
                <c:pt idx="6">
                  <c:v>مازندران</c:v>
                </c:pt>
                <c:pt idx="7">
                  <c:v>تبریز</c:v>
                </c:pt>
                <c:pt idx="8">
                  <c:v>قزوین</c:v>
                </c:pt>
                <c:pt idx="9">
                  <c:v>گیلان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68</c:v>
                </c:pt>
                <c:pt idx="1">
                  <c:v>67.599999999999994</c:v>
                </c:pt>
                <c:pt idx="2">
                  <c:v>76.599999999999994</c:v>
                </c:pt>
                <c:pt idx="3">
                  <c:v>74.400000000000006</c:v>
                </c:pt>
                <c:pt idx="4">
                  <c:v>80.599999999999994</c:v>
                </c:pt>
                <c:pt idx="5">
                  <c:v>83</c:v>
                </c:pt>
                <c:pt idx="6">
                  <c:v>47.6</c:v>
                </c:pt>
                <c:pt idx="7">
                  <c:v>66.5</c:v>
                </c:pt>
                <c:pt idx="8">
                  <c:v>69.599999999999994</c:v>
                </c:pt>
                <c:pt idx="9">
                  <c:v>70.7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98331888"/>
        <c:axId val="398333456"/>
      </c:lineChart>
      <c:catAx>
        <c:axId val="398331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398333456"/>
        <c:crosses val="autoZero"/>
        <c:auto val="1"/>
        <c:lblAlgn val="ctr"/>
        <c:lblOffset val="100"/>
        <c:noMultiLvlLbl val="0"/>
      </c:catAx>
      <c:valAx>
        <c:axId val="398333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8331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90032419332378"/>
          <c:y val="0.9491923941130872"/>
          <c:w val="0.31219935161335244"/>
          <c:h val="5.080760588691277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 نمونه بررسی شده</c:v>
                </c:pt>
              </c:strCache>
            </c:strRef>
          </c:tx>
          <c:spPr>
            <a:ln w="28575" cap="rnd">
              <a:solidFill>
                <a:schemeClr val="tx2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1018945935151334E-2"/>
                  <c:y val="-3.79403794037940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6729819783838003E-3"/>
                  <c:y val="-2.43902439024390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-1.6260162601625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3.6729819783837781E-3"/>
                  <c:y val="-1.89701897018970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4.4891483367777347E-17"/>
                  <c:y val="-4.0650406504065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224327326127926E-3"/>
                  <c:y val="-3.25203252032521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1.224327326127926E-3"/>
                  <c:y val="-4.0650406504065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8.9782966735554694E-17"/>
                  <c:y val="-3.52303523035230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8.9782966735554694E-17"/>
                  <c:y val="-3.52303523035230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8.9782966735554694E-17"/>
                  <c:y val="-4.0650406504065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"/>
                  <c:y val="-3.79403794037940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0"/>
                  <c:y val="-4.878048780487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0"/>
                  <c:y val="-3.79403794037940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Sheet1!$A$2:$A$14</c:f>
              <c:strCache>
                <c:ptCount val="13"/>
                <c:pt idx="0">
                  <c:v>ایران</c:v>
                </c:pt>
                <c:pt idx="1">
                  <c:v>تهران</c:v>
                </c:pt>
                <c:pt idx="2">
                  <c:v>شهیدبهشتی</c:v>
                </c:pt>
                <c:pt idx="3">
                  <c:v>اهواز</c:v>
                </c:pt>
                <c:pt idx="4">
                  <c:v>تبریز</c:v>
                </c:pt>
                <c:pt idx="5">
                  <c:v>شیراز</c:v>
                </c:pt>
                <c:pt idx="6">
                  <c:v>مازندران</c:v>
                </c:pt>
                <c:pt idx="7">
                  <c:v>مشهد</c:v>
                </c:pt>
                <c:pt idx="8">
                  <c:v>زنجان</c:v>
                </c:pt>
                <c:pt idx="9">
                  <c:v>قزوین</c:v>
                </c:pt>
                <c:pt idx="10">
                  <c:v>اصفهان</c:v>
                </c:pt>
                <c:pt idx="11">
                  <c:v>گیلان</c:v>
                </c:pt>
                <c:pt idx="12">
                  <c:v>همدان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1297</c:v>
                </c:pt>
                <c:pt idx="1">
                  <c:v>1287</c:v>
                </c:pt>
                <c:pt idx="2">
                  <c:v>981</c:v>
                </c:pt>
                <c:pt idx="3">
                  <c:v>750</c:v>
                </c:pt>
                <c:pt idx="4">
                  <c:v>576</c:v>
                </c:pt>
                <c:pt idx="5">
                  <c:v>544</c:v>
                </c:pt>
                <c:pt idx="6">
                  <c:v>529</c:v>
                </c:pt>
                <c:pt idx="7">
                  <c:v>456</c:v>
                </c:pt>
                <c:pt idx="8">
                  <c:v>454</c:v>
                </c:pt>
                <c:pt idx="9">
                  <c:v>325</c:v>
                </c:pt>
                <c:pt idx="10">
                  <c:v>287</c:v>
                </c:pt>
                <c:pt idx="11">
                  <c:v>276</c:v>
                </c:pt>
                <c:pt idx="12">
                  <c:v>248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درصد مقاومت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1222870841944337E-17"/>
                  <c:y val="-4.33604336043360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2445741683888674E-17"/>
                  <c:y val="-2.43902439024390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-4.33604336043360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6729819783837781E-3"/>
                  <c:y val="-3.25203252032521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224327326127926E-3"/>
                  <c:y val="-2.9810298102981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3.6729819783837781E-3"/>
                  <c:y val="-3.7940379403794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224327326127926E-3"/>
                  <c:y val="-3.52303523035231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8.9782966735554694E-17"/>
                  <c:y val="-4.33604336043360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1.224327326127926E-3"/>
                  <c:y val="-2.9810298102981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8.9782966735554694E-17"/>
                  <c:y val="-2.16802168021680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1.224327326127926E-3"/>
                  <c:y val="-2.7100271002710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0"/>
                  <c:y val="-2.71002710027101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0"/>
                  <c:y val="-2.71002710027101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Sheet1!$A$2:$A$14</c:f>
              <c:strCache>
                <c:ptCount val="13"/>
                <c:pt idx="0">
                  <c:v>ایران</c:v>
                </c:pt>
                <c:pt idx="1">
                  <c:v>تهران</c:v>
                </c:pt>
                <c:pt idx="2">
                  <c:v>شهیدبهشتی</c:v>
                </c:pt>
                <c:pt idx="3">
                  <c:v>اهواز</c:v>
                </c:pt>
                <c:pt idx="4">
                  <c:v>تبریز</c:v>
                </c:pt>
                <c:pt idx="5">
                  <c:v>شیراز</c:v>
                </c:pt>
                <c:pt idx="6">
                  <c:v>مازندران</c:v>
                </c:pt>
                <c:pt idx="7">
                  <c:v>مشهد</c:v>
                </c:pt>
                <c:pt idx="8">
                  <c:v>زنجان</c:v>
                </c:pt>
                <c:pt idx="9">
                  <c:v>قزوین</c:v>
                </c:pt>
                <c:pt idx="10">
                  <c:v>اصفهان</c:v>
                </c:pt>
                <c:pt idx="11">
                  <c:v>گیلان</c:v>
                </c:pt>
                <c:pt idx="12">
                  <c:v>همدان</c:v>
                </c:pt>
              </c:strCache>
            </c:strRef>
          </c:cat>
          <c:val>
            <c:numRef>
              <c:f>Sheet1!$C$2:$C$14</c:f>
              <c:numCache>
                <c:formatCode>General</c:formatCode>
                <c:ptCount val="13"/>
                <c:pt idx="0">
                  <c:v>19.5</c:v>
                </c:pt>
                <c:pt idx="1">
                  <c:v>8.5</c:v>
                </c:pt>
                <c:pt idx="2">
                  <c:v>14</c:v>
                </c:pt>
                <c:pt idx="3">
                  <c:v>59</c:v>
                </c:pt>
                <c:pt idx="4">
                  <c:v>13.9</c:v>
                </c:pt>
                <c:pt idx="5">
                  <c:v>11.4</c:v>
                </c:pt>
                <c:pt idx="6">
                  <c:v>13.4</c:v>
                </c:pt>
                <c:pt idx="7">
                  <c:v>27.2</c:v>
                </c:pt>
                <c:pt idx="8">
                  <c:v>44</c:v>
                </c:pt>
                <c:pt idx="9">
                  <c:v>16.600000000000001</c:v>
                </c:pt>
                <c:pt idx="10">
                  <c:v>15.7</c:v>
                </c:pt>
                <c:pt idx="11">
                  <c:v>47</c:v>
                </c:pt>
                <c:pt idx="12">
                  <c:v>16.100000000000001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98331104"/>
        <c:axId val="398336984"/>
      </c:lineChart>
      <c:catAx>
        <c:axId val="398331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398336984"/>
        <c:crosses val="autoZero"/>
        <c:auto val="1"/>
        <c:lblAlgn val="ctr"/>
        <c:lblOffset val="100"/>
        <c:noMultiLvlLbl val="0"/>
      </c:catAx>
      <c:valAx>
        <c:axId val="3983369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398331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399920138163377E-2"/>
          <c:y val="2.9370832125253699E-2"/>
          <c:w val="0.93856394387967246"/>
          <c:h val="0.8059079089454206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 نمونه بررسی شده</c:v>
                </c:pt>
              </c:strCache>
            </c:strRef>
          </c:tx>
          <c:spPr>
            <a:ln w="28575" cap="rnd">
              <a:solidFill>
                <a:schemeClr val="tx2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"/>
                  <c:y val="-4.92896491736735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653223930089109E-17"/>
                  <c:y val="-4.6390258045810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3959833053587072E-2"/>
                  <c:y val="-4.92896491736735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9.3064478601782179E-17"/>
                  <c:y val="-2.89939112786314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3.8072271964328381E-3"/>
                  <c:y val="-4.34908669179472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تهران</c:v>
                </c:pt>
                <c:pt idx="1">
                  <c:v>ایران</c:v>
                </c:pt>
                <c:pt idx="2">
                  <c:v>شهیدبهشتی</c:v>
                </c:pt>
                <c:pt idx="3">
                  <c:v>مشهد</c:v>
                </c:pt>
                <c:pt idx="4">
                  <c:v>شیراز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495</c:v>
                </c:pt>
                <c:pt idx="1">
                  <c:v>389</c:v>
                </c:pt>
                <c:pt idx="2">
                  <c:v>360</c:v>
                </c:pt>
                <c:pt idx="3">
                  <c:v>337</c:v>
                </c:pt>
                <c:pt idx="4">
                  <c:v>307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درصد مقاومت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5381514642885588E-3"/>
                  <c:y val="-4.92896491736735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0763029285770707E-3"/>
                  <c:y val="-5.50884314293998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807227196432931E-3"/>
                  <c:y val="-5.50884314293999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-5.21890403015366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5381514642885588E-3"/>
                  <c:y val="-5.79878225572630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تهران</c:v>
                </c:pt>
                <c:pt idx="1">
                  <c:v>ایران</c:v>
                </c:pt>
                <c:pt idx="2">
                  <c:v>شهیدبهشتی</c:v>
                </c:pt>
                <c:pt idx="3">
                  <c:v>مشهد</c:v>
                </c:pt>
                <c:pt idx="4">
                  <c:v>شیراز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67.7</c:v>
                </c:pt>
                <c:pt idx="1">
                  <c:v>53</c:v>
                </c:pt>
                <c:pt idx="2">
                  <c:v>47.5</c:v>
                </c:pt>
                <c:pt idx="3">
                  <c:v>72.7</c:v>
                </c:pt>
                <c:pt idx="4">
                  <c:v>72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98337768"/>
        <c:axId val="398331496"/>
      </c:lineChart>
      <c:catAx>
        <c:axId val="398337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398331496"/>
        <c:crosses val="autoZero"/>
        <c:auto val="1"/>
        <c:lblAlgn val="ctr"/>
        <c:lblOffset val="100"/>
        <c:noMultiLvlLbl val="0"/>
      </c:catAx>
      <c:valAx>
        <c:axId val="398331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8337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534117102514233"/>
          <c:y val="0.93905852730849959"/>
          <c:w val="0.29197671020175797"/>
          <c:h val="5.31167465569151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8989574362894368E-2"/>
          <c:y val="2.0593190410300648E-2"/>
          <c:w val="0.9311668391117035"/>
          <c:h val="0.8532726565678495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0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</c:dPt>
          <c:dPt>
            <c:idx val="24"/>
            <c:invertIfNegative val="0"/>
            <c:bubble3D val="0"/>
            <c:spPr>
              <a:solidFill>
                <a:srgbClr val="F62C0A"/>
              </a:solidFill>
              <a:ln>
                <a:noFill/>
              </a:ln>
              <a:effectLst/>
            </c:spPr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Sheet1!$A$132:$A$192</c:f>
              <c:strCache>
                <c:ptCount val="61"/>
                <c:pt idx="0">
                  <c:v>فسا</c:v>
                </c:pt>
                <c:pt idx="1">
                  <c:v>هرمزگان</c:v>
                </c:pt>
                <c:pt idx="2">
                  <c:v>تربت حيدريه</c:v>
                </c:pt>
                <c:pt idx="3">
                  <c:v>شيراز</c:v>
                </c:pt>
                <c:pt idx="4">
                  <c:v>سمنان</c:v>
                </c:pt>
                <c:pt idx="5">
                  <c:v>بم</c:v>
                </c:pt>
                <c:pt idx="6">
                  <c:v>خراسان شمالي</c:v>
                </c:pt>
                <c:pt idx="7">
                  <c:v>جيرفت</c:v>
                </c:pt>
                <c:pt idx="8">
                  <c:v>بهبهان</c:v>
                </c:pt>
                <c:pt idx="9">
                  <c:v>تربت جام</c:v>
                </c:pt>
                <c:pt idx="10">
                  <c:v>مشهد</c:v>
                </c:pt>
                <c:pt idx="11">
                  <c:v>کاشان</c:v>
                </c:pt>
                <c:pt idx="12">
                  <c:v>اهواز</c:v>
                </c:pt>
                <c:pt idx="13">
                  <c:v>اراک</c:v>
                </c:pt>
                <c:pt idx="14">
                  <c:v>زنجان</c:v>
                </c:pt>
                <c:pt idx="15">
                  <c:v>بيرجند</c:v>
                </c:pt>
                <c:pt idx="16">
                  <c:v>کرمانشاه</c:v>
                </c:pt>
                <c:pt idx="17">
                  <c:v>اردبيل</c:v>
                </c:pt>
                <c:pt idx="18">
                  <c:v>گناباد</c:v>
                </c:pt>
                <c:pt idx="19">
                  <c:v>شهيد بهشتي</c:v>
                </c:pt>
                <c:pt idx="20">
                  <c:v>جمع</c:v>
                </c:pt>
                <c:pt idx="21">
                  <c:v>ايرانشهر</c:v>
                </c:pt>
                <c:pt idx="22">
                  <c:v>تبريز</c:v>
                </c:pt>
                <c:pt idx="23">
                  <c:v>يزد</c:v>
                </c:pt>
                <c:pt idx="24">
                  <c:v>ايران</c:v>
                </c:pt>
                <c:pt idx="25">
                  <c:v>قم</c:v>
                </c:pt>
                <c:pt idx="26">
                  <c:v>قزوين</c:v>
                </c:pt>
                <c:pt idx="27">
                  <c:v>گيلان</c:v>
                </c:pt>
                <c:pt idx="28">
                  <c:v>گلستان</c:v>
                </c:pt>
                <c:pt idx="29">
                  <c:v>اروميه</c:v>
                </c:pt>
                <c:pt idx="30">
                  <c:v>بوشهر</c:v>
                </c:pt>
                <c:pt idx="31">
                  <c:v>کردستان</c:v>
                </c:pt>
                <c:pt idx="32">
                  <c:v>گراش</c:v>
                </c:pt>
                <c:pt idx="33">
                  <c:v>ياسوج</c:v>
                </c:pt>
                <c:pt idx="34">
                  <c:v>رفسنجان</c:v>
                </c:pt>
                <c:pt idx="35">
                  <c:v>زاهدان</c:v>
                </c:pt>
                <c:pt idx="36">
                  <c:v>مراغه</c:v>
                </c:pt>
                <c:pt idx="37">
                  <c:v>لرستان</c:v>
                </c:pt>
                <c:pt idx="38">
                  <c:v>البرز</c:v>
                </c:pt>
                <c:pt idx="39">
                  <c:v>جهرم</c:v>
                </c:pt>
                <c:pt idx="40">
                  <c:v>اصفهان</c:v>
                </c:pt>
                <c:pt idx="41">
                  <c:v>ساوه</c:v>
                </c:pt>
                <c:pt idx="42">
                  <c:v>بابل</c:v>
                </c:pt>
                <c:pt idx="43">
                  <c:v>مازندران</c:v>
                </c:pt>
                <c:pt idx="44">
                  <c:v>آبادان</c:v>
                </c:pt>
                <c:pt idx="45">
                  <c:v>خمين</c:v>
                </c:pt>
                <c:pt idx="46">
                  <c:v>همدان</c:v>
                </c:pt>
                <c:pt idx="47">
                  <c:v>شاهرود</c:v>
                </c:pt>
                <c:pt idx="48">
                  <c:v>ايلام</c:v>
                </c:pt>
                <c:pt idx="49">
                  <c:v>تهران</c:v>
                </c:pt>
                <c:pt idx="50">
                  <c:v>کرمان</c:v>
                </c:pt>
                <c:pt idx="51">
                  <c:v>شهرکرد</c:v>
                </c:pt>
                <c:pt idx="52">
                  <c:v>دزفول</c:v>
                </c:pt>
                <c:pt idx="53">
                  <c:v>نيشابور</c:v>
                </c:pt>
                <c:pt idx="54">
                  <c:v>سبزوار</c:v>
                </c:pt>
                <c:pt idx="55">
                  <c:v>اسفراين</c:v>
                </c:pt>
                <c:pt idx="56">
                  <c:v>زابل</c:v>
                </c:pt>
                <c:pt idx="57">
                  <c:v>سراب</c:v>
                </c:pt>
                <c:pt idx="58">
                  <c:v>سيرجان</c:v>
                </c:pt>
                <c:pt idx="59">
                  <c:v>شوشتر</c:v>
                </c:pt>
                <c:pt idx="60">
                  <c:v>لارستان</c:v>
                </c:pt>
              </c:strCache>
            </c:strRef>
          </c:cat>
          <c:val>
            <c:numRef>
              <c:f>Sheet1!$B$132:$B$192</c:f>
              <c:numCache>
                <c:formatCode>0.00</c:formatCode>
                <c:ptCount val="61"/>
                <c:pt idx="0">
                  <c:v>79.148936170212764</c:v>
                </c:pt>
                <c:pt idx="1">
                  <c:v>43.415756181713625</c:v>
                </c:pt>
                <c:pt idx="2">
                  <c:v>36.279069767441861</c:v>
                </c:pt>
                <c:pt idx="3">
                  <c:v>31.077348066298345</c:v>
                </c:pt>
                <c:pt idx="4">
                  <c:v>29.307282415630553</c:v>
                </c:pt>
                <c:pt idx="5">
                  <c:v>28.723404255319153</c:v>
                </c:pt>
                <c:pt idx="6">
                  <c:v>26.415094339622641</c:v>
                </c:pt>
                <c:pt idx="7">
                  <c:v>24.893617021276597</c:v>
                </c:pt>
                <c:pt idx="8">
                  <c:v>23.004694835680752</c:v>
                </c:pt>
                <c:pt idx="9">
                  <c:v>22.105263157894736</c:v>
                </c:pt>
                <c:pt idx="10">
                  <c:v>19.975429975429975</c:v>
                </c:pt>
                <c:pt idx="11">
                  <c:v>19.538188277087034</c:v>
                </c:pt>
                <c:pt idx="12">
                  <c:v>19.034289713086075</c:v>
                </c:pt>
                <c:pt idx="13">
                  <c:v>17.9215930304916</c:v>
                </c:pt>
                <c:pt idx="14">
                  <c:v>17.557251908396946</c:v>
                </c:pt>
                <c:pt idx="15">
                  <c:v>17.416545718432509</c:v>
                </c:pt>
                <c:pt idx="16">
                  <c:v>14.887478361223311</c:v>
                </c:pt>
                <c:pt idx="17">
                  <c:v>14.817572598659718</c:v>
                </c:pt>
                <c:pt idx="18">
                  <c:v>13.90728476821192</c:v>
                </c:pt>
                <c:pt idx="19">
                  <c:v>12.575090108129755</c:v>
                </c:pt>
                <c:pt idx="20">
                  <c:v>11.411225825214483</c:v>
                </c:pt>
                <c:pt idx="21">
                  <c:v>10.810810810810811</c:v>
                </c:pt>
                <c:pt idx="22">
                  <c:v>10.156873172028716</c:v>
                </c:pt>
                <c:pt idx="23">
                  <c:v>8.8438507600184249</c:v>
                </c:pt>
                <c:pt idx="24">
                  <c:v>8.8103448275862064</c:v>
                </c:pt>
                <c:pt idx="25">
                  <c:v>8.7183308494783915</c:v>
                </c:pt>
                <c:pt idx="26">
                  <c:v>8.5734870317002887</c:v>
                </c:pt>
                <c:pt idx="27">
                  <c:v>7.8276481149012564</c:v>
                </c:pt>
                <c:pt idx="28">
                  <c:v>7.4414331649058338</c:v>
                </c:pt>
                <c:pt idx="29">
                  <c:v>7.2644721906923948</c:v>
                </c:pt>
                <c:pt idx="30">
                  <c:v>6.8493150684931505</c:v>
                </c:pt>
                <c:pt idx="31">
                  <c:v>5.4619407321324811</c:v>
                </c:pt>
                <c:pt idx="32">
                  <c:v>5.4545454545454541</c:v>
                </c:pt>
                <c:pt idx="33">
                  <c:v>5.416666666666667</c:v>
                </c:pt>
                <c:pt idx="34">
                  <c:v>5.3140096618357484</c:v>
                </c:pt>
                <c:pt idx="35">
                  <c:v>5.2154195011337867</c:v>
                </c:pt>
                <c:pt idx="36">
                  <c:v>4.6979865771812079</c:v>
                </c:pt>
                <c:pt idx="37">
                  <c:v>4.4492674986435157</c:v>
                </c:pt>
                <c:pt idx="38">
                  <c:v>3.6682615629984054</c:v>
                </c:pt>
                <c:pt idx="39">
                  <c:v>3.5830618892508146</c:v>
                </c:pt>
                <c:pt idx="40">
                  <c:v>2.5316455696202533</c:v>
                </c:pt>
                <c:pt idx="41">
                  <c:v>1.9607843137254901</c:v>
                </c:pt>
                <c:pt idx="42">
                  <c:v>1.8840579710144929</c:v>
                </c:pt>
                <c:pt idx="43">
                  <c:v>1.7129928894634778</c:v>
                </c:pt>
                <c:pt idx="44">
                  <c:v>1.69082125603865</c:v>
                </c:pt>
                <c:pt idx="45">
                  <c:v>1.6129032258064515</c:v>
                </c:pt>
                <c:pt idx="46">
                  <c:v>1.596071209330878</c:v>
                </c:pt>
                <c:pt idx="47">
                  <c:v>1.41643059490085</c:v>
                </c:pt>
                <c:pt idx="48">
                  <c:v>1.3725490196078431</c:v>
                </c:pt>
                <c:pt idx="49">
                  <c:v>1.2041444973396809</c:v>
                </c:pt>
                <c:pt idx="50">
                  <c:v>1.1933174224343674</c:v>
                </c:pt>
                <c:pt idx="51">
                  <c:v>0.70339976553341155</c:v>
                </c:pt>
                <c:pt idx="52">
                  <c:v>0.68649885583524028</c:v>
                </c:pt>
                <c:pt idx="53">
                  <c:v>0.48309178743961351</c:v>
                </c:pt>
                <c:pt idx="54">
                  <c:v>0.4329004329004329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175039448"/>
        <c:axId val="175039840"/>
      </c:barChart>
      <c:catAx>
        <c:axId val="175039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alpha val="84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175039840"/>
        <c:crosses val="autoZero"/>
        <c:auto val="1"/>
        <c:lblAlgn val="ctr"/>
        <c:lblOffset val="100"/>
        <c:noMultiLvlLbl val="0"/>
      </c:catAx>
      <c:valAx>
        <c:axId val="175039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5039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 نمونه بررسی شده</c:v>
                </c:pt>
              </c:strCache>
            </c:strRef>
          </c:tx>
          <c:spPr>
            <a:ln w="28575" cap="rnd">
              <a:solidFill>
                <a:schemeClr val="tx2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5180194527907535E-3"/>
                  <c:y val="-3.6921329167850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6163156687105177E-17"/>
                  <c:y val="-2.55609201931269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2590097263953767E-3"/>
                  <c:y val="-2.55609201931269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9.2326313374210354E-17"/>
                  <c:y val="-2.27208179494461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036038905581507E-3"/>
                  <c:y val="-1.4200511218403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"/>
                  <c:y val="-4.2601533655211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"/>
                  <c:y val="-4.2601533655211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3.7770291791861307E-3"/>
                  <c:y val="-3.6921329167850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5.036038905581507E-3"/>
                  <c:y val="-3.69213291678501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شهیدبهشتی</c:v>
                </c:pt>
                <c:pt idx="1">
                  <c:v>مشهد</c:v>
                </c:pt>
                <c:pt idx="2">
                  <c:v>ایران</c:v>
                </c:pt>
                <c:pt idx="3">
                  <c:v>تهران</c:v>
                </c:pt>
                <c:pt idx="4">
                  <c:v>شیراز</c:v>
                </c:pt>
                <c:pt idx="5">
                  <c:v>تبریز</c:v>
                </c:pt>
                <c:pt idx="6">
                  <c:v>اصفهان</c:v>
                </c:pt>
                <c:pt idx="7">
                  <c:v>هرمزگان</c:v>
                </c:pt>
                <c:pt idx="8">
                  <c:v>قزوین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1118</c:v>
                </c:pt>
                <c:pt idx="1">
                  <c:v>1078</c:v>
                </c:pt>
                <c:pt idx="2">
                  <c:v>1050</c:v>
                </c:pt>
                <c:pt idx="3">
                  <c:v>931</c:v>
                </c:pt>
                <c:pt idx="4">
                  <c:v>869</c:v>
                </c:pt>
                <c:pt idx="5">
                  <c:v>346</c:v>
                </c:pt>
                <c:pt idx="6">
                  <c:v>337</c:v>
                </c:pt>
                <c:pt idx="7">
                  <c:v>208</c:v>
                </c:pt>
                <c:pt idx="8">
                  <c:v>170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درصد مقاومت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5180194527907535E-3"/>
                  <c:y val="-6.81624538483385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2590097263953767E-3"/>
                  <c:y val="-3.97614314115308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-4.2601533655211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9.2326313374210354E-17"/>
                  <c:y val="-4.54416358988923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036038905581507E-3"/>
                  <c:y val="-4.2601533655211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"/>
                  <c:y val="-2.84010224368078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2590097263954691E-3"/>
                  <c:y val="-3.40812269241692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"/>
                  <c:y val="-1.42005112184039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1.0072077811163014E-2"/>
                  <c:y val="-2.84010224368087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شهیدبهشتی</c:v>
                </c:pt>
                <c:pt idx="1">
                  <c:v>مشهد</c:v>
                </c:pt>
                <c:pt idx="2">
                  <c:v>ایران</c:v>
                </c:pt>
                <c:pt idx="3">
                  <c:v>تهران</c:v>
                </c:pt>
                <c:pt idx="4">
                  <c:v>شیراز</c:v>
                </c:pt>
                <c:pt idx="5">
                  <c:v>تبریز</c:v>
                </c:pt>
                <c:pt idx="6">
                  <c:v>اصفهان</c:v>
                </c:pt>
                <c:pt idx="7">
                  <c:v>هرمزگان</c:v>
                </c:pt>
                <c:pt idx="8">
                  <c:v>قزوین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2.4</c:v>
                </c:pt>
                <c:pt idx="1">
                  <c:v>93.9</c:v>
                </c:pt>
                <c:pt idx="2">
                  <c:v>94.5</c:v>
                </c:pt>
                <c:pt idx="3">
                  <c:v>94.7</c:v>
                </c:pt>
                <c:pt idx="4">
                  <c:v>97.5</c:v>
                </c:pt>
                <c:pt idx="5">
                  <c:v>90.2</c:v>
                </c:pt>
                <c:pt idx="6">
                  <c:v>87.8</c:v>
                </c:pt>
                <c:pt idx="7">
                  <c:v>93.3</c:v>
                </c:pt>
                <c:pt idx="8">
                  <c:v>90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98333064"/>
        <c:axId val="398334240"/>
      </c:lineChart>
      <c:catAx>
        <c:axId val="398333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398334240"/>
        <c:crosses val="autoZero"/>
        <c:auto val="1"/>
        <c:lblAlgn val="ctr"/>
        <c:lblOffset val="100"/>
        <c:noMultiLvlLbl val="0"/>
      </c:catAx>
      <c:valAx>
        <c:axId val="398334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8333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356557703014406E-2"/>
          <c:y val="3.2241618968899606E-2"/>
          <c:w val="0.93400648448355716"/>
          <c:h val="0.727763932823314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 نمونه بررسی شده</c:v>
                </c:pt>
              </c:strCache>
            </c:strRef>
          </c:tx>
          <c:spPr>
            <a:ln w="28575" cap="rnd">
              <a:solidFill>
                <a:schemeClr val="tx2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6.7547033211971808E-3"/>
                  <c:y val="-4.81450014160294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0528219927183232E-3"/>
                  <c:y val="-3.11526479750778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4037626569577646E-3"/>
                  <c:y val="-4.24808836023789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0528219927182738E-3"/>
                  <c:y val="-3.96488246955537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6.7547033211972059E-3"/>
                  <c:y val="-5.0977060322854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"/>
                  <c:y val="-3.9648824695553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3509406642395402E-3"/>
                  <c:y val="-4.24808836023789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1.3509406642395402E-3"/>
                  <c:y val="-6.51373548569810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4.0528219927184229E-3"/>
                  <c:y val="-5.0977060322854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"/>
                  <c:y val="-4.24808836023789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5.4037626569577646E-3"/>
                  <c:y val="-5.38091192296800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2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ایران</c:v>
                </c:pt>
                <c:pt idx="1">
                  <c:v>تهران</c:v>
                </c:pt>
                <c:pt idx="2">
                  <c:v>شهیدبهشتی</c:v>
                </c:pt>
                <c:pt idx="3">
                  <c:v>مشهد</c:v>
                </c:pt>
                <c:pt idx="4">
                  <c:v>شیراز</c:v>
                </c:pt>
                <c:pt idx="5">
                  <c:v>اهواز</c:v>
                </c:pt>
                <c:pt idx="6">
                  <c:v>گیلان</c:v>
                </c:pt>
                <c:pt idx="7">
                  <c:v>تبریز</c:v>
                </c:pt>
                <c:pt idx="8">
                  <c:v>اصغهان</c:v>
                </c:pt>
                <c:pt idx="9">
                  <c:v>مازندران</c:v>
                </c:pt>
                <c:pt idx="10">
                  <c:v>قزوین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1491</c:v>
                </c:pt>
                <c:pt idx="1">
                  <c:v>1386</c:v>
                </c:pt>
                <c:pt idx="2">
                  <c:v>1193</c:v>
                </c:pt>
                <c:pt idx="3">
                  <c:v>962</c:v>
                </c:pt>
                <c:pt idx="4">
                  <c:v>681</c:v>
                </c:pt>
                <c:pt idx="5">
                  <c:v>435</c:v>
                </c:pt>
                <c:pt idx="6">
                  <c:v>411</c:v>
                </c:pt>
                <c:pt idx="7">
                  <c:v>324</c:v>
                </c:pt>
                <c:pt idx="8">
                  <c:v>338</c:v>
                </c:pt>
                <c:pt idx="9">
                  <c:v>311</c:v>
                </c:pt>
                <c:pt idx="10">
                  <c:v>226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درصد مقاومت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2383479700513987E-17"/>
                  <c:y val="-5.0977060322854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4037626569577394E-3"/>
                  <c:y val="-5.0977060322854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-5.66411781365052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9533918802055949E-17"/>
                  <c:y val="-3.9648824695553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4.9533918802055949E-17"/>
                  <c:y val="-5.38091192296800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"/>
                  <c:y val="-3.68167657887284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9.9067837604111898E-17"/>
                  <c:y val="-4.81450014160294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1.3509406642395402E-3"/>
                  <c:y val="-3.11526479750778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4.0528219927184229E-3"/>
                  <c:y val="-3.68167657887284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"/>
                  <c:y val="-2.83205890682526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ایران</c:v>
                </c:pt>
                <c:pt idx="1">
                  <c:v>تهران</c:v>
                </c:pt>
                <c:pt idx="2">
                  <c:v>شهیدبهشتی</c:v>
                </c:pt>
                <c:pt idx="3">
                  <c:v>مشهد</c:v>
                </c:pt>
                <c:pt idx="4">
                  <c:v>شیراز</c:v>
                </c:pt>
                <c:pt idx="5">
                  <c:v>اهواز</c:v>
                </c:pt>
                <c:pt idx="6">
                  <c:v>گیلان</c:v>
                </c:pt>
                <c:pt idx="7">
                  <c:v>تبریز</c:v>
                </c:pt>
                <c:pt idx="8">
                  <c:v>اصغهان</c:v>
                </c:pt>
                <c:pt idx="9">
                  <c:v>مازندران</c:v>
                </c:pt>
                <c:pt idx="10">
                  <c:v>قزوین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84</c:v>
                </c:pt>
                <c:pt idx="1">
                  <c:v>80.400000000000006</c:v>
                </c:pt>
                <c:pt idx="2">
                  <c:v>82.9</c:v>
                </c:pt>
                <c:pt idx="3">
                  <c:v>88.5</c:v>
                </c:pt>
                <c:pt idx="4">
                  <c:v>70.2</c:v>
                </c:pt>
                <c:pt idx="5">
                  <c:v>86.9</c:v>
                </c:pt>
                <c:pt idx="6">
                  <c:v>79.8</c:v>
                </c:pt>
                <c:pt idx="7">
                  <c:v>78</c:v>
                </c:pt>
                <c:pt idx="8">
                  <c:v>73.599999999999994</c:v>
                </c:pt>
                <c:pt idx="9">
                  <c:v>73.599999999999994</c:v>
                </c:pt>
                <c:pt idx="10">
                  <c:v>79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98335416"/>
        <c:axId val="398335024"/>
      </c:lineChart>
      <c:catAx>
        <c:axId val="398335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398335024"/>
        <c:crosses val="autoZero"/>
        <c:auto val="1"/>
        <c:lblAlgn val="ctr"/>
        <c:lblOffset val="100"/>
        <c:noMultiLvlLbl val="0"/>
      </c:catAx>
      <c:valAx>
        <c:axId val="398335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8335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9924439572577341E-2"/>
          <c:y val="2.7720027720027719E-2"/>
          <c:w val="0.93165543998817368"/>
          <c:h val="0.836821364065458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'INIS_Infections_Frequency-2'!$B$1</c:f>
              <c:strCache>
                <c:ptCount val="1"/>
                <c:pt idx="0">
                  <c:v>درصد (%)</c:v>
                </c:pt>
              </c:strCache>
            </c:strRef>
          </c:tx>
          <c:spPr>
            <a:solidFill>
              <a:srgbClr val="4472C4">
                <a:lumMod val="60000"/>
                <a:lumOff val="40000"/>
              </a:srgbClr>
            </a:solidFill>
            <a:ln w="15875" cap="rnd">
              <a:solidFill>
                <a:srgbClr val="397F40"/>
              </a:solidFill>
            </a:ln>
            <a:effectLst>
              <a:outerShdw blurRad="57150" dist="19050" dir="5400000" algn="ctr" rotWithShape="0">
                <a:sysClr val="windowText" lastClr="000000">
                  <a:alpha val="63000"/>
                </a:sys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97F40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1"/>
            <c:invertIfNegative val="0"/>
            <c:bubble3D val="0"/>
            <c:spPr>
              <a:solidFill>
                <a:srgbClr val="397F40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397F40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397F40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4"/>
            <c:invertIfNegative val="0"/>
            <c:bubble3D val="0"/>
            <c:spPr>
              <a:solidFill>
                <a:srgbClr val="397F40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5"/>
            <c:invertIfNegative val="0"/>
            <c:bubble3D val="0"/>
            <c:spPr>
              <a:solidFill>
                <a:srgbClr val="397F40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6"/>
            <c:invertIfNegative val="0"/>
            <c:bubble3D val="0"/>
            <c:spPr>
              <a:solidFill>
                <a:srgbClr val="397F40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7"/>
            <c:invertIfNegative val="0"/>
            <c:bubble3D val="0"/>
            <c:spPr>
              <a:solidFill>
                <a:srgbClr val="397F40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8"/>
            <c:invertIfNegative val="0"/>
            <c:bubble3D val="0"/>
            <c:spPr>
              <a:solidFill>
                <a:srgbClr val="397F40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9"/>
            <c:invertIfNegative val="0"/>
            <c:bubble3D val="0"/>
            <c:spPr>
              <a:solidFill>
                <a:srgbClr val="397F40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10"/>
            <c:invertIfNegative val="0"/>
            <c:bubble3D val="0"/>
            <c:spPr>
              <a:solidFill>
                <a:srgbClr val="397F40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11"/>
            <c:invertIfNegative val="0"/>
            <c:bubble3D val="0"/>
            <c:spPr>
              <a:solidFill>
                <a:srgbClr val="397F40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12"/>
            <c:invertIfNegative val="0"/>
            <c:bubble3D val="0"/>
            <c:spPr>
              <a:solidFill>
                <a:srgbClr val="397F40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13"/>
            <c:invertIfNegative val="0"/>
            <c:bubble3D val="0"/>
            <c:spPr>
              <a:solidFill>
                <a:srgbClr val="397F40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14"/>
            <c:invertIfNegative val="0"/>
            <c:bubble3D val="0"/>
            <c:spPr>
              <a:solidFill>
                <a:srgbClr val="397F40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15"/>
            <c:invertIfNegative val="0"/>
            <c:bubble3D val="0"/>
            <c:spPr>
              <a:solidFill>
                <a:srgbClr val="397F40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16"/>
            <c:invertIfNegative val="0"/>
            <c:bubble3D val="0"/>
            <c:spPr>
              <a:solidFill>
                <a:srgbClr val="397F40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17"/>
            <c:invertIfNegative val="0"/>
            <c:bubble3D val="0"/>
            <c:spPr>
              <a:solidFill>
                <a:srgbClr val="FFFA00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18"/>
            <c:invertIfNegative val="0"/>
            <c:bubble3D val="0"/>
            <c:spPr>
              <a:solidFill>
                <a:srgbClr val="FF4343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19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20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21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22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23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24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25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26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27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28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29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30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31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32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33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34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35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36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37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38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39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40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41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42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43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44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45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46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47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48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49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50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51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52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53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54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55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56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57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58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59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60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61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62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Pt>
            <c:idx val="63"/>
            <c:invertIfNegative val="0"/>
            <c:bubble3D val="0"/>
            <c:spPr>
              <a:solidFill>
                <a:srgbClr val="FC5262"/>
              </a:solidFill>
              <a:ln w="15875" cap="rnd">
                <a:solidFill>
                  <a:srgbClr val="397F40"/>
                </a:solidFill>
              </a:ln>
              <a:effectLst>
                <a:outerShdw blurRad="57150" dist="19050" dir="5400000" algn="ctr" rotWithShape="0">
                  <a:sysClr val="windowText" lastClr="000000">
                    <a:alpha val="63000"/>
                  </a:sysClr>
                </a:outerShdw>
              </a:effectLst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3.41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7"/>
              <c:tx>
                <c:rich>
                  <a:bodyPr/>
                  <a:lstStyle/>
                  <a:p>
                    <a:r>
                      <a:rPr lang="en-US"/>
                      <a:t>1.32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3"/>
              <c:tx>
                <c:rich>
                  <a:bodyPr/>
                  <a:lstStyle/>
                  <a:p>
                    <a:r>
                      <a:rPr lang="en-US"/>
                      <a:t>0.14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solidFill>
                <a:srgbClr val="FFC000">
                  <a:lumMod val="20000"/>
                  <a:lumOff val="80000"/>
                </a:srgbClr>
              </a:solidFill>
              <a:ln w="12700" cap="flat" cmpd="sng" algn="ctr">
                <a:solidFill>
                  <a:srgbClr val="5B9BD5"/>
                </a:solidFill>
                <a:prstDash val="solid"/>
                <a:miter lim="800000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'INIS_Infections_Frequency-2'!$A$2:$A$65</c:f>
              <c:strCache>
                <c:ptCount val="64"/>
                <c:pt idx="0">
                  <c:v>قزوين</c:v>
                </c:pt>
                <c:pt idx="1">
                  <c:v>زنجان</c:v>
                </c:pt>
                <c:pt idx="2">
                  <c:v>تهران</c:v>
                </c:pt>
                <c:pt idx="3">
                  <c:v>سيرجان</c:v>
                </c:pt>
                <c:pt idx="4">
                  <c:v>بابل</c:v>
                </c:pt>
                <c:pt idx="5">
                  <c:v>بوشهر</c:v>
                </c:pt>
                <c:pt idx="6">
                  <c:v>همدان</c:v>
                </c:pt>
                <c:pt idx="7">
                  <c:v>شيراز</c:v>
                </c:pt>
                <c:pt idx="8">
                  <c:v>ايران</c:v>
                </c:pt>
                <c:pt idx="9">
                  <c:v>اصفهان</c:v>
                </c:pt>
                <c:pt idx="10">
                  <c:v>اردبيل</c:v>
                </c:pt>
                <c:pt idx="11">
                  <c:v>هرمزگان</c:v>
                </c:pt>
                <c:pt idx="12">
                  <c:v>مشهد</c:v>
                </c:pt>
                <c:pt idx="13">
                  <c:v>مازندران</c:v>
                </c:pt>
                <c:pt idx="14">
                  <c:v>اهواز</c:v>
                </c:pt>
                <c:pt idx="15">
                  <c:v>گلستان</c:v>
                </c:pt>
                <c:pt idx="16">
                  <c:v>گيلان</c:v>
                </c:pt>
                <c:pt idx="17">
                  <c:v>کل کشور</c:v>
                </c:pt>
                <c:pt idx="18">
                  <c:v>شهيد بهشتي</c:v>
                </c:pt>
                <c:pt idx="19">
                  <c:v>تبريز</c:v>
                </c:pt>
                <c:pt idx="20">
                  <c:v>دزفول</c:v>
                </c:pt>
                <c:pt idx="21">
                  <c:v>تربت حيدريه</c:v>
                </c:pt>
                <c:pt idx="22">
                  <c:v>البرز</c:v>
                </c:pt>
                <c:pt idx="23">
                  <c:v>اراک</c:v>
                </c:pt>
                <c:pt idx="24">
                  <c:v>ساوه</c:v>
                </c:pt>
                <c:pt idx="25">
                  <c:v>کردستان</c:v>
                </c:pt>
                <c:pt idx="26">
                  <c:v>شهرکرد</c:v>
                </c:pt>
                <c:pt idx="27">
                  <c:v>لرستان</c:v>
                </c:pt>
                <c:pt idx="28">
                  <c:v>ايلام</c:v>
                </c:pt>
                <c:pt idx="29">
                  <c:v>کرمان</c:v>
                </c:pt>
                <c:pt idx="30">
                  <c:v>رفسنجان</c:v>
                </c:pt>
                <c:pt idx="31">
                  <c:v>فسا</c:v>
                </c:pt>
                <c:pt idx="32">
                  <c:v>کرمانشاه</c:v>
                </c:pt>
                <c:pt idx="33">
                  <c:v>يزد</c:v>
                </c:pt>
                <c:pt idx="34">
                  <c:v>بيرجند</c:v>
                </c:pt>
                <c:pt idx="35">
                  <c:v>سبزوار</c:v>
                </c:pt>
                <c:pt idx="36">
                  <c:v>شاهرود</c:v>
                </c:pt>
                <c:pt idx="37">
                  <c:v>اروميه</c:v>
                </c:pt>
                <c:pt idx="38">
                  <c:v>مراغه</c:v>
                </c:pt>
                <c:pt idx="39">
                  <c:v>قم</c:v>
                </c:pt>
                <c:pt idx="40">
                  <c:v>جيرفت</c:v>
                </c:pt>
                <c:pt idx="41">
                  <c:v>گناباد</c:v>
                </c:pt>
                <c:pt idx="42">
                  <c:v>کاشان</c:v>
                </c:pt>
                <c:pt idx="43">
                  <c:v>سمنان</c:v>
                </c:pt>
                <c:pt idx="44">
                  <c:v>تربت جام</c:v>
                </c:pt>
                <c:pt idx="45">
                  <c:v>خراسان شمالي</c:v>
                </c:pt>
                <c:pt idx="46">
                  <c:v>ياسوج</c:v>
                </c:pt>
                <c:pt idx="47">
                  <c:v>گراش</c:v>
                </c:pt>
                <c:pt idx="48">
                  <c:v>جهرم</c:v>
                </c:pt>
                <c:pt idx="49">
                  <c:v>اسفراين</c:v>
                </c:pt>
                <c:pt idx="50">
                  <c:v>خوي</c:v>
                </c:pt>
                <c:pt idx="51">
                  <c:v>بهبهان</c:v>
                </c:pt>
                <c:pt idx="52">
                  <c:v>زاهدان</c:v>
                </c:pt>
                <c:pt idx="53">
                  <c:v>آبادان</c:v>
                </c:pt>
                <c:pt idx="54">
                  <c:v>شوشتر</c:v>
                </c:pt>
                <c:pt idx="55">
                  <c:v>بم</c:v>
                </c:pt>
                <c:pt idx="56">
                  <c:v>سراب</c:v>
                </c:pt>
                <c:pt idx="57">
                  <c:v>لارستان</c:v>
                </c:pt>
                <c:pt idx="58">
                  <c:v>اسد آباد</c:v>
                </c:pt>
                <c:pt idx="59">
                  <c:v>خمين</c:v>
                </c:pt>
                <c:pt idx="60">
                  <c:v>ايرانشهر</c:v>
                </c:pt>
                <c:pt idx="61">
                  <c:v>خلخال</c:v>
                </c:pt>
                <c:pt idx="62">
                  <c:v>نيشابور</c:v>
                </c:pt>
                <c:pt idx="63">
                  <c:v>زابل</c:v>
                </c:pt>
              </c:strCache>
            </c:strRef>
          </c:cat>
          <c:val>
            <c:numRef>
              <c:f>'INIS_Infections_Frequency-2'!$B$2:$B$65</c:f>
              <c:numCache>
                <c:formatCode>General</c:formatCode>
                <c:ptCount val="64"/>
                <c:pt idx="0">
                  <c:v>3.41</c:v>
                </c:pt>
                <c:pt idx="1">
                  <c:v>2.98</c:v>
                </c:pt>
                <c:pt idx="2">
                  <c:v>2.96</c:v>
                </c:pt>
                <c:pt idx="3">
                  <c:v>2.23</c:v>
                </c:pt>
                <c:pt idx="4">
                  <c:v>2.2200000000000002</c:v>
                </c:pt>
                <c:pt idx="5">
                  <c:v>2.1800000000000002</c:v>
                </c:pt>
                <c:pt idx="6">
                  <c:v>1.97</c:v>
                </c:pt>
                <c:pt idx="7">
                  <c:v>1.81</c:v>
                </c:pt>
                <c:pt idx="8">
                  <c:v>1.59</c:v>
                </c:pt>
                <c:pt idx="9">
                  <c:v>1.49</c:v>
                </c:pt>
                <c:pt idx="10">
                  <c:v>1.46</c:v>
                </c:pt>
                <c:pt idx="11">
                  <c:v>1.41</c:v>
                </c:pt>
                <c:pt idx="12">
                  <c:v>1.38</c:v>
                </c:pt>
                <c:pt idx="13">
                  <c:v>1.34</c:v>
                </c:pt>
                <c:pt idx="14">
                  <c:v>1.33</c:v>
                </c:pt>
                <c:pt idx="15">
                  <c:v>1.33</c:v>
                </c:pt>
                <c:pt idx="16">
                  <c:v>1.32</c:v>
                </c:pt>
                <c:pt idx="17">
                  <c:v>1.32</c:v>
                </c:pt>
                <c:pt idx="18">
                  <c:v>1.27</c:v>
                </c:pt>
                <c:pt idx="19">
                  <c:v>1.25</c:v>
                </c:pt>
                <c:pt idx="20">
                  <c:v>1.23</c:v>
                </c:pt>
                <c:pt idx="21">
                  <c:v>1.1000000000000001</c:v>
                </c:pt>
                <c:pt idx="22">
                  <c:v>1.07</c:v>
                </c:pt>
                <c:pt idx="23">
                  <c:v>1.04</c:v>
                </c:pt>
                <c:pt idx="24">
                  <c:v>1.03</c:v>
                </c:pt>
                <c:pt idx="25">
                  <c:v>1.02</c:v>
                </c:pt>
                <c:pt idx="26">
                  <c:v>1.01</c:v>
                </c:pt>
                <c:pt idx="27">
                  <c:v>1</c:v>
                </c:pt>
                <c:pt idx="28">
                  <c:v>0.99</c:v>
                </c:pt>
                <c:pt idx="29">
                  <c:v>0.98</c:v>
                </c:pt>
                <c:pt idx="30">
                  <c:v>0.96</c:v>
                </c:pt>
                <c:pt idx="31">
                  <c:v>0.96</c:v>
                </c:pt>
                <c:pt idx="32">
                  <c:v>0.93</c:v>
                </c:pt>
                <c:pt idx="33">
                  <c:v>0.9</c:v>
                </c:pt>
                <c:pt idx="34">
                  <c:v>0.83</c:v>
                </c:pt>
                <c:pt idx="35">
                  <c:v>0.83</c:v>
                </c:pt>
                <c:pt idx="36">
                  <c:v>0.75</c:v>
                </c:pt>
                <c:pt idx="37">
                  <c:v>0.72</c:v>
                </c:pt>
                <c:pt idx="38">
                  <c:v>0.72</c:v>
                </c:pt>
                <c:pt idx="39">
                  <c:v>0.7</c:v>
                </c:pt>
                <c:pt idx="40">
                  <c:v>0.68</c:v>
                </c:pt>
                <c:pt idx="41">
                  <c:v>0.68</c:v>
                </c:pt>
                <c:pt idx="42">
                  <c:v>0.67</c:v>
                </c:pt>
                <c:pt idx="43">
                  <c:v>0.66</c:v>
                </c:pt>
                <c:pt idx="44">
                  <c:v>0.63</c:v>
                </c:pt>
                <c:pt idx="45">
                  <c:v>0.61</c:v>
                </c:pt>
                <c:pt idx="46">
                  <c:v>0.46</c:v>
                </c:pt>
                <c:pt idx="47">
                  <c:v>0.43</c:v>
                </c:pt>
                <c:pt idx="48">
                  <c:v>0.4</c:v>
                </c:pt>
                <c:pt idx="49">
                  <c:v>0.37</c:v>
                </c:pt>
                <c:pt idx="50">
                  <c:v>0.37</c:v>
                </c:pt>
                <c:pt idx="51">
                  <c:v>0.35</c:v>
                </c:pt>
                <c:pt idx="52">
                  <c:v>0.35</c:v>
                </c:pt>
                <c:pt idx="53">
                  <c:v>0.33</c:v>
                </c:pt>
                <c:pt idx="54">
                  <c:v>0.26</c:v>
                </c:pt>
                <c:pt idx="55">
                  <c:v>0.24</c:v>
                </c:pt>
                <c:pt idx="56">
                  <c:v>0.24</c:v>
                </c:pt>
                <c:pt idx="57">
                  <c:v>0.24</c:v>
                </c:pt>
                <c:pt idx="58">
                  <c:v>0.19</c:v>
                </c:pt>
                <c:pt idx="59">
                  <c:v>0.18</c:v>
                </c:pt>
                <c:pt idx="60">
                  <c:v>0.16</c:v>
                </c:pt>
                <c:pt idx="61">
                  <c:v>0.16</c:v>
                </c:pt>
                <c:pt idx="62">
                  <c:v>0.15</c:v>
                </c:pt>
                <c:pt idx="63">
                  <c:v>0.14000000000000001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75041016"/>
        <c:axId val="175041408"/>
      </c:barChart>
      <c:catAx>
        <c:axId val="175041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175041408"/>
        <c:crosses val="autoZero"/>
        <c:auto val="1"/>
        <c:lblAlgn val="ctr"/>
        <c:lblOffset val="100"/>
        <c:noMultiLvlLbl val="0"/>
      </c:catAx>
      <c:valAx>
        <c:axId val="175041408"/>
        <c:scaling>
          <c:orientation val="minMax"/>
        </c:scaling>
        <c:delete val="0"/>
        <c:axPos val="l"/>
        <c:majorGridlines>
          <c:spPr>
            <a:ln w="9525" cap="rnd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5041016"/>
        <c:crosses val="autoZero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0508367857550438E-2"/>
          <c:y val="4.625869134779205E-2"/>
          <c:w val="0.96617526592261527"/>
          <c:h val="0.849986388869532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INIS_HAIs_Incidence!$B$1</c:f>
              <c:strCache>
                <c:ptCount val="1"/>
                <c:pt idx="0">
                  <c:v>بروز عفونت در 1000 بیمار-روز</c:v>
                </c:pt>
              </c:strCache>
            </c:strRef>
          </c:tx>
          <c:spPr>
            <a:solidFill>
              <a:srgbClr val="4472C4">
                <a:lumMod val="60000"/>
                <a:lumOff val="40000"/>
              </a:srgbClr>
            </a:solidFill>
            <a:ln w="15875">
              <a:solidFill>
                <a:srgbClr val="70AD47"/>
              </a:solidFill>
            </a:ln>
            <a:effectLst>
              <a:outerShdw blurRad="50800" dist="19050" dir="5400000" algn="tl" rotWithShape="0">
                <a:prstClr val="black">
                  <a:alpha val="63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97F4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1"/>
            <c:invertIfNegative val="0"/>
            <c:bubble3D val="0"/>
            <c:spPr>
              <a:solidFill>
                <a:srgbClr val="397F4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397F4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397F4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4"/>
            <c:invertIfNegative val="0"/>
            <c:bubble3D val="0"/>
            <c:spPr>
              <a:solidFill>
                <a:srgbClr val="397F4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5"/>
            <c:invertIfNegative val="0"/>
            <c:bubble3D val="0"/>
            <c:spPr>
              <a:solidFill>
                <a:srgbClr val="397F4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6"/>
            <c:invertIfNegative val="0"/>
            <c:bubble3D val="0"/>
            <c:spPr>
              <a:solidFill>
                <a:srgbClr val="397F4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7"/>
            <c:invertIfNegative val="0"/>
            <c:bubble3D val="0"/>
            <c:spPr>
              <a:solidFill>
                <a:srgbClr val="397F4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8"/>
            <c:invertIfNegative val="0"/>
            <c:bubble3D val="0"/>
            <c:spPr>
              <a:solidFill>
                <a:srgbClr val="397F4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9"/>
            <c:invertIfNegative val="0"/>
            <c:bubble3D val="0"/>
            <c:spPr>
              <a:solidFill>
                <a:srgbClr val="397F4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10"/>
            <c:invertIfNegative val="0"/>
            <c:bubble3D val="0"/>
            <c:spPr>
              <a:solidFill>
                <a:srgbClr val="397F4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11"/>
            <c:invertIfNegative val="0"/>
            <c:bubble3D val="0"/>
            <c:spPr>
              <a:solidFill>
                <a:srgbClr val="397F4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12"/>
            <c:invertIfNegative val="0"/>
            <c:bubble3D val="0"/>
            <c:spPr>
              <a:solidFill>
                <a:srgbClr val="397F4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13"/>
            <c:invertIfNegative val="0"/>
            <c:bubble3D val="0"/>
            <c:spPr>
              <a:solidFill>
                <a:srgbClr val="397F4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14"/>
            <c:invertIfNegative val="0"/>
            <c:bubble3D val="0"/>
            <c:spPr>
              <a:solidFill>
                <a:srgbClr val="397F4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15"/>
            <c:invertIfNegative val="0"/>
            <c:bubble3D val="0"/>
            <c:spPr>
              <a:solidFill>
                <a:srgbClr val="397F4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16"/>
            <c:invertIfNegative val="0"/>
            <c:bubble3D val="0"/>
            <c:spPr>
              <a:solidFill>
                <a:srgbClr val="397F4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17"/>
            <c:invertIfNegative val="0"/>
            <c:bubble3D val="0"/>
            <c:spPr>
              <a:solidFill>
                <a:srgbClr val="397F4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18"/>
            <c:invertIfNegative val="0"/>
            <c:bubble3D val="0"/>
            <c:spPr>
              <a:solidFill>
                <a:srgbClr val="397F4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19"/>
            <c:invertIfNegative val="0"/>
            <c:bubble3D val="0"/>
            <c:spPr>
              <a:solidFill>
                <a:srgbClr val="FFFA0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20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21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22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23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24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25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26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27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28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29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30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31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32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33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34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35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36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37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38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39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40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41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42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43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44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45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46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47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48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49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50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51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52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53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54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55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56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57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58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59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60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61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62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63"/>
            <c:invertIfNegative val="0"/>
            <c:bubble3D val="0"/>
            <c:spPr>
              <a:solidFill>
                <a:srgbClr val="FC5262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5400000" algn="tl" rotWithShape="0">
                  <a:prstClr val="black">
                    <a:alpha val="63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5.6437389770723134E-3"/>
                  <c:y val="-9.43952802359881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9"/>
              <c:layout>
                <c:manualLayout>
                  <c:x val="4.2328042328042331E-3"/>
                  <c:y val="-7.07964601769911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rgbClr val="FFC000">
                  <a:lumMod val="20000"/>
                  <a:lumOff val="80000"/>
                </a:srgbClr>
              </a:solidFill>
              <a:ln w="3175" cap="rnd" cmpd="sng" algn="ctr">
                <a:solidFill>
                  <a:srgbClr val="4472C4"/>
                </a:solidFill>
                <a:prstDash val="solid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INIS_HAIs_Incidence!$A$2:$A$65</c:f>
              <c:strCache>
                <c:ptCount val="64"/>
                <c:pt idx="0">
                  <c:v>قزوين</c:v>
                </c:pt>
                <c:pt idx="1">
                  <c:v>فسا</c:v>
                </c:pt>
                <c:pt idx="2">
                  <c:v>هرمزگان</c:v>
                </c:pt>
                <c:pt idx="3">
                  <c:v>شيراز</c:v>
                </c:pt>
                <c:pt idx="4">
                  <c:v>سيرجان</c:v>
                </c:pt>
                <c:pt idx="5">
                  <c:v>بوشهر</c:v>
                </c:pt>
                <c:pt idx="6">
                  <c:v>زنجان</c:v>
                </c:pt>
                <c:pt idx="7">
                  <c:v>مشهد</c:v>
                </c:pt>
                <c:pt idx="8">
                  <c:v>همدان</c:v>
                </c:pt>
                <c:pt idx="9">
                  <c:v>تربت حيدريه</c:v>
                </c:pt>
                <c:pt idx="10">
                  <c:v>بابل</c:v>
                </c:pt>
                <c:pt idx="11">
                  <c:v>تهران</c:v>
                </c:pt>
                <c:pt idx="12">
                  <c:v>گلستان</c:v>
                </c:pt>
                <c:pt idx="13">
                  <c:v>اهواز</c:v>
                </c:pt>
                <c:pt idx="14">
                  <c:v>سمنان</c:v>
                </c:pt>
                <c:pt idx="15">
                  <c:v>ايران</c:v>
                </c:pt>
                <c:pt idx="16">
                  <c:v>مازندران</c:v>
                </c:pt>
                <c:pt idx="17">
                  <c:v>اصفهان</c:v>
                </c:pt>
                <c:pt idx="18">
                  <c:v>اردبيل</c:v>
                </c:pt>
                <c:pt idx="19">
                  <c:v>کشور</c:v>
                </c:pt>
                <c:pt idx="20">
                  <c:v>ايلام</c:v>
                </c:pt>
                <c:pt idx="21">
                  <c:v>جيرفت</c:v>
                </c:pt>
                <c:pt idx="22">
                  <c:v>البرز</c:v>
                </c:pt>
                <c:pt idx="23">
                  <c:v>شهيد بهشتي</c:v>
                </c:pt>
                <c:pt idx="24">
                  <c:v>بيرجند</c:v>
                </c:pt>
                <c:pt idx="25">
                  <c:v>دزفول</c:v>
                </c:pt>
                <c:pt idx="26">
                  <c:v>خراسان شمالي</c:v>
                </c:pt>
                <c:pt idx="27">
                  <c:v>ساوه</c:v>
                </c:pt>
                <c:pt idx="28">
                  <c:v>شهرکرد</c:v>
                </c:pt>
                <c:pt idx="29">
                  <c:v>تبريز</c:v>
                </c:pt>
                <c:pt idx="30">
                  <c:v>کردستان</c:v>
                </c:pt>
                <c:pt idx="31">
                  <c:v>تربت جام</c:v>
                </c:pt>
                <c:pt idx="32">
                  <c:v>سبزوار</c:v>
                </c:pt>
                <c:pt idx="33">
                  <c:v>رفسنجان</c:v>
                </c:pt>
                <c:pt idx="34">
                  <c:v>يزد</c:v>
                </c:pt>
                <c:pt idx="35">
                  <c:v>کرمان</c:v>
                </c:pt>
                <c:pt idx="36">
                  <c:v>اراک</c:v>
                </c:pt>
                <c:pt idx="37">
                  <c:v>کرمانشاه</c:v>
                </c:pt>
                <c:pt idx="38">
                  <c:v>کاشان</c:v>
                </c:pt>
                <c:pt idx="39">
                  <c:v>اروميه</c:v>
                </c:pt>
                <c:pt idx="40">
                  <c:v>مراغه</c:v>
                </c:pt>
                <c:pt idx="41">
                  <c:v>قم</c:v>
                </c:pt>
                <c:pt idx="42">
                  <c:v>گراش</c:v>
                </c:pt>
                <c:pt idx="43">
                  <c:v>گناباد</c:v>
                </c:pt>
                <c:pt idx="44">
                  <c:v>شاهرود</c:v>
                </c:pt>
                <c:pt idx="45">
                  <c:v>ياسوج</c:v>
                </c:pt>
                <c:pt idx="46">
                  <c:v>بهبهان</c:v>
                </c:pt>
                <c:pt idx="47">
                  <c:v>اسفراين</c:v>
                </c:pt>
                <c:pt idx="48">
                  <c:v>گيلان</c:v>
                </c:pt>
                <c:pt idx="49">
                  <c:v>جهرم</c:v>
                </c:pt>
                <c:pt idx="50">
                  <c:v>زاهدان</c:v>
                </c:pt>
                <c:pt idx="51">
                  <c:v>شوشتر</c:v>
                </c:pt>
                <c:pt idx="52">
                  <c:v>خوي</c:v>
                </c:pt>
                <c:pt idx="53">
                  <c:v>آبادان</c:v>
                </c:pt>
                <c:pt idx="54">
                  <c:v>لارستان</c:v>
                </c:pt>
                <c:pt idx="55">
                  <c:v>بم</c:v>
                </c:pt>
                <c:pt idx="56">
                  <c:v>سراب</c:v>
                </c:pt>
                <c:pt idx="57">
                  <c:v>لرستان</c:v>
                </c:pt>
                <c:pt idx="58">
                  <c:v>ايرانشهر</c:v>
                </c:pt>
                <c:pt idx="59">
                  <c:v>خلخال</c:v>
                </c:pt>
                <c:pt idx="60">
                  <c:v>خمين</c:v>
                </c:pt>
                <c:pt idx="61">
                  <c:v>اسد آباد</c:v>
                </c:pt>
                <c:pt idx="62">
                  <c:v>نيشابور</c:v>
                </c:pt>
                <c:pt idx="63">
                  <c:v>زابل</c:v>
                </c:pt>
              </c:strCache>
            </c:strRef>
          </c:cat>
          <c:val>
            <c:numRef>
              <c:f>INIS_HAIs_Incidence!$B$2:$B$65</c:f>
              <c:numCache>
                <c:formatCode>General</c:formatCode>
                <c:ptCount val="64"/>
                <c:pt idx="0">
                  <c:v>15.1</c:v>
                </c:pt>
                <c:pt idx="1">
                  <c:v>14.03</c:v>
                </c:pt>
                <c:pt idx="2">
                  <c:v>10.54</c:v>
                </c:pt>
                <c:pt idx="3">
                  <c:v>10.31</c:v>
                </c:pt>
                <c:pt idx="4">
                  <c:v>9.08</c:v>
                </c:pt>
                <c:pt idx="5">
                  <c:v>8.3000000000000007</c:v>
                </c:pt>
                <c:pt idx="6">
                  <c:v>8.06</c:v>
                </c:pt>
                <c:pt idx="7">
                  <c:v>7.19</c:v>
                </c:pt>
                <c:pt idx="8">
                  <c:v>7.11</c:v>
                </c:pt>
                <c:pt idx="9">
                  <c:v>6.39</c:v>
                </c:pt>
                <c:pt idx="10">
                  <c:v>6.24</c:v>
                </c:pt>
                <c:pt idx="11">
                  <c:v>6.2</c:v>
                </c:pt>
                <c:pt idx="12">
                  <c:v>5.01</c:v>
                </c:pt>
                <c:pt idx="13">
                  <c:v>4.8899999999999997</c:v>
                </c:pt>
                <c:pt idx="14">
                  <c:v>4.68</c:v>
                </c:pt>
                <c:pt idx="15">
                  <c:v>4.55</c:v>
                </c:pt>
                <c:pt idx="16">
                  <c:v>4.54</c:v>
                </c:pt>
                <c:pt idx="17">
                  <c:v>4.49</c:v>
                </c:pt>
                <c:pt idx="18">
                  <c:v>4.4400000000000004</c:v>
                </c:pt>
                <c:pt idx="19">
                  <c:v>4.18</c:v>
                </c:pt>
                <c:pt idx="20">
                  <c:v>4.1500000000000004</c:v>
                </c:pt>
                <c:pt idx="21">
                  <c:v>4.1500000000000004</c:v>
                </c:pt>
                <c:pt idx="22">
                  <c:v>4.08</c:v>
                </c:pt>
                <c:pt idx="23">
                  <c:v>3.95</c:v>
                </c:pt>
                <c:pt idx="24">
                  <c:v>3.92</c:v>
                </c:pt>
                <c:pt idx="25">
                  <c:v>3.88</c:v>
                </c:pt>
                <c:pt idx="26">
                  <c:v>3.86</c:v>
                </c:pt>
                <c:pt idx="27">
                  <c:v>3.82</c:v>
                </c:pt>
                <c:pt idx="28">
                  <c:v>3.67</c:v>
                </c:pt>
                <c:pt idx="29">
                  <c:v>3.45</c:v>
                </c:pt>
                <c:pt idx="30">
                  <c:v>3.43</c:v>
                </c:pt>
                <c:pt idx="31">
                  <c:v>3.42</c:v>
                </c:pt>
                <c:pt idx="32">
                  <c:v>3.34</c:v>
                </c:pt>
                <c:pt idx="33">
                  <c:v>3.28</c:v>
                </c:pt>
                <c:pt idx="34">
                  <c:v>3.19</c:v>
                </c:pt>
                <c:pt idx="35">
                  <c:v>3.11</c:v>
                </c:pt>
                <c:pt idx="36">
                  <c:v>3.07</c:v>
                </c:pt>
                <c:pt idx="37">
                  <c:v>2.85</c:v>
                </c:pt>
                <c:pt idx="38">
                  <c:v>2.74</c:v>
                </c:pt>
                <c:pt idx="39">
                  <c:v>2.67</c:v>
                </c:pt>
                <c:pt idx="40">
                  <c:v>2.57</c:v>
                </c:pt>
                <c:pt idx="41">
                  <c:v>2.25</c:v>
                </c:pt>
                <c:pt idx="42">
                  <c:v>2.16</c:v>
                </c:pt>
                <c:pt idx="43">
                  <c:v>2.15</c:v>
                </c:pt>
                <c:pt idx="44">
                  <c:v>2.08</c:v>
                </c:pt>
                <c:pt idx="45">
                  <c:v>2</c:v>
                </c:pt>
                <c:pt idx="46">
                  <c:v>1.93</c:v>
                </c:pt>
                <c:pt idx="47">
                  <c:v>1.74</c:v>
                </c:pt>
                <c:pt idx="48">
                  <c:v>1.71</c:v>
                </c:pt>
                <c:pt idx="49">
                  <c:v>1.65</c:v>
                </c:pt>
                <c:pt idx="50">
                  <c:v>1.58</c:v>
                </c:pt>
                <c:pt idx="51">
                  <c:v>1.32</c:v>
                </c:pt>
                <c:pt idx="52">
                  <c:v>1.3</c:v>
                </c:pt>
                <c:pt idx="53">
                  <c:v>1.23</c:v>
                </c:pt>
                <c:pt idx="54">
                  <c:v>1.18</c:v>
                </c:pt>
                <c:pt idx="55">
                  <c:v>1.07</c:v>
                </c:pt>
                <c:pt idx="56">
                  <c:v>1</c:v>
                </c:pt>
                <c:pt idx="57">
                  <c:v>0.94</c:v>
                </c:pt>
                <c:pt idx="58">
                  <c:v>0.81</c:v>
                </c:pt>
                <c:pt idx="59">
                  <c:v>0.8</c:v>
                </c:pt>
                <c:pt idx="60">
                  <c:v>0.77</c:v>
                </c:pt>
                <c:pt idx="61">
                  <c:v>0.76</c:v>
                </c:pt>
                <c:pt idx="62">
                  <c:v>0.33</c:v>
                </c:pt>
                <c:pt idx="63">
                  <c:v>0.26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211750184"/>
        <c:axId val="211750576"/>
      </c:barChart>
      <c:catAx>
        <c:axId val="211750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211750576"/>
        <c:crosses val="autoZero"/>
        <c:auto val="1"/>
        <c:lblAlgn val="ctr"/>
        <c:lblOffset val="100"/>
        <c:noMultiLvlLbl val="0"/>
      </c:catAx>
      <c:valAx>
        <c:axId val="211750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1750184"/>
        <c:crosses val="autoZero"/>
        <c:crossBetween val="between"/>
      </c:valAx>
      <c:spPr>
        <a:noFill/>
        <a:ln cap="rnd">
          <a:solidFill>
            <a:srgbClr val="70AD47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CFE2E7">
                <a:lumMod val="50000"/>
              </a:srgbClr>
            </a:solidFill>
            <a:ln w="34925">
              <a:solidFill>
                <a:srgbClr val="70AD4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29.1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25.6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21.8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11.9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11.6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accent4">
                  <a:lumMod val="20000"/>
                  <a:lumOff val="80000"/>
                </a:schemeClr>
              </a:solidFill>
              <a:ln w="3175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'INIS_Infections_Frequency-2'!$N$1:$R$1</c:f>
              <c:strCache>
                <c:ptCount val="5"/>
                <c:pt idx="0">
                  <c:v>VAE&amp;PNEU</c:v>
                </c:pt>
                <c:pt idx="1">
                  <c:v>UTI</c:v>
                </c:pt>
                <c:pt idx="2">
                  <c:v>SSI</c:v>
                </c:pt>
                <c:pt idx="3">
                  <c:v>OTHERS</c:v>
                </c:pt>
                <c:pt idx="4">
                  <c:v>BSI</c:v>
                </c:pt>
              </c:strCache>
            </c:strRef>
          </c:cat>
          <c:val>
            <c:numRef>
              <c:f>'INIS_Infections_Frequency-2'!$N$2:$R$2</c:f>
              <c:numCache>
                <c:formatCode>General</c:formatCode>
                <c:ptCount val="5"/>
                <c:pt idx="0">
                  <c:v>29.1</c:v>
                </c:pt>
                <c:pt idx="1">
                  <c:v>25.6</c:v>
                </c:pt>
                <c:pt idx="2">
                  <c:v>21.8</c:v>
                </c:pt>
                <c:pt idx="3">
                  <c:v>11.9</c:v>
                </c:pt>
                <c:pt idx="4">
                  <c:v>11.6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1751360"/>
        <c:axId val="211751752"/>
      </c:barChart>
      <c:catAx>
        <c:axId val="211751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1751752"/>
        <c:crosses val="autoZero"/>
        <c:auto val="1"/>
        <c:lblAlgn val="ctr"/>
        <c:lblOffset val="100"/>
        <c:noMultiLvlLbl val="0"/>
      </c:catAx>
      <c:valAx>
        <c:axId val="211751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211751360"/>
        <c:crosses val="autoZero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INIS_Age_Percent!$B$8</c:f>
              <c:strCache>
                <c:ptCount val="1"/>
                <c:pt idx="0">
                  <c:v>VAE</c:v>
                </c:pt>
              </c:strCache>
            </c:strRef>
          </c:tx>
          <c:spPr>
            <a:solidFill>
              <a:srgbClr val="A3331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INIS_Age_Percent!$A$9:$A$14</c:f>
              <c:strCache>
                <c:ptCount val="6"/>
                <c:pt idx="0">
                  <c:v>0-4 سال</c:v>
                </c:pt>
                <c:pt idx="1">
                  <c:v>14-5 سال</c:v>
                </c:pt>
                <c:pt idx="2">
                  <c:v>15-24سال</c:v>
                </c:pt>
                <c:pt idx="3">
                  <c:v>25-44 سال</c:v>
                </c:pt>
                <c:pt idx="4">
                  <c:v>45-64سال</c:v>
                </c:pt>
                <c:pt idx="5">
                  <c:v>65-..سال</c:v>
                </c:pt>
              </c:strCache>
            </c:strRef>
          </c:cat>
          <c:val>
            <c:numRef>
              <c:f>INIS_Age_Percent!$B$9:$B$14</c:f>
              <c:numCache>
                <c:formatCode>0.00%</c:formatCode>
                <c:ptCount val="6"/>
                <c:pt idx="0">
                  <c:v>7.7489139108076963E-2</c:v>
                </c:pt>
                <c:pt idx="1">
                  <c:v>0.12508164598301763</c:v>
                </c:pt>
                <c:pt idx="2">
                  <c:v>0.16237716424894713</c:v>
                </c:pt>
                <c:pt idx="3">
                  <c:v>0.13065480754485509</c:v>
                </c:pt>
                <c:pt idx="4">
                  <c:v>0.19431264218394539</c:v>
                </c:pt>
                <c:pt idx="5">
                  <c:v>0.25266513267610985</c:v>
                </c:pt>
              </c:numCache>
            </c:numRef>
          </c:val>
        </c:ser>
        <c:ser>
          <c:idx val="1"/>
          <c:order val="1"/>
          <c:tx>
            <c:strRef>
              <c:f>INIS_Age_Percent!$C$8</c:f>
              <c:strCache>
                <c:ptCount val="1"/>
                <c:pt idx="0">
                  <c:v>PNEU</c:v>
                </c:pt>
              </c:strCache>
            </c:strRef>
          </c:tx>
          <c:spPr>
            <a:solidFill>
              <a:srgbClr val="9A941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INIS_Age_Percent!$A$9:$A$14</c:f>
              <c:strCache>
                <c:ptCount val="6"/>
                <c:pt idx="0">
                  <c:v>0-4 سال</c:v>
                </c:pt>
                <c:pt idx="1">
                  <c:v>14-5 سال</c:v>
                </c:pt>
                <c:pt idx="2">
                  <c:v>15-24سال</c:v>
                </c:pt>
                <c:pt idx="3">
                  <c:v>25-44 سال</c:v>
                </c:pt>
                <c:pt idx="4">
                  <c:v>45-64سال</c:v>
                </c:pt>
                <c:pt idx="5">
                  <c:v>65-..سال</c:v>
                </c:pt>
              </c:strCache>
            </c:strRef>
          </c:cat>
          <c:val>
            <c:numRef>
              <c:f>INIS_Age_Percent!$C$9:$C$14</c:f>
              <c:numCache>
                <c:formatCode>0.00%</c:formatCode>
                <c:ptCount val="6"/>
                <c:pt idx="0">
                  <c:v>0.18503413423175813</c:v>
                </c:pt>
                <c:pt idx="1">
                  <c:v>0.10646636185499674</c:v>
                </c:pt>
                <c:pt idx="2">
                  <c:v>6.9723912026204954E-2</c:v>
                </c:pt>
                <c:pt idx="3">
                  <c:v>5.7659868118386748E-2</c:v>
                </c:pt>
                <c:pt idx="4">
                  <c:v>8.4237894052648685E-2</c:v>
                </c:pt>
                <c:pt idx="5">
                  <c:v>0.12507652361149227</c:v>
                </c:pt>
              </c:numCache>
            </c:numRef>
          </c:val>
        </c:ser>
        <c:ser>
          <c:idx val="2"/>
          <c:order val="2"/>
          <c:tx>
            <c:strRef>
              <c:f>INIS_Age_Percent!$D$8</c:f>
              <c:strCache>
                <c:ptCount val="1"/>
                <c:pt idx="0">
                  <c:v>UTI</c:v>
                </c:pt>
              </c:strCache>
            </c:strRef>
          </c:tx>
          <c:spPr>
            <a:solidFill>
              <a:srgbClr val="9966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INIS_Age_Percent!$A$9:$A$14</c:f>
              <c:strCache>
                <c:ptCount val="6"/>
                <c:pt idx="0">
                  <c:v>0-4 سال</c:v>
                </c:pt>
                <c:pt idx="1">
                  <c:v>14-5 سال</c:v>
                </c:pt>
                <c:pt idx="2">
                  <c:v>15-24سال</c:v>
                </c:pt>
                <c:pt idx="3">
                  <c:v>25-44 سال</c:v>
                </c:pt>
                <c:pt idx="4">
                  <c:v>45-64سال</c:v>
                </c:pt>
                <c:pt idx="5">
                  <c:v>65-..سال</c:v>
                </c:pt>
              </c:strCache>
            </c:strRef>
          </c:cat>
          <c:val>
            <c:numRef>
              <c:f>INIS_Age_Percent!$D$9:$D$14</c:f>
              <c:numCache>
                <c:formatCode>0.00%</c:formatCode>
                <c:ptCount val="6"/>
                <c:pt idx="0">
                  <c:v>0.14247716996187607</c:v>
                </c:pt>
                <c:pt idx="1">
                  <c:v>0.15774003919007185</c:v>
                </c:pt>
                <c:pt idx="2">
                  <c:v>0.17501169864295743</c:v>
                </c:pt>
                <c:pt idx="3">
                  <c:v>0.1888897408372949</c:v>
                </c:pt>
                <c:pt idx="4">
                  <c:v>0.26659083522911925</c:v>
                </c:pt>
                <c:pt idx="5">
                  <c:v>0.33330518671761206</c:v>
                </c:pt>
              </c:numCache>
            </c:numRef>
          </c:val>
        </c:ser>
        <c:ser>
          <c:idx val="3"/>
          <c:order val="3"/>
          <c:tx>
            <c:strRef>
              <c:f>INIS_Age_Percent!$E$8</c:f>
              <c:strCache>
                <c:ptCount val="1"/>
                <c:pt idx="0">
                  <c:v>BSI</c:v>
                </c:pt>
              </c:strCache>
            </c:strRef>
          </c:tx>
          <c:spPr>
            <a:solidFill>
              <a:srgbClr val="3366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INIS_Age_Percent!$A$9:$A$14</c:f>
              <c:strCache>
                <c:ptCount val="6"/>
                <c:pt idx="0">
                  <c:v>0-4 سال</c:v>
                </c:pt>
                <c:pt idx="1">
                  <c:v>14-5 سال</c:v>
                </c:pt>
                <c:pt idx="2">
                  <c:v>15-24سال</c:v>
                </c:pt>
                <c:pt idx="3">
                  <c:v>25-44 سال</c:v>
                </c:pt>
                <c:pt idx="4">
                  <c:v>45-64سال</c:v>
                </c:pt>
                <c:pt idx="5">
                  <c:v>65-..سال</c:v>
                </c:pt>
              </c:strCache>
            </c:strRef>
          </c:cat>
          <c:val>
            <c:numRef>
              <c:f>INIS_Age_Percent!$E$9:$E$14</c:f>
              <c:numCache>
                <c:formatCode>0.00%</c:formatCode>
                <c:ptCount val="6"/>
                <c:pt idx="0">
                  <c:v>0.24239737565387001</c:v>
                </c:pt>
                <c:pt idx="1">
                  <c:v>0.16851730894839975</c:v>
                </c:pt>
                <c:pt idx="2">
                  <c:v>9.0781469349555458E-2</c:v>
                </c:pt>
                <c:pt idx="3">
                  <c:v>8.7103205029903388E-2</c:v>
                </c:pt>
                <c:pt idx="4">
                  <c:v>0.11907702307442314</c:v>
                </c:pt>
                <c:pt idx="5">
                  <c:v>0.10128559667307002</c:v>
                </c:pt>
              </c:numCache>
            </c:numRef>
          </c:val>
        </c:ser>
        <c:ser>
          <c:idx val="4"/>
          <c:order val="4"/>
          <c:tx>
            <c:strRef>
              <c:f>INIS_Age_Percent!$F$8</c:f>
              <c:strCache>
                <c:ptCount val="1"/>
                <c:pt idx="0">
                  <c:v>SSI</c:v>
                </c:pt>
              </c:strCache>
            </c:strRef>
          </c:tx>
          <c:spPr>
            <a:solidFill>
              <a:srgbClr val="6666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INIS_Age_Percent!$A$9:$A$14</c:f>
              <c:strCache>
                <c:ptCount val="6"/>
                <c:pt idx="0">
                  <c:v>0-4 سال</c:v>
                </c:pt>
                <c:pt idx="1">
                  <c:v>14-5 سال</c:v>
                </c:pt>
                <c:pt idx="2">
                  <c:v>15-24سال</c:v>
                </c:pt>
                <c:pt idx="3">
                  <c:v>25-44 سال</c:v>
                </c:pt>
                <c:pt idx="4">
                  <c:v>45-64سال</c:v>
                </c:pt>
                <c:pt idx="5">
                  <c:v>65-..سال</c:v>
                </c:pt>
              </c:strCache>
            </c:strRef>
          </c:cat>
          <c:val>
            <c:numRef>
              <c:f>INIS_Age_Percent!$F$9:$F$14</c:f>
              <c:numCache>
                <c:formatCode>0.00%</c:formatCode>
                <c:ptCount val="6"/>
                <c:pt idx="0">
                  <c:v>6.2328220586931465E-2</c:v>
                </c:pt>
                <c:pt idx="1">
                  <c:v>0.23383409536250815</c:v>
                </c:pt>
                <c:pt idx="2">
                  <c:v>0.34019653720168458</c:v>
                </c:pt>
                <c:pt idx="3">
                  <c:v>0.39085262996472936</c:v>
                </c:pt>
                <c:pt idx="4">
                  <c:v>0.24582385440363991</c:v>
                </c:pt>
                <c:pt idx="5">
                  <c:v>0.11743471744316143</c:v>
                </c:pt>
              </c:numCache>
            </c:numRef>
          </c:val>
        </c:ser>
        <c:ser>
          <c:idx val="5"/>
          <c:order val="5"/>
          <c:tx>
            <c:strRef>
              <c:f>INIS_Age_Percent!$G$8</c:f>
              <c:strCache>
                <c:ptCount val="1"/>
                <c:pt idx="0">
                  <c:v>سایر</c:v>
                </c:pt>
              </c:strCache>
            </c:strRef>
          </c:tx>
          <c:spPr>
            <a:solidFill>
              <a:srgbClr val="CC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INIS_Age_Percent!$A$9:$A$14</c:f>
              <c:strCache>
                <c:ptCount val="6"/>
                <c:pt idx="0">
                  <c:v>0-4 سال</c:v>
                </c:pt>
                <c:pt idx="1">
                  <c:v>14-5 سال</c:v>
                </c:pt>
                <c:pt idx="2">
                  <c:v>15-24سال</c:v>
                </c:pt>
                <c:pt idx="3">
                  <c:v>25-44 سال</c:v>
                </c:pt>
                <c:pt idx="4">
                  <c:v>45-64سال</c:v>
                </c:pt>
                <c:pt idx="5">
                  <c:v>65-..سال</c:v>
                </c:pt>
              </c:strCache>
            </c:strRef>
          </c:cat>
          <c:val>
            <c:numRef>
              <c:f>INIS_Age_Percent!$G$9:$G$14</c:f>
              <c:numCache>
                <c:formatCode>0.00%</c:formatCode>
                <c:ptCount val="6"/>
                <c:pt idx="0">
                  <c:v>0.29027396045748738</c:v>
                </c:pt>
                <c:pt idx="1">
                  <c:v>0.20836054866100587</c:v>
                </c:pt>
                <c:pt idx="2">
                  <c:v>0.16190921853065043</c:v>
                </c:pt>
                <c:pt idx="3">
                  <c:v>0.14483974850483056</c:v>
                </c:pt>
                <c:pt idx="4">
                  <c:v>8.9957751056223598E-2</c:v>
                </c:pt>
                <c:pt idx="5">
                  <c:v>7.0232842878554386E-2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11752536"/>
        <c:axId val="211752928"/>
      </c:barChart>
      <c:catAx>
        <c:axId val="211752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211752928"/>
        <c:crosses val="autoZero"/>
        <c:auto val="1"/>
        <c:lblAlgn val="ctr"/>
        <c:lblOffset val="100"/>
        <c:noMultiLvlLbl val="0"/>
      </c:catAx>
      <c:valAx>
        <c:axId val="211752928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1752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INIS_DAI_Density!$D$1:$D$2</c:f>
              <c:strCache>
                <c:ptCount val="2"/>
                <c:pt idx="0">
                  <c:v>تعداد VAP در 1000 ونتیلاتور-روز</c:v>
                </c:pt>
                <c:pt idx="1">
                  <c:v>-</c:v>
                </c:pt>
              </c:strCache>
            </c:strRef>
          </c:tx>
          <c:spPr>
            <a:solidFill>
              <a:srgbClr val="4472C4">
                <a:lumMod val="60000"/>
                <a:lumOff val="40000"/>
              </a:srgbClr>
            </a:solidFill>
            <a:ln w="15875">
              <a:solidFill>
                <a:srgbClr val="70AD47"/>
              </a:solidFill>
            </a:ln>
            <a:effectLst>
              <a:outerShdw blurRad="50800" dist="19050" dir="2700000" algn="tl" rotWithShape="0">
                <a:prstClr val="black">
                  <a:alpha val="63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2E5369">
                  <a:lumMod val="40000"/>
                  <a:lumOff val="60000"/>
                </a:srgbClr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27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1"/>
            <c:invertIfNegative val="0"/>
            <c:bubble3D val="0"/>
            <c:spPr>
              <a:solidFill>
                <a:srgbClr val="2E5369">
                  <a:lumMod val="40000"/>
                  <a:lumOff val="60000"/>
                </a:srgbClr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27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CFE2E7">
                  <a:lumMod val="75000"/>
                </a:srgbClr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27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21"/>
            <c:invertIfNegative val="0"/>
            <c:bubble3D val="0"/>
            <c:spPr>
              <a:solidFill>
                <a:srgbClr val="2E5369">
                  <a:lumMod val="60000"/>
                  <a:lumOff val="40000"/>
                </a:srgbClr>
              </a:solidFill>
              <a:ln w="15875">
                <a:solidFill>
                  <a:srgbClr val="397F40"/>
                </a:solidFill>
              </a:ln>
              <a:effectLst>
                <a:outerShdw blurRad="50800" dist="19050" dir="27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23"/>
            <c:invertIfNegative val="0"/>
            <c:bubble3D val="0"/>
            <c:spPr>
              <a:solidFill>
                <a:srgbClr val="FFFA00"/>
              </a:solidFill>
              <a:ln w="15875">
                <a:solidFill>
                  <a:srgbClr val="70AD47"/>
                </a:solidFill>
              </a:ln>
              <a:effectLst>
                <a:outerShdw blurRad="50800" dist="19050" dir="2700000" algn="tl" rotWithShape="0">
                  <a:prstClr val="black">
                    <a:alpha val="63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1.6798656107511394E-2"/>
                  <c:y val="-3.1130268199233726E-2"/>
                </c:manualLayout>
              </c:layout>
              <c:spPr>
                <a:solidFill>
                  <a:srgbClr val="FFFA00"/>
                </a:solidFill>
                <a:ln w="12700" cap="rnd" cmpd="sng" algn="ctr">
                  <a:solidFill>
                    <a:srgbClr val="70AD47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rgbClr val="FFFA00"/>
              </a:solidFill>
              <a:ln w="15875" cap="rnd" cmpd="sng" algn="ctr">
                <a:solidFill>
                  <a:srgbClr val="70AD47"/>
                </a:solidFill>
                <a:prstDash val="solid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INIS_DAI_Density!$A$3:$A$65</c:f>
              <c:strCache>
                <c:ptCount val="63"/>
                <c:pt idx="0">
                  <c:v>فسا</c:v>
                </c:pt>
                <c:pt idx="1">
                  <c:v>هرمزگان</c:v>
                </c:pt>
                <c:pt idx="2">
                  <c:v>مشهد</c:v>
                </c:pt>
                <c:pt idx="3">
                  <c:v>زنجان</c:v>
                </c:pt>
                <c:pt idx="4">
                  <c:v>لرستان</c:v>
                </c:pt>
                <c:pt idx="5">
                  <c:v>قزوين</c:v>
                </c:pt>
                <c:pt idx="6">
                  <c:v>بيرجند</c:v>
                </c:pt>
                <c:pt idx="7">
                  <c:v>خراسان شمالي</c:v>
                </c:pt>
                <c:pt idx="8">
                  <c:v>جيرفت</c:v>
                </c:pt>
                <c:pt idx="9">
                  <c:v>کردستان</c:v>
                </c:pt>
                <c:pt idx="10">
                  <c:v>تربت حيدريه</c:v>
                </c:pt>
                <c:pt idx="11">
                  <c:v>کاشان</c:v>
                </c:pt>
                <c:pt idx="12">
                  <c:v>بابل</c:v>
                </c:pt>
                <c:pt idx="13">
                  <c:v>اهواز</c:v>
                </c:pt>
                <c:pt idx="14">
                  <c:v>بوشهر</c:v>
                </c:pt>
                <c:pt idx="15">
                  <c:v>اردبيل</c:v>
                </c:pt>
                <c:pt idx="16">
                  <c:v>کرمان</c:v>
                </c:pt>
                <c:pt idx="17">
                  <c:v>اصفهان</c:v>
                </c:pt>
                <c:pt idx="18">
                  <c:v>شيراز</c:v>
                </c:pt>
                <c:pt idx="19">
                  <c:v>شهرکرد</c:v>
                </c:pt>
                <c:pt idx="20">
                  <c:v>شوشتر</c:v>
                </c:pt>
                <c:pt idx="21">
                  <c:v>ايران</c:v>
                </c:pt>
                <c:pt idx="22">
                  <c:v>دزفول</c:v>
                </c:pt>
                <c:pt idx="23">
                  <c:v>ﻴﻴ جمع</c:v>
                </c:pt>
                <c:pt idx="24">
                  <c:v>گناباد</c:v>
                </c:pt>
                <c:pt idx="25">
                  <c:v>اراک</c:v>
                </c:pt>
                <c:pt idx="26">
                  <c:v>گيلان</c:v>
                </c:pt>
                <c:pt idx="27">
                  <c:v>گلستان</c:v>
                </c:pt>
                <c:pt idx="28">
                  <c:v>تبريز</c:v>
                </c:pt>
                <c:pt idx="29">
                  <c:v>يزد</c:v>
                </c:pt>
                <c:pt idx="30">
                  <c:v>آبادان</c:v>
                </c:pt>
                <c:pt idx="31">
                  <c:v>شهيد بهشتي</c:v>
                </c:pt>
                <c:pt idx="32">
                  <c:v>ساوه</c:v>
                </c:pt>
                <c:pt idx="33">
                  <c:v>کرمانشاه</c:v>
                </c:pt>
                <c:pt idx="34">
                  <c:v>سمنان</c:v>
                </c:pt>
                <c:pt idx="35">
                  <c:v>همدان</c:v>
                </c:pt>
                <c:pt idx="36">
                  <c:v>مازندران</c:v>
                </c:pt>
                <c:pt idx="37">
                  <c:v>تهران</c:v>
                </c:pt>
                <c:pt idx="38">
                  <c:v>سبزوار</c:v>
                </c:pt>
                <c:pt idx="39">
                  <c:v>قم</c:v>
                </c:pt>
                <c:pt idx="40">
                  <c:v>تربت جام</c:v>
                </c:pt>
                <c:pt idx="41">
                  <c:v>لارستان</c:v>
                </c:pt>
                <c:pt idx="42">
                  <c:v>ياسوج</c:v>
                </c:pt>
                <c:pt idx="43">
                  <c:v>ايلام</c:v>
                </c:pt>
                <c:pt idx="44">
                  <c:v>البرز</c:v>
                </c:pt>
                <c:pt idx="45">
                  <c:v>جهرم</c:v>
                </c:pt>
                <c:pt idx="46">
                  <c:v>اسفراين</c:v>
                </c:pt>
                <c:pt idx="47">
                  <c:v>زاهدان</c:v>
                </c:pt>
                <c:pt idx="48">
                  <c:v>بهبهان</c:v>
                </c:pt>
                <c:pt idx="49">
                  <c:v>اسد آباد</c:v>
                </c:pt>
                <c:pt idx="50">
                  <c:v>شاهرود</c:v>
                </c:pt>
                <c:pt idx="51">
                  <c:v>خوي</c:v>
                </c:pt>
                <c:pt idx="52">
                  <c:v>اروميه</c:v>
                </c:pt>
                <c:pt idx="53">
                  <c:v>سيرجان</c:v>
                </c:pt>
                <c:pt idx="54">
                  <c:v>گراش</c:v>
                </c:pt>
                <c:pt idx="55">
                  <c:v>مراغه</c:v>
                </c:pt>
                <c:pt idx="56">
                  <c:v>خمين</c:v>
                </c:pt>
                <c:pt idx="57">
                  <c:v>زابل</c:v>
                </c:pt>
                <c:pt idx="58">
                  <c:v>سراب</c:v>
                </c:pt>
                <c:pt idx="59">
                  <c:v>بم</c:v>
                </c:pt>
                <c:pt idx="60">
                  <c:v>نيشابور</c:v>
                </c:pt>
                <c:pt idx="61">
                  <c:v>ايرانشهر</c:v>
                </c:pt>
                <c:pt idx="62">
                  <c:v>رفسنجان</c:v>
                </c:pt>
              </c:strCache>
            </c:strRef>
          </c:cat>
          <c:val>
            <c:numRef>
              <c:f>INIS_DAI_Density!$D$3:$D$65</c:f>
              <c:numCache>
                <c:formatCode>General</c:formatCode>
                <c:ptCount val="63"/>
                <c:pt idx="0">
                  <c:v>431.5</c:v>
                </c:pt>
                <c:pt idx="1">
                  <c:v>134.01</c:v>
                </c:pt>
                <c:pt idx="2">
                  <c:v>64.97</c:v>
                </c:pt>
                <c:pt idx="3">
                  <c:v>57.51</c:v>
                </c:pt>
                <c:pt idx="4">
                  <c:v>55.18</c:v>
                </c:pt>
                <c:pt idx="5">
                  <c:v>52.32</c:v>
                </c:pt>
                <c:pt idx="6">
                  <c:v>48.13</c:v>
                </c:pt>
                <c:pt idx="7">
                  <c:v>47.78</c:v>
                </c:pt>
                <c:pt idx="8">
                  <c:v>46.37</c:v>
                </c:pt>
                <c:pt idx="9">
                  <c:v>43.47</c:v>
                </c:pt>
                <c:pt idx="10">
                  <c:v>43.15</c:v>
                </c:pt>
                <c:pt idx="11">
                  <c:v>38.85</c:v>
                </c:pt>
                <c:pt idx="12">
                  <c:v>38.770000000000003</c:v>
                </c:pt>
                <c:pt idx="13">
                  <c:v>35.64</c:v>
                </c:pt>
                <c:pt idx="14">
                  <c:v>34.6</c:v>
                </c:pt>
                <c:pt idx="15">
                  <c:v>33.89</c:v>
                </c:pt>
                <c:pt idx="16">
                  <c:v>31.51</c:v>
                </c:pt>
                <c:pt idx="17">
                  <c:v>29.67</c:v>
                </c:pt>
                <c:pt idx="18">
                  <c:v>28.47</c:v>
                </c:pt>
                <c:pt idx="19">
                  <c:v>28.42</c:v>
                </c:pt>
                <c:pt idx="20">
                  <c:v>27.88</c:v>
                </c:pt>
                <c:pt idx="21">
                  <c:v>27.8</c:v>
                </c:pt>
                <c:pt idx="22">
                  <c:v>26.29</c:v>
                </c:pt>
                <c:pt idx="23">
                  <c:v>25.66</c:v>
                </c:pt>
                <c:pt idx="24">
                  <c:v>25.12</c:v>
                </c:pt>
                <c:pt idx="25">
                  <c:v>24.2</c:v>
                </c:pt>
                <c:pt idx="26">
                  <c:v>23.89</c:v>
                </c:pt>
                <c:pt idx="27">
                  <c:v>23.07</c:v>
                </c:pt>
                <c:pt idx="28">
                  <c:v>22.82</c:v>
                </c:pt>
                <c:pt idx="29">
                  <c:v>21.78</c:v>
                </c:pt>
                <c:pt idx="30">
                  <c:v>21.65</c:v>
                </c:pt>
                <c:pt idx="31">
                  <c:v>20.51</c:v>
                </c:pt>
                <c:pt idx="32">
                  <c:v>19.45</c:v>
                </c:pt>
                <c:pt idx="33">
                  <c:v>18.440000000000001</c:v>
                </c:pt>
                <c:pt idx="34">
                  <c:v>18.3</c:v>
                </c:pt>
                <c:pt idx="35">
                  <c:v>17.71</c:v>
                </c:pt>
                <c:pt idx="36">
                  <c:v>17.420000000000002</c:v>
                </c:pt>
                <c:pt idx="37">
                  <c:v>16.739999999999998</c:v>
                </c:pt>
                <c:pt idx="38">
                  <c:v>16.11</c:v>
                </c:pt>
                <c:pt idx="39">
                  <c:v>15.5</c:v>
                </c:pt>
                <c:pt idx="40">
                  <c:v>15.03</c:v>
                </c:pt>
                <c:pt idx="41">
                  <c:v>14.93</c:v>
                </c:pt>
                <c:pt idx="42">
                  <c:v>14.46</c:v>
                </c:pt>
                <c:pt idx="43">
                  <c:v>14.44</c:v>
                </c:pt>
                <c:pt idx="44">
                  <c:v>14.17</c:v>
                </c:pt>
                <c:pt idx="45">
                  <c:v>14</c:v>
                </c:pt>
                <c:pt idx="46">
                  <c:v>11.81</c:v>
                </c:pt>
                <c:pt idx="47">
                  <c:v>11.7</c:v>
                </c:pt>
                <c:pt idx="48">
                  <c:v>11.55</c:v>
                </c:pt>
                <c:pt idx="49">
                  <c:v>10.27</c:v>
                </c:pt>
                <c:pt idx="50">
                  <c:v>10.130000000000001</c:v>
                </c:pt>
                <c:pt idx="51">
                  <c:v>8.52</c:v>
                </c:pt>
                <c:pt idx="52">
                  <c:v>8.44</c:v>
                </c:pt>
                <c:pt idx="53">
                  <c:v>8.23</c:v>
                </c:pt>
                <c:pt idx="54">
                  <c:v>7.65</c:v>
                </c:pt>
                <c:pt idx="55">
                  <c:v>6.95</c:v>
                </c:pt>
                <c:pt idx="56">
                  <c:v>6.51</c:v>
                </c:pt>
                <c:pt idx="57">
                  <c:v>6.25</c:v>
                </c:pt>
                <c:pt idx="58">
                  <c:v>5.42</c:v>
                </c:pt>
                <c:pt idx="59">
                  <c:v>5.21</c:v>
                </c:pt>
                <c:pt idx="60">
                  <c:v>5.03</c:v>
                </c:pt>
                <c:pt idx="61">
                  <c:v>2.77</c:v>
                </c:pt>
                <c:pt idx="62">
                  <c:v>2.69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211753712"/>
        <c:axId val="211660072"/>
      </c:barChart>
      <c:catAx>
        <c:axId val="21175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211660072"/>
        <c:crosses val="autoZero"/>
        <c:auto val="1"/>
        <c:lblAlgn val="ctr"/>
        <c:lblOffset val="100"/>
        <c:noMultiLvlLbl val="0"/>
      </c:catAx>
      <c:valAx>
        <c:axId val="211660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1753712"/>
        <c:crosses val="autoZero"/>
        <c:crossBetween val="between"/>
      </c:valAx>
      <c:spPr>
        <a:noFill/>
        <a:ln w="6350" cap="rnd">
          <a:solidFill>
            <a:srgbClr val="70AD47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'INIS_DAI_Density-1'!$B$1:$B$2</c:f>
              <c:strCache>
                <c:ptCount val="2"/>
                <c:pt idx="0">
                  <c:v>بروز CA-UTI در 1000 کاتتر ادراری-روز</c:v>
                </c:pt>
                <c:pt idx="1">
                  <c:v>-</c:v>
                </c:pt>
              </c:strCache>
            </c:strRef>
          </c:tx>
          <c:spPr>
            <a:solidFill>
              <a:srgbClr val="2E5369">
                <a:lumMod val="60000"/>
                <a:lumOff val="40000"/>
              </a:srgbClr>
            </a:solidFill>
            <a:ln w="15875" cap="rnd">
              <a:solidFill>
                <a:srgbClr val="70AD47">
                  <a:alpha val="90000"/>
                </a:srgbClr>
              </a:solidFill>
            </a:ln>
            <a:effectLst>
              <a:outerShdw blurRad="50800" dist="19050" dir="2700000" algn="tl" rotWithShape="0">
                <a:prstClr val="black">
                  <a:alpha val="63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CFE2E7">
                  <a:lumMod val="75000"/>
                </a:srgbClr>
              </a:solidFill>
              <a:ln w="15875" cap="rnd">
                <a:solidFill>
                  <a:srgbClr val="70AD47">
                    <a:alpha val="90000"/>
                  </a:srgbClr>
                </a:solidFill>
              </a:ln>
              <a:effectLst>
                <a:outerShdw blurRad="50800" dist="19050" dir="27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21"/>
            <c:invertIfNegative val="0"/>
            <c:bubble3D val="0"/>
            <c:spPr>
              <a:solidFill>
                <a:srgbClr val="FFFF00"/>
              </a:solidFill>
              <a:ln w="15875" cap="rnd">
                <a:solidFill>
                  <a:srgbClr val="70AD47">
                    <a:alpha val="90000"/>
                  </a:srgbClr>
                </a:solidFill>
              </a:ln>
              <a:effectLst>
                <a:outerShdw blurRad="50800" dist="19050" dir="2700000" algn="tl" rotWithShape="0">
                  <a:prstClr val="black">
                    <a:alpha val="63000"/>
                  </a:prstClr>
                </a:outerShdw>
              </a:effectLst>
            </c:spPr>
          </c:dPt>
          <c:dPt>
            <c:idx val="26"/>
            <c:invertIfNegative val="0"/>
            <c:bubble3D val="0"/>
            <c:spPr>
              <a:solidFill>
                <a:srgbClr val="CFE2E7">
                  <a:lumMod val="75000"/>
                </a:srgbClr>
              </a:solidFill>
              <a:ln w="15875" cap="rnd">
                <a:solidFill>
                  <a:srgbClr val="70AD47">
                    <a:alpha val="90000"/>
                  </a:srgbClr>
                </a:solidFill>
              </a:ln>
              <a:effectLst>
                <a:outerShdw blurRad="50800" dist="19050" dir="2700000" algn="tl" rotWithShape="0">
                  <a:prstClr val="black">
                    <a:alpha val="63000"/>
                  </a:prstClr>
                </a:outerShdw>
              </a:effectLst>
            </c:spPr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9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rgbClr val="FFFA0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'INIS_DAI_Density-1'!$A$3:$A$65</c:f>
              <c:strCache>
                <c:ptCount val="63"/>
                <c:pt idx="0">
                  <c:v>هرمزگان</c:v>
                </c:pt>
                <c:pt idx="1">
                  <c:v>زنجان</c:v>
                </c:pt>
                <c:pt idx="2">
                  <c:v>قزوين</c:v>
                </c:pt>
                <c:pt idx="3">
                  <c:v>مشهد</c:v>
                </c:pt>
                <c:pt idx="4">
                  <c:v>سبزوار</c:v>
                </c:pt>
                <c:pt idx="5">
                  <c:v>لرستان</c:v>
                </c:pt>
                <c:pt idx="6">
                  <c:v>بوشهر</c:v>
                </c:pt>
                <c:pt idx="7">
                  <c:v>گناباد</c:v>
                </c:pt>
                <c:pt idx="8">
                  <c:v>اصفهان</c:v>
                </c:pt>
                <c:pt idx="9">
                  <c:v>کرمان</c:v>
                </c:pt>
                <c:pt idx="10">
                  <c:v>شيراز</c:v>
                </c:pt>
                <c:pt idx="11">
                  <c:v>بيرجند</c:v>
                </c:pt>
                <c:pt idx="12">
                  <c:v>مازندران</c:v>
                </c:pt>
                <c:pt idx="13">
                  <c:v>بابل</c:v>
                </c:pt>
                <c:pt idx="14">
                  <c:v>تهران</c:v>
                </c:pt>
                <c:pt idx="15">
                  <c:v>اهواز</c:v>
                </c:pt>
                <c:pt idx="16">
                  <c:v>اردبيل</c:v>
                </c:pt>
                <c:pt idx="17">
                  <c:v>آبادان</c:v>
                </c:pt>
                <c:pt idx="18">
                  <c:v>تبريز</c:v>
                </c:pt>
                <c:pt idx="19">
                  <c:v>اروميه</c:v>
                </c:pt>
                <c:pt idx="20">
                  <c:v>کردستان</c:v>
                </c:pt>
                <c:pt idx="21">
                  <c:v>کشور</c:v>
                </c:pt>
                <c:pt idx="22">
                  <c:v>جيرفت</c:v>
                </c:pt>
                <c:pt idx="23">
                  <c:v>خراسان شمالي</c:v>
                </c:pt>
                <c:pt idx="24">
                  <c:v>تربت حيدريه</c:v>
                </c:pt>
                <c:pt idx="25">
                  <c:v>شهرکرد</c:v>
                </c:pt>
                <c:pt idx="26">
                  <c:v>ايران</c:v>
                </c:pt>
                <c:pt idx="27">
                  <c:v>دزفول</c:v>
                </c:pt>
                <c:pt idx="28">
                  <c:v>گيلان</c:v>
                </c:pt>
                <c:pt idx="29">
                  <c:v>ساوه</c:v>
                </c:pt>
                <c:pt idx="30">
                  <c:v>گلستان</c:v>
                </c:pt>
                <c:pt idx="31">
                  <c:v>بهبهان</c:v>
                </c:pt>
                <c:pt idx="32">
                  <c:v>يزد</c:v>
                </c:pt>
                <c:pt idx="33">
                  <c:v>گراش</c:v>
                </c:pt>
                <c:pt idx="34">
                  <c:v>کاشان</c:v>
                </c:pt>
                <c:pt idx="35">
                  <c:v>فسا</c:v>
                </c:pt>
                <c:pt idx="36">
                  <c:v>شهيد بهشتي</c:v>
                </c:pt>
                <c:pt idx="37">
                  <c:v>مراغه</c:v>
                </c:pt>
                <c:pt idx="38">
                  <c:v>البرز</c:v>
                </c:pt>
                <c:pt idx="39">
                  <c:v>قم</c:v>
                </c:pt>
                <c:pt idx="40">
                  <c:v>همدان</c:v>
                </c:pt>
                <c:pt idx="41">
                  <c:v>ايلام</c:v>
                </c:pt>
                <c:pt idx="42">
                  <c:v>جهرم</c:v>
                </c:pt>
                <c:pt idx="43">
                  <c:v>سمنان</c:v>
                </c:pt>
                <c:pt idx="44">
                  <c:v>اراک</c:v>
                </c:pt>
                <c:pt idx="45">
                  <c:v>خوي</c:v>
                </c:pt>
                <c:pt idx="46">
                  <c:v>سراب</c:v>
                </c:pt>
                <c:pt idx="47">
                  <c:v>ياسوج</c:v>
                </c:pt>
                <c:pt idx="48">
                  <c:v>کرمانشاه</c:v>
                </c:pt>
                <c:pt idx="49">
                  <c:v>تربت جام</c:v>
                </c:pt>
                <c:pt idx="50">
                  <c:v>زاهدان</c:v>
                </c:pt>
                <c:pt idx="51">
                  <c:v>سيرجان</c:v>
                </c:pt>
                <c:pt idx="52">
                  <c:v>اسفراين</c:v>
                </c:pt>
                <c:pt idx="53">
                  <c:v>ايرانشهر</c:v>
                </c:pt>
                <c:pt idx="54">
                  <c:v>شاهرود</c:v>
                </c:pt>
                <c:pt idx="55">
                  <c:v>لارستان</c:v>
                </c:pt>
                <c:pt idx="56">
                  <c:v>زابل</c:v>
                </c:pt>
                <c:pt idx="57">
                  <c:v>نيشابور</c:v>
                </c:pt>
                <c:pt idx="58">
                  <c:v>بم</c:v>
                </c:pt>
                <c:pt idx="59">
                  <c:v>رفسنجان</c:v>
                </c:pt>
                <c:pt idx="60">
                  <c:v>اسد آباد</c:v>
                </c:pt>
                <c:pt idx="61">
                  <c:v>خمين</c:v>
                </c:pt>
                <c:pt idx="62">
                  <c:v>شوشتر</c:v>
                </c:pt>
              </c:strCache>
            </c:strRef>
          </c:cat>
          <c:val>
            <c:numRef>
              <c:f>'INIS_DAI_Density-1'!$B$3:$B$65</c:f>
              <c:numCache>
                <c:formatCode>General</c:formatCode>
                <c:ptCount val="63"/>
                <c:pt idx="0">
                  <c:v>25.8</c:v>
                </c:pt>
                <c:pt idx="1">
                  <c:v>21.01</c:v>
                </c:pt>
                <c:pt idx="2">
                  <c:v>17.12</c:v>
                </c:pt>
                <c:pt idx="3">
                  <c:v>13.59</c:v>
                </c:pt>
                <c:pt idx="4">
                  <c:v>10.7</c:v>
                </c:pt>
                <c:pt idx="5">
                  <c:v>10.68</c:v>
                </c:pt>
                <c:pt idx="6">
                  <c:v>9.83</c:v>
                </c:pt>
                <c:pt idx="7">
                  <c:v>9.44</c:v>
                </c:pt>
                <c:pt idx="8">
                  <c:v>9.1</c:v>
                </c:pt>
                <c:pt idx="9">
                  <c:v>8.59</c:v>
                </c:pt>
                <c:pt idx="10">
                  <c:v>8.5299999999999994</c:v>
                </c:pt>
                <c:pt idx="11">
                  <c:v>8.1300000000000008</c:v>
                </c:pt>
                <c:pt idx="12">
                  <c:v>7.96</c:v>
                </c:pt>
                <c:pt idx="13">
                  <c:v>7.87</c:v>
                </c:pt>
                <c:pt idx="14">
                  <c:v>7.68</c:v>
                </c:pt>
                <c:pt idx="15">
                  <c:v>7.5</c:v>
                </c:pt>
                <c:pt idx="16">
                  <c:v>6.92</c:v>
                </c:pt>
                <c:pt idx="17">
                  <c:v>6.74</c:v>
                </c:pt>
                <c:pt idx="18">
                  <c:v>5.69</c:v>
                </c:pt>
                <c:pt idx="19">
                  <c:v>5.53</c:v>
                </c:pt>
                <c:pt idx="20">
                  <c:v>5.46</c:v>
                </c:pt>
                <c:pt idx="21">
                  <c:v>5.43</c:v>
                </c:pt>
                <c:pt idx="22">
                  <c:v>5.38</c:v>
                </c:pt>
                <c:pt idx="23">
                  <c:v>5.27</c:v>
                </c:pt>
                <c:pt idx="24">
                  <c:v>4.7699999999999996</c:v>
                </c:pt>
                <c:pt idx="25">
                  <c:v>4.41</c:v>
                </c:pt>
                <c:pt idx="26">
                  <c:v>4.3899999999999997</c:v>
                </c:pt>
                <c:pt idx="27">
                  <c:v>4.18</c:v>
                </c:pt>
                <c:pt idx="28">
                  <c:v>4.1399999999999997</c:v>
                </c:pt>
                <c:pt idx="29">
                  <c:v>3.87</c:v>
                </c:pt>
                <c:pt idx="30">
                  <c:v>3.83</c:v>
                </c:pt>
                <c:pt idx="31">
                  <c:v>3.5</c:v>
                </c:pt>
                <c:pt idx="32">
                  <c:v>3.37</c:v>
                </c:pt>
                <c:pt idx="33">
                  <c:v>2.77</c:v>
                </c:pt>
                <c:pt idx="34">
                  <c:v>2.56</c:v>
                </c:pt>
                <c:pt idx="35">
                  <c:v>2.48</c:v>
                </c:pt>
                <c:pt idx="36">
                  <c:v>2.2999999999999998</c:v>
                </c:pt>
                <c:pt idx="37">
                  <c:v>2.08</c:v>
                </c:pt>
                <c:pt idx="38">
                  <c:v>2.06</c:v>
                </c:pt>
                <c:pt idx="39">
                  <c:v>2</c:v>
                </c:pt>
                <c:pt idx="40">
                  <c:v>2</c:v>
                </c:pt>
                <c:pt idx="41">
                  <c:v>1.93</c:v>
                </c:pt>
                <c:pt idx="42">
                  <c:v>1.84</c:v>
                </c:pt>
                <c:pt idx="43">
                  <c:v>1.82</c:v>
                </c:pt>
                <c:pt idx="44">
                  <c:v>1.64</c:v>
                </c:pt>
                <c:pt idx="45">
                  <c:v>1.53</c:v>
                </c:pt>
                <c:pt idx="46">
                  <c:v>1.36</c:v>
                </c:pt>
                <c:pt idx="47">
                  <c:v>1.32</c:v>
                </c:pt>
                <c:pt idx="48">
                  <c:v>1.26</c:v>
                </c:pt>
                <c:pt idx="49">
                  <c:v>1.04</c:v>
                </c:pt>
                <c:pt idx="50">
                  <c:v>0.82</c:v>
                </c:pt>
                <c:pt idx="51">
                  <c:v>0.69</c:v>
                </c:pt>
                <c:pt idx="52">
                  <c:v>0.66</c:v>
                </c:pt>
                <c:pt idx="53">
                  <c:v>0.63</c:v>
                </c:pt>
                <c:pt idx="54">
                  <c:v>0.63</c:v>
                </c:pt>
                <c:pt idx="55">
                  <c:v>0.45</c:v>
                </c:pt>
                <c:pt idx="56">
                  <c:v>0.32</c:v>
                </c:pt>
                <c:pt idx="57">
                  <c:v>0.32</c:v>
                </c:pt>
                <c:pt idx="58">
                  <c:v>0.28999999999999998</c:v>
                </c:pt>
                <c:pt idx="59">
                  <c:v>0.26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211660856"/>
        <c:axId val="211661248"/>
      </c:barChart>
      <c:catAx>
        <c:axId val="211660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211661248"/>
        <c:crosses val="autoZero"/>
        <c:auto val="1"/>
        <c:lblAlgn val="ctr"/>
        <c:lblOffset val="100"/>
        <c:noMultiLvlLbl val="0"/>
      </c:catAx>
      <c:valAx>
        <c:axId val="211661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1660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rtl="1">
        <a:defRPr/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6073464888336544E-2"/>
          <c:y val="2.9992420302300923E-2"/>
          <c:w val="0.96573532933392414"/>
          <c:h val="0.833764327846115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INIS_SSI_Percent!$B$1:$B$2</c:f>
              <c:strCache>
                <c:ptCount val="2"/>
                <c:pt idx="0">
                  <c:v>درصد عفونت (%)</c:v>
                </c:pt>
                <c:pt idx="1">
                  <c:v>-</c:v>
                </c:pt>
              </c:strCache>
            </c:strRef>
          </c:tx>
          <c:spPr>
            <a:solidFill>
              <a:srgbClr val="CFE2E7">
                <a:lumMod val="50000"/>
              </a:srgbClr>
            </a:solidFill>
            <a:ln>
              <a:solidFill>
                <a:srgbClr val="70AD47"/>
              </a:solidFill>
            </a:ln>
            <a:effectLst>
              <a:outerShdw blurRad="50800" dist="50800" dir="2700000" algn="ctr" rotWithShape="0">
                <a:srgbClr val="000000">
                  <a:alpha val="43137"/>
                </a:srgbClr>
              </a:outerShdw>
            </a:effectLst>
          </c:spPr>
          <c:invertIfNegative val="0"/>
          <c:dPt>
            <c:idx val="20"/>
            <c:invertIfNegative val="0"/>
            <c:bubble3D val="0"/>
            <c:spPr>
              <a:solidFill>
                <a:srgbClr val="FFFF00"/>
              </a:solidFill>
              <a:ln>
                <a:solidFill>
                  <a:srgbClr val="FF0000"/>
                </a:solidFill>
              </a:ln>
              <a:effectLst>
                <a:outerShdw blurRad="50800" dist="50800" dir="2700000" algn="ctr" rotWithShape="0">
                  <a:srgbClr val="000000">
                    <a:alpha val="43137"/>
                  </a:srgbClr>
                </a:outerShdw>
              </a:effectLst>
            </c:spPr>
          </c:dPt>
          <c:dPt>
            <c:idx val="29"/>
            <c:invertIfNegative val="0"/>
            <c:bubble3D val="0"/>
          </c:dPt>
          <c:dPt>
            <c:idx val="61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70AD47"/>
                </a:solidFill>
              </a:ln>
              <a:effectLst>
                <a:outerShdw blurRad="50800" dist="50800" dir="2700000" algn="ctr" rotWithShape="0">
                  <a:srgbClr val="000000">
                    <a:alpha val="43137"/>
                  </a:srgbClr>
                </a:outerShdw>
              </a:effectLst>
            </c:spPr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rgbClr val="FFFF0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INIS_SSI_Percent!$A$3:$A$65</c:f>
              <c:strCache>
                <c:ptCount val="62"/>
                <c:pt idx="0">
                  <c:v>جيرفت</c:v>
                </c:pt>
                <c:pt idx="1">
                  <c:v>قزوين</c:v>
                </c:pt>
                <c:pt idx="2">
                  <c:v>گناباد</c:v>
                </c:pt>
                <c:pt idx="3">
                  <c:v>آبادان</c:v>
                </c:pt>
                <c:pt idx="4">
                  <c:v>بوشهر</c:v>
                </c:pt>
                <c:pt idx="5">
                  <c:v>سيرجان</c:v>
                </c:pt>
                <c:pt idx="6">
                  <c:v>بابل</c:v>
                </c:pt>
                <c:pt idx="7">
                  <c:v>زنجان</c:v>
                </c:pt>
                <c:pt idx="8">
                  <c:v>شيراز</c:v>
                </c:pt>
                <c:pt idx="9">
                  <c:v>اهواز</c:v>
                </c:pt>
                <c:pt idx="10">
                  <c:v>همدان</c:v>
                </c:pt>
                <c:pt idx="11">
                  <c:v>مشهد</c:v>
                </c:pt>
                <c:pt idx="12">
                  <c:v>اصفهان</c:v>
                </c:pt>
                <c:pt idx="13">
                  <c:v>تهران</c:v>
                </c:pt>
                <c:pt idx="14">
                  <c:v>دزفول</c:v>
                </c:pt>
                <c:pt idx="15">
                  <c:v>ايلام</c:v>
                </c:pt>
                <c:pt idx="16">
                  <c:v>هرمزگان</c:v>
                </c:pt>
                <c:pt idx="17">
                  <c:v>تربت حيدريه</c:v>
                </c:pt>
                <c:pt idx="18">
                  <c:v>بهبهان</c:v>
                </c:pt>
                <c:pt idx="19">
                  <c:v>کاشان</c:v>
                </c:pt>
                <c:pt idx="20">
                  <c:v>کشور</c:v>
                </c:pt>
                <c:pt idx="21">
                  <c:v>اروميه</c:v>
                </c:pt>
                <c:pt idx="22">
                  <c:v>يزد</c:v>
                </c:pt>
                <c:pt idx="23">
                  <c:v>جهرم</c:v>
                </c:pt>
                <c:pt idx="24">
                  <c:v>شهرکرد</c:v>
                </c:pt>
                <c:pt idx="25">
                  <c:v>گلستان</c:v>
                </c:pt>
                <c:pt idx="26">
                  <c:v>سمنان</c:v>
                </c:pt>
                <c:pt idx="27">
                  <c:v>مراغه</c:v>
                </c:pt>
                <c:pt idx="28">
                  <c:v>زاهدان</c:v>
                </c:pt>
                <c:pt idx="29">
                  <c:v>ايران</c:v>
                </c:pt>
                <c:pt idx="30">
                  <c:v>اراک</c:v>
                </c:pt>
                <c:pt idx="31">
                  <c:v>کرمانشاه</c:v>
                </c:pt>
                <c:pt idx="32">
                  <c:v>مازندران</c:v>
                </c:pt>
                <c:pt idx="33">
                  <c:v>اردبيل</c:v>
                </c:pt>
                <c:pt idx="34">
                  <c:v>کرمان</c:v>
                </c:pt>
                <c:pt idx="35">
                  <c:v>گيلان</c:v>
                </c:pt>
                <c:pt idx="36">
                  <c:v>کردستان</c:v>
                </c:pt>
                <c:pt idx="37">
                  <c:v>اسفراين</c:v>
                </c:pt>
                <c:pt idx="38">
                  <c:v>سبزوار</c:v>
                </c:pt>
                <c:pt idx="39">
                  <c:v>بيرجند</c:v>
                </c:pt>
                <c:pt idx="40">
                  <c:v>ساوه</c:v>
                </c:pt>
                <c:pt idx="41">
                  <c:v>رفسنجان</c:v>
                </c:pt>
                <c:pt idx="42">
                  <c:v>شهيد بهشتي</c:v>
                </c:pt>
                <c:pt idx="43">
                  <c:v>شوشتر</c:v>
                </c:pt>
                <c:pt idx="44">
                  <c:v>البرز</c:v>
                </c:pt>
                <c:pt idx="45">
                  <c:v>لرستان</c:v>
                </c:pt>
                <c:pt idx="46">
                  <c:v>شاهرود</c:v>
                </c:pt>
                <c:pt idx="47">
                  <c:v>تبريز</c:v>
                </c:pt>
                <c:pt idx="48">
                  <c:v>سراب</c:v>
                </c:pt>
                <c:pt idx="49">
                  <c:v>بم</c:v>
                </c:pt>
                <c:pt idx="50">
                  <c:v>گراش</c:v>
                </c:pt>
                <c:pt idx="51">
                  <c:v>ياسوج</c:v>
                </c:pt>
                <c:pt idx="52">
                  <c:v>قم</c:v>
                </c:pt>
                <c:pt idx="53">
                  <c:v>خراسان شمالي</c:v>
                </c:pt>
                <c:pt idx="54">
                  <c:v>تربت جام</c:v>
                </c:pt>
                <c:pt idx="55">
                  <c:v>خمين</c:v>
                </c:pt>
                <c:pt idx="56">
                  <c:v>لارستان</c:v>
                </c:pt>
                <c:pt idx="57">
                  <c:v>ايرانشهر</c:v>
                </c:pt>
                <c:pt idx="58">
                  <c:v>خوي</c:v>
                </c:pt>
                <c:pt idx="59">
                  <c:v>نيشابور</c:v>
                </c:pt>
                <c:pt idx="60">
                  <c:v>زابل</c:v>
                </c:pt>
                <c:pt idx="61">
                  <c:v>اسد آباد</c:v>
                </c:pt>
              </c:strCache>
            </c:strRef>
          </c:cat>
          <c:val>
            <c:numRef>
              <c:f>INIS_SSI_Percent!$B$3:$B$65</c:f>
              <c:numCache>
                <c:formatCode>General</c:formatCode>
                <c:ptCount val="62"/>
                <c:pt idx="0">
                  <c:v>6.24</c:v>
                </c:pt>
                <c:pt idx="1">
                  <c:v>2.92</c:v>
                </c:pt>
                <c:pt idx="2">
                  <c:v>2.84</c:v>
                </c:pt>
                <c:pt idx="3">
                  <c:v>2.1</c:v>
                </c:pt>
                <c:pt idx="4">
                  <c:v>2.04</c:v>
                </c:pt>
                <c:pt idx="5">
                  <c:v>1.8</c:v>
                </c:pt>
                <c:pt idx="6">
                  <c:v>1.79</c:v>
                </c:pt>
                <c:pt idx="7">
                  <c:v>1.73</c:v>
                </c:pt>
                <c:pt idx="8">
                  <c:v>1.57</c:v>
                </c:pt>
                <c:pt idx="9">
                  <c:v>1.47</c:v>
                </c:pt>
                <c:pt idx="10">
                  <c:v>1.42</c:v>
                </c:pt>
                <c:pt idx="11">
                  <c:v>1.38</c:v>
                </c:pt>
                <c:pt idx="12">
                  <c:v>1.28</c:v>
                </c:pt>
                <c:pt idx="13">
                  <c:v>1.27</c:v>
                </c:pt>
                <c:pt idx="14">
                  <c:v>1.18</c:v>
                </c:pt>
                <c:pt idx="15">
                  <c:v>1.1399999999999999</c:v>
                </c:pt>
                <c:pt idx="16">
                  <c:v>1.1100000000000001</c:v>
                </c:pt>
                <c:pt idx="17">
                  <c:v>1.0900000000000001</c:v>
                </c:pt>
                <c:pt idx="18">
                  <c:v>1.06</c:v>
                </c:pt>
                <c:pt idx="19">
                  <c:v>1.05</c:v>
                </c:pt>
                <c:pt idx="20">
                  <c:v>0.91</c:v>
                </c:pt>
                <c:pt idx="21">
                  <c:v>0.88</c:v>
                </c:pt>
                <c:pt idx="22">
                  <c:v>0.87</c:v>
                </c:pt>
                <c:pt idx="23">
                  <c:v>0.86</c:v>
                </c:pt>
                <c:pt idx="24">
                  <c:v>0.85</c:v>
                </c:pt>
                <c:pt idx="25">
                  <c:v>0.83</c:v>
                </c:pt>
                <c:pt idx="26">
                  <c:v>0.8</c:v>
                </c:pt>
                <c:pt idx="27">
                  <c:v>0.78</c:v>
                </c:pt>
                <c:pt idx="28">
                  <c:v>0.77</c:v>
                </c:pt>
                <c:pt idx="29">
                  <c:v>0.76</c:v>
                </c:pt>
                <c:pt idx="30">
                  <c:v>0.74</c:v>
                </c:pt>
                <c:pt idx="31">
                  <c:v>0.72</c:v>
                </c:pt>
                <c:pt idx="32">
                  <c:v>0.72</c:v>
                </c:pt>
                <c:pt idx="33">
                  <c:v>0.67</c:v>
                </c:pt>
                <c:pt idx="34">
                  <c:v>0.67</c:v>
                </c:pt>
                <c:pt idx="35">
                  <c:v>0.67</c:v>
                </c:pt>
                <c:pt idx="36">
                  <c:v>0.66</c:v>
                </c:pt>
                <c:pt idx="37">
                  <c:v>0.65</c:v>
                </c:pt>
                <c:pt idx="38">
                  <c:v>0.64</c:v>
                </c:pt>
                <c:pt idx="39">
                  <c:v>0.61</c:v>
                </c:pt>
                <c:pt idx="40">
                  <c:v>0.61</c:v>
                </c:pt>
                <c:pt idx="41">
                  <c:v>0.57999999999999996</c:v>
                </c:pt>
                <c:pt idx="42">
                  <c:v>0.57999999999999996</c:v>
                </c:pt>
                <c:pt idx="43">
                  <c:v>0.57999999999999996</c:v>
                </c:pt>
                <c:pt idx="44">
                  <c:v>0.55000000000000004</c:v>
                </c:pt>
                <c:pt idx="45">
                  <c:v>0.54</c:v>
                </c:pt>
                <c:pt idx="46">
                  <c:v>0.52</c:v>
                </c:pt>
                <c:pt idx="47">
                  <c:v>0.47</c:v>
                </c:pt>
                <c:pt idx="48">
                  <c:v>0.43</c:v>
                </c:pt>
                <c:pt idx="49">
                  <c:v>0.4</c:v>
                </c:pt>
                <c:pt idx="50">
                  <c:v>0.36</c:v>
                </c:pt>
                <c:pt idx="51">
                  <c:v>0.32</c:v>
                </c:pt>
                <c:pt idx="52">
                  <c:v>0.31</c:v>
                </c:pt>
                <c:pt idx="53">
                  <c:v>0.28999999999999998</c:v>
                </c:pt>
                <c:pt idx="54">
                  <c:v>0.28000000000000003</c:v>
                </c:pt>
                <c:pt idx="55">
                  <c:v>0.26</c:v>
                </c:pt>
                <c:pt idx="56">
                  <c:v>0.23</c:v>
                </c:pt>
                <c:pt idx="57">
                  <c:v>0.21</c:v>
                </c:pt>
                <c:pt idx="58">
                  <c:v>0.13</c:v>
                </c:pt>
                <c:pt idx="59">
                  <c:v>0.1</c:v>
                </c:pt>
                <c:pt idx="60">
                  <c:v>7.0000000000000007E-2</c:v>
                </c:pt>
                <c:pt idx="61">
                  <c:v>0.03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211662032"/>
        <c:axId val="211662424"/>
      </c:barChart>
      <c:catAx>
        <c:axId val="211662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211662424"/>
        <c:crosses val="autoZero"/>
        <c:auto val="1"/>
        <c:lblAlgn val="ctr"/>
        <c:lblOffset val="100"/>
        <c:noMultiLvlLbl val="0"/>
      </c:catAx>
      <c:valAx>
        <c:axId val="211662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1662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0.51251</cdr:x>
      <cdr:y>0.08276</cdr:y>
    </cdr:from>
    <cdr:to>
      <cdr:x>0.79652</cdr:x>
      <cdr:y>0.13103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188945" y="396607"/>
          <a:ext cx="2875402" cy="2313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0.6148</cdr:x>
      <cdr:y>0.08966</cdr:y>
    </cdr:from>
    <cdr:to>
      <cdr:x>0.70511</cdr:x>
      <cdr:y>0.28046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224531" y="42965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0.59521</cdr:x>
      <cdr:y>0.09425</cdr:y>
    </cdr:from>
    <cdr:to>
      <cdr:x>0.70185</cdr:x>
      <cdr:y>0.14943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026227" y="451692"/>
          <a:ext cx="1079653" cy="2644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0.00494</cdr:x>
      <cdr:y>0.01008</cdr:y>
    </cdr:from>
    <cdr:to>
      <cdr:x>0.05611</cdr:x>
      <cdr:y>0.05896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0800" y="50800"/>
          <a:ext cx="525780" cy="246380"/>
        </a:xfrm>
        <a:prstGeom xmlns:a="http://schemas.openxmlformats.org/drawingml/2006/main" prst="rect">
          <a:avLst/>
        </a:prstGeom>
        <a:solidFill xmlns:a="http://schemas.openxmlformats.org/drawingml/2006/main">
          <a:schemeClr val="tx2">
            <a:lumMod val="20000"/>
            <a:lumOff val="80000"/>
          </a:schemeClr>
        </a:solidFill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1"/>
          <a:r>
            <a:rPr lang="fa-IR" sz="1200" b="1" dirty="0" smtClean="0">
              <a:cs typeface="B Nazanin" panose="00000400000000000000" pitchFamily="2" charset="-78"/>
            </a:rPr>
            <a:t>درصد</a:t>
          </a:r>
          <a:endParaRPr lang="en-US" sz="1200" b="1" dirty="0">
            <a:cs typeface="B Nazanin" panose="00000400000000000000" pitchFamily="2" charset="-78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0.76309</cdr:x>
      <cdr:y>0.13248</cdr:y>
    </cdr:from>
    <cdr:to>
      <cdr:x>0.8553</cdr:x>
      <cdr:y>0.30342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566660" y="70866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0.73888</cdr:x>
      <cdr:y>0.08333</cdr:y>
    </cdr:from>
    <cdr:to>
      <cdr:x>0.8311</cdr:x>
      <cdr:y>0.25427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326630" y="4457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0.72719</cdr:x>
      <cdr:y>0.0712</cdr:y>
    </cdr:from>
    <cdr:to>
      <cdr:x>0.84587</cdr:x>
      <cdr:y>0.10758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143750" y="335598"/>
          <a:ext cx="1165860" cy="171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0.76912</cdr:x>
      <cdr:y>0.09456</cdr:y>
    </cdr:from>
    <cdr:to>
      <cdr:x>0.85727</cdr:x>
      <cdr:y>0.28369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78140" y="4572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0.76061</cdr:x>
      <cdr:y>0.13615</cdr:y>
    </cdr:from>
    <cdr:to>
      <cdr:x>0.84766</cdr:x>
      <cdr:y>0.32394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89570" y="66294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0.83743</cdr:x>
      <cdr:y>0.09787</cdr:y>
    </cdr:from>
    <cdr:to>
      <cdr:x>0.92299</cdr:x>
      <cdr:y>0.28729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949690" y="47244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8D8DCF-2F91-406D-A9AB-5EBC739009BE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4CEAB-26E6-4F53-89B6-2E2E8D5D5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935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61DE5-5578-4E61-B30A-6D08239F7750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154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61DE5-5578-4E61-B30A-6D08239F7750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422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4CEAB-26E6-4F53-89B6-2E2E8D5D5DA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0722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4CEAB-26E6-4F53-89B6-2E2E8D5D5DA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0223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4CEAB-26E6-4F53-89B6-2E2E8D5D5DAD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998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4CEAB-26E6-4F53-89B6-2E2E8D5D5DAD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027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transition spd="med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transition spd="med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ransition spd="med">
    <p:pull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" y="0"/>
            <a:ext cx="113788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8463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24110"/>
            <a:ext cx="9675813" cy="91968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smtClean="0">
                <a:solidFill>
                  <a:srgbClr val="CC5F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HCAIs </a:t>
            </a:r>
            <a:r>
              <a:rPr lang="en-US" sz="3200" b="1" dirty="0">
                <a:solidFill>
                  <a:srgbClr val="CC5F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high-risk adult patients  in </a:t>
            </a:r>
            <a:r>
              <a:rPr lang="en-US" sz="3200" b="1" dirty="0" smtClean="0">
                <a:solidFill>
                  <a:srgbClr val="CC5F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high-income countries</a:t>
            </a:r>
            <a:endParaRPr lang="en-US" sz="3200" b="1" dirty="0">
              <a:solidFill>
                <a:srgbClr val="CC5F3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4917" y="1543792"/>
            <a:ext cx="9675812" cy="461805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3200" b="1" dirty="0">
              <a:latin typeface="HelveticaNeue-Roman"/>
            </a:endParaRPr>
          </a:p>
          <a:p>
            <a:r>
              <a:rPr lang="en-US" sz="3200" b="1" dirty="0">
                <a:solidFill>
                  <a:schemeClr val="tx1"/>
                </a:solidFill>
                <a:latin typeface="HelveticaNeue-Roman"/>
              </a:rPr>
              <a:t> In high-income countries, approximately </a:t>
            </a:r>
            <a:r>
              <a:rPr lang="en-US" sz="3200" b="1" dirty="0">
                <a:solidFill>
                  <a:srgbClr val="FF0000"/>
                </a:solidFill>
                <a:latin typeface="HelveticaNeue-Roman"/>
              </a:rPr>
              <a:t>30% of ICU patients </a:t>
            </a:r>
            <a:r>
              <a:rPr lang="en-US" sz="3200" b="1" dirty="0">
                <a:solidFill>
                  <a:schemeClr val="tx1"/>
                </a:solidFill>
                <a:latin typeface="HelveticaNeue-Roman"/>
              </a:rPr>
              <a:t>are affected by at least one episode of </a:t>
            </a:r>
            <a:r>
              <a:rPr lang="en-US" sz="3200" b="1" dirty="0">
                <a:solidFill>
                  <a:srgbClr val="FF0000"/>
                </a:solidFill>
                <a:latin typeface="HelveticaNeue-Roman"/>
              </a:rPr>
              <a:t>HCAI</a:t>
            </a:r>
            <a:r>
              <a:rPr lang="en-US" sz="3200" b="1" dirty="0">
                <a:solidFill>
                  <a:schemeClr val="tx1"/>
                </a:solidFill>
                <a:latin typeface="HelveticaNeue-Roman"/>
              </a:rPr>
              <a:t> with substantial associated morbidity and mortality</a:t>
            </a:r>
            <a:r>
              <a:rPr lang="en-US" sz="3200" b="1" dirty="0" smtClean="0">
                <a:latin typeface="HelveticaNeue-Roman"/>
              </a:rPr>
              <a:t>.</a:t>
            </a:r>
          </a:p>
          <a:p>
            <a:endParaRPr lang="en-US" sz="3200" b="1" dirty="0">
              <a:latin typeface="HelveticaNeue-Roman"/>
            </a:endParaRPr>
          </a:p>
          <a:p>
            <a:r>
              <a:rPr lang="en-US" sz="3200" b="1" dirty="0">
                <a:latin typeface="HelveticaNeue-Roman"/>
              </a:rPr>
              <a:t> </a:t>
            </a:r>
            <a:r>
              <a:rPr lang="en-US" sz="3200" b="1" dirty="0">
                <a:solidFill>
                  <a:schemeClr val="tx1"/>
                </a:solidFill>
                <a:latin typeface="HelveticaNeue-Roman"/>
              </a:rPr>
              <a:t>Based on large studies from USA and Europe included in our review, </a:t>
            </a:r>
            <a:r>
              <a:rPr lang="en-US" sz="3200" b="1" dirty="0">
                <a:solidFill>
                  <a:srgbClr val="FF0000"/>
                </a:solidFill>
                <a:latin typeface="HelveticaNeue-Roman"/>
              </a:rPr>
              <a:t>HCAI incidence density </a:t>
            </a:r>
            <a:r>
              <a:rPr lang="en-US" sz="3200" b="1" dirty="0">
                <a:solidFill>
                  <a:schemeClr val="tx1"/>
                </a:solidFill>
                <a:latin typeface="HelveticaNeue-Roman"/>
              </a:rPr>
              <a:t>ranged from </a:t>
            </a:r>
            <a:r>
              <a:rPr lang="en-US" sz="3200" b="1" dirty="0" smtClean="0">
                <a:solidFill>
                  <a:srgbClr val="FF0000"/>
                </a:solidFill>
                <a:latin typeface="HelveticaNeue-Roman"/>
              </a:rPr>
              <a:t>13.0 to </a:t>
            </a:r>
            <a:r>
              <a:rPr lang="en-US" sz="3200" b="1" dirty="0">
                <a:solidFill>
                  <a:srgbClr val="FF0000"/>
                </a:solidFill>
                <a:latin typeface="HelveticaNeue-Roman"/>
              </a:rPr>
              <a:t>20.3 episodes per 1000 patient-days</a:t>
            </a:r>
          </a:p>
        </p:txBody>
      </p:sp>
    </p:spTree>
    <p:extLst>
      <p:ext uri="{BB962C8B-B14F-4D97-AF65-F5344CB8AC3E}">
        <p14:creationId xmlns:p14="http://schemas.microsoft.com/office/powerpoint/2010/main" val="364983225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9423" y="899555"/>
            <a:ext cx="9735189" cy="2262781"/>
          </a:xfrm>
        </p:spPr>
        <p:txBody>
          <a:bodyPr/>
          <a:lstStyle/>
          <a:p>
            <a:r>
              <a:rPr lang="en-US" b="1" i="1" dirty="0">
                <a:solidFill>
                  <a:srgbClr val="A5301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-Medium"/>
                <a:ea typeface="+mn-ea"/>
                <a:cs typeface="+mn-cs"/>
              </a:rPr>
              <a:t>HCAIs </a:t>
            </a:r>
            <a:r>
              <a:rPr lang="en-US" b="1" i="1" dirty="0" smtClean="0">
                <a:solidFill>
                  <a:srgbClr val="A5301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-Medium"/>
                <a:ea typeface="+mn-ea"/>
                <a:cs typeface="+mn-cs"/>
              </a:rPr>
              <a:t>in</a:t>
            </a:r>
            <a:r>
              <a:rPr lang="en-US" sz="4400" b="1" dirty="0">
                <a:solidFill>
                  <a:srgbClr val="FF0000"/>
                </a:solidFill>
                <a:latin typeface="HelveticaNeue-Medium"/>
              </a:rPr>
              <a:t> </a:t>
            </a:r>
            <a:r>
              <a:rPr lang="en-US" b="1" i="1" dirty="0">
                <a:solidFill>
                  <a:srgbClr val="A5301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-Medium"/>
                <a:ea typeface="+mn-ea"/>
                <a:cs typeface="+mn-cs"/>
              </a:rPr>
              <a:t>low- and middle-income countries</a:t>
            </a:r>
          </a:p>
        </p:txBody>
      </p:sp>
    </p:spTree>
    <p:extLst>
      <p:ext uri="{BB962C8B-B14F-4D97-AF65-F5344CB8AC3E}">
        <p14:creationId xmlns:p14="http://schemas.microsoft.com/office/powerpoint/2010/main" val="11650919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6296" y="342074"/>
            <a:ext cx="9640188" cy="1280890"/>
          </a:xfrm>
        </p:spPr>
        <p:txBody>
          <a:bodyPr>
            <a:normAutofit/>
          </a:bodyPr>
          <a:lstStyle/>
          <a:p>
            <a:r>
              <a:rPr lang="en-US" sz="2900" b="1" i="1" dirty="0">
                <a:solidFill>
                  <a:srgbClr val="A5301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Prevalence of health care-associated infection in low- and middle-income countries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7053" y="1651304"/>
            <a:ext cx="10278673" cy="4872842"/>
          </a:xfrm>
        </p:spPr>
        <p:txBody>
          <a:bodyPr>
            <a:noAutofit/>
          </a:bodyPr>
          <a:lstStyle/>
          <a:p>
            <a:pPr lvl="0">
              <a:lnSpc>
                <a:spcPct val="200000"/>
              </a:lnSpc>
              <a:buClr>
                <a:srgbClr val="A53010"/>
              </a:buClr>
            </a:pPr>
            <a:r>
              <a:rPr lang="en-US" sz="3600" b="1" dirty="0" smtClean="0">
                <a:solidFill>
                  <a:schemeClr val="tx1"/>
                </a:solidFill>
              </a:rPr>
              <a:t>Hospital-wide</a:t>
            </a:r>
            <a:r>
              <a:rPr lang="en-US" sz="3600" b="1" dirty="0" smtClean="0"/>
              <a:t> </a:t>
            </a:r>
            <a:r>
              <a:rPr lang="en-US" sz="3600" b="1" dirty="0">
                <a:solidFill>
                  <a:srgbClr val="CC5F34"/>
                </a:solidFill>
              </a:rPr>
              <a:t>prevalence</a:t>
            </a:r>
            <a:r>
              <a:rPr lang="en-US" sz="3600" b="1" dirty="0"/>
              <a:t> </a:t>
            </a:r>
            <a:r>
              <a:rPr lang="en-US" sz="3600" b="1" dirty="0">
                <a:solidFill>
                  <a:schemeClr val="tx1"/>
                </a:solidFill>
              </a:rPr>
              <a:t>of HCAI varied from </a:t>
            </a:r>
            <a:r>
              <a:rPr lang="en-US" sz="3600" b="1" dirty="0">
                <a:solidFill>
                  <a:srgbClr val="CC5F34"/>
                </a:solidFill>
              </a:rPr>
              <a:t>5.7% to 19.1% </a:t>
            </a:r>
            <a:r>
              <a:rPr lang="en-US" sz="3600" b="1" dirty="0">
                <a:solidFill>
                  <a:schemeClr val="tx1"/>
                </a:solidFill>
              </a:rPr>
              <a:t>with a</a:t>
            </a:r>
            <a:r>
              <a:rPr lang="en-US" sz="3600" b="1" dirty="0"/>
              <a:t> </a:t>
            </a:r>
            <a:r>
              <a:rPr lang="en-US" sz="3600" b="1" dirty="0">
                <a:solidFill>
                  <a:srgbClr val="CC5F34"/>
                </a:solidFill>
              </a:rPr>
              <a:t>pooled prevalence of 10.1 per 100 patients </a:t>
            </a:r>
            <a:r>
              <a:rPr lang="en-US" sz="3600" b="1" dirty="0">
                <a:solidFill>
                  <a:schemeClr val="tx1"/>
                </a:solidFill>
              </a:rPr>
              <a:t>(95% CI 8.4-12.2</a:t>
            </a:r>
            <a:r>
              <a:rPr lang="en-US" sz="3600" b="1" dirty="0" smtClean="0">
                <a:solidFill>
                  <a:schemeClr val="tx1"/>
                </a:solidFill>
              </a:rPr>
              <a:t>)</a:t>
            </a:r>
          </a:p>
          <a:p>
            <a:pPr marL="0" lvl="0" indent="0">
              <a:lnSpc>
                <a:spcPct val="200000"/>
              </a:lnSpc>
              <a:buClr>
                <a:srgbClr val="A53010"/>
              </a:buClr>
              <a:buNone/>
            </a:pPr>
            <a:r>
              <a:rPr lang="en-US" sz="3600" b="1" dirty="0" smtClean="0"/>
              <a:t> </a:t>
            </a:r>
            <a:endParaRPr lang="en-US" sz="3600" b="1" dirty="0" smtClean="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</a:pPr>
            <a:endParaRPr 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26020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225" y="616097"/>
            <a:ext cx="11544300" cy="612457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63141" y="106875"/>
            <a:ext cx="113575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u="sng" dirty="0">
                <a:solidFill>
                  <a:srgbClr val="A53010"/>
                </a:solidFill>
                <a:latin typeface="HelveticaNeue-Medium"/>
              </a:rPr>
              <a:t>Prevalence of health care-associated infection in low- and middle-income </a:t>
            </a:r>
            <a:r>
              <a:rPr lang="en-US" b="1" u="sng" dirty="0" smtClean="0">
                <a:solidFill>
                  <a:srgbClr val="A53010"/>
                </a:solidFill>
                <a:latin typeface="HelveticaNeue-Medium"/>
              </a:rPr>
              <a:t>countries,</a:t>
            </a:r>
          </a:p>
          <a:p>
            <a:pPr algn="ctr"/>
            <a:r>
              <a:rPr lang="en-US" b="1" u="sng" dirty="0" smtClean="0">
                <a:solidFill>
                  <a:srgbClr val="A53010"/>
                </a:solidFill>
                <a:latin typeface="HelveticaNeue-Medium"/>
              </a:rPr>
              <a:t> </a:t>
            </a:r>
            <a:r>
              <a:rPr lang="en-US" b="1" u="sng" dirty="0">
                <a:solidFill>
                  <a:srgbClr val="A53010"/>
                </a:solidFill>
                <a:latin typeface="HelveticaNeue-Medium"/>
              </a:rPr>
              <a:t>1995-2010</a:t>
            </a:r>
          </a:p>
        </p:txBody>
      </p:sp>
    </p:spTree>
    <p:extLst>
      <p:ext uri="{BB962C8B-B14F-4D97-AF65-F5344CB8AC3E}">
        <p14:creationId xmlns:p14="http://schemas.microsoft.com/office/powerpoint/2010/main" val="9724056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175" y="624110"/>
            <a:ext cx="9711438" cy="1280890"/>
          </a:xfrm>
        </p:spPr>
        <p:txBody>
          <a:bodyPr/>
          <a:lstStyle/>
          <a:p>
            <a:r>
              <a:rPr lang="en-US" sz="2900" b="1" dirty="0">
                <a:solidFill>
                  <a:srgbClr val="A5301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HCAIs in high-risk adult patients  in </a:t>
            </a:r>
            <a:r>
              <a:rPr lang="en-US" sz="2900" b="1" i="1" dirty="0">
                <a:solidFill>
                  <a:srgbClr val="A5301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low- and middle-income countries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6747" y="1713570"/>
            <a:ext cx="10468647" cy="478759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HelveticaNeue-Roman"/>
              </a:rPr>
              <a:t> </a:t>
            </a:r>
            <a:r>
              <a:rPr lang="en-US" sz="2800" b="1" dirty="0">
                <a:solidFill>
                  <a:schemeClr val="tx1"/>
                </a:solidFill>
                <a:latin typeface="HelveticaNeue-Roman"/>
              </a:rPr>
              <a:t>The</a:t>
            </a:r>
            <a:r>
              <a:rPr lang="en-US" sz="2800" b="1" dirty="0">
                <a:latin typeface="HelveticaNeue-Roman"/>
              </a:rPr>
              <a:t> </a:t>
            </a:r>
            <a:r>
              <a:rPr lang="en-US" sz="2800" b="1" dirty="0">
                <a:solidFill>
                  <a:srgbClr val="CC5F34"/>
                </a:solidFill>
                <a:latin typeface="HelveticaNeue-Roman"/>
              </a:rPr>
              <a:t>proportion</a:t>
            </a:r>
            <a:r>
              <a:rPr lang="en-US" sz="2800" b="1" dirty="0">
                <a:latin typeface="HelveticaNeue-Roman"/>
              </a:rPr>
              <a:t> </a:t>
            </a:r>
            <a:r>
              <a:rPr lang="en-US" sz="2800" b="1" dirty="0">
                <a:solidFill>
                  <a:schemeClr val="tx1"/>
                </a:solidFill>
                <a:latin typeface="HelveticaNeue-Roman"/>
              </a:rPr>
              <a:t>of patients with </a:t>
            </a:r>
            <a:r>
              <a:rPr lang="en-US" sz="2800" b="1" dirty="0">
                <a:solidFill>
                  <a:srgbClr val="CC5F34"/>
                </a:solidFill>
                <a:latin typeface="HelveticaNeue-Roman"/>
              </a:rPr>
              <a:t>ICU-acquired infection </a:t>
            </a:r>
            <a:r>
              <a:rPr lang="en-US" sz="2800" b="1" dirty="0">
                <a:solidFill>
                  <a:schemeClr val="tx1"/>
                </a:solidFill>
                <a:latin typeface="HelveticaNeue-Roman"/>
              </a:rPr>
              <a:t>was </a:t>
            </a:r>
            <a:r>
              <a:rPr lang="en-US" sz="2800" b="1" dirty="0">
                <a:solidFill>
                  <a:schemeClr val="accent1"/>
                </a:solidFill>
                <a:latin typeface="HelveticaNeue-Roman"/>
              </a:rPr>
              <a:t>as </a:t>
            </a:r>
            <a:r>
              <a:rPr lang="en-US" sz="2800" b="1" dirty="0">
                <a:solidFill>
                  <a:srgbClr val="CC5F34"/>
                </a:solidFill>
                <a:latin typeface="HelveticaNeue-Roman"/>
              </a:rPr>
              <a:t>high as 35.2% </a:t>
            </a:r>
            <a:r>
              <a:rPr lang="en-US" sz="2800" b="1" dirty="0">
                <a:solidFill>
                  <a:schemeClr val="tx1"/>
                </a:solidFill>
                <a:latin typeface="HelveticaNeue-Roman"/>
              </a:rPr>
              <a:t>(95% CI 24.2-48.0) (pooled cumulative incidence). The </a:t>
            </a:r>
            <a:r>
              <a:rPr lang="en-US" sz="2800" b="1" dirty="0">
                <a:solidFill>
                  <a:schemeClr val="accent1"/>
                </a:solidFill>
                <a:latin typeface="HelveticaNeue-Roman"/>
              </a:rPr>
              <a:t>incidence </a:t>
            </a:r>
            <a:r>
              <a:rPr lang="en-US" sz="2800" b="1" dirty="0">
                <a:solidFill>
                  <a:schemeClr val="tx1"/>
                </a:solidFill>
                <a:latin typeface="HelveticaNeue-Roman"/>
              </a:rPr>
              <a:t>of HCAI ranged </a:t>
            </a:r>
            <a:r>
              <a:rPr lang="en-US" sz="2800" b="1" dirty="0">
                <a:solidFill>
                  <a:schemeClr val="accent1"/>
                </a:solidFill>
                <a:latin typeface="HelveticaNeue-Roman"/>
              </a:rPr>
              <a:t>from 4.4% up to 88.9</a:t>
            </a:r>
            <a:r>
              <a:rPr lang="en-US" sz="2800" b="1" dirty="0" smtClean="0">
                <a:solidFill>
                  <a:schemeClr val="accent1"/>
                </a:solidFill>
                <a:latin typeface="HelveticaNeue-Roman"/>
              </a:rPr>
              <a:t>%.</a:t>
            </a:r>
          </a:p>
          <a:p>
            <a:pPr>
              <a:lnSpc>
                <a:spcPct val="150000"/>
              </a:lnSpc>
            </a:pPr>
            <a:endParaRPr lang="en-US" sz="2800" b="1" dirty="0">
              <a:solidFill>
                <a:schemeClr val="accent1"/>
              </a:solidFill>
              <a:latin typeface="HelveticaNeue-Roman"/>
            </a:endParaRPr>
          </a:p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chemeClr val="tx1"/>
                </a:solidFill>
                <a:latin typeface="HelveticaNeue-Roman"/>
              </a:rPr>
              <a:t> </a:t>
            </a:r>
            <a:r>
              <a:rPr lang="en-US" sz="2800" b="1" dirty="0">
                <a:solidFill>
                  <a:schemeClr val="tx1"/>
                </a:solidFill>
                <a:latin typeface="HelveticaNeue-Roman"/>
              </a:rPr>
              <a:t>HCAI </a:t>
            </a:r>
            <a:r>
              <a:rPr lang="en-US" sz="2800" b="1" dirty="0">
                <a:solidFill>
                  <a:srgbClr val="CC5F34"/>
                </a:solidFill>
                <a:latin typeface="HelveticaNeue-Roman"/>
              </a:rPr>
              <a:t>incidence density </a:t>
            </a:r>
            <a:r>
              <a:rPr lang="en-US" sz="2800" b="1" dirty="0">
                <a:solidFill>
                  <a:schemeClr val="accent1"/>
                </a:solidFill>
                <a:latin typeface="HelveticaNeue-Roman"/>
              </a:rPr>
              <a:t>in settings with  limited resources </a:t>
            </a:r>
            <a:r>
              <a:rPr lang="en-US" sz="2800" b="1" dirty="0">
                <a:solidFill>
                  <a:schemeClr val="tx1"/>
                </a:solidFill>
                <a:latin typeface="HelveticaNeue-Roman"/>
              </a:rPr>
              <a:t>significantly varied </a:t>
            </a:r>
            <a:r>
              <a:rPr lang="en-US" sz="2800" b="1" dirty="0">
                <a:solidFill>
                  <a:schemeClr val="accent1"/>
                </a:solidFill>
                <a:latin typeface="HelveticaNeue-Roman"/>
              </a:rPr>
              <a:t>between </a:t>
            </a:r>
            <a:r>
              <a:rPr lang="en-US" sz="2800" b="1" dirty="0">
                <a:solidFill>
                  <a:srgbClr val="CC5F34"/>
                </a:solidFill>
                <a:latin typeface="HelveticaNeue-Roman"/>
              </a:rPr>
              <a:t>4.1 and 91.7 episodes per 1000 patient-days </a:t>
            </a:r>
            <a:r>
              <a:rPr lang="en-US" sz="2800" b="1" dirty="0">
                <a:solidFill>
                  <a:schemeClr val="tx1"/>
                </a:solidFill>
                <a:latin typeface="HelveticaNeue-Roman"/>
              </a:rPr>
              <a:t>, and </a:t>
            </a:r>
            <a:r>
              <a:rPr lang="en-US" sz="2800" b="1" dirty="0">
                <a:solidFill>
                  <a:srgbClr val="CC5F34"/>
                </a:solidFill>
                <a:latin typeface="HelveticaNeue-Roman"/>
              </a:rPr>
              <a:t>pooled cumulative </a:t>
            </a:r>
            <a:r>
              <a:rPr lang="en-US" sz="2800" b="1" dirty="0">
                <a:solidFill>
                  <a:schemeClr val="accent1"/>
                </a:solidFill>
                <a:latin typeface="HelveticaNeue-Roman"/>
              </a:rPr>
              <a:t>incidence </a:t>
            </a:r>
            <a:r>
              <a:rPr lang="en-US" sz="2800" b="1" dirty="0">
                <a:solidFill>
                  <a:schemeClr val="tx1"/>
                </a:solidFill>
                <a:latin typeface="HelveticaNeue-Roman"/>
              </a:rPr>
              <a:t>was</a:t>
            </a:r>
            <a:r>
              <a:rPr lang="en-US" sz="2800" b="1" dirty="0">
                <a:latin typeface="HelveticaNeue-Roman"/>
              </a:rPr>
              <a:t> </a:t>
            </a:r>
            <a:r>
              <a:rPr lang="en-US" sz="2800" b="1" dirty="0">
                <a:solidFill>
                  <a:srgbClr val="CC5F34"/>
                </a:solidFill>
                <a:latin typeface="HelveticaNeue-Roman"/>
              </a:rPr>
              <a:t>42.7 episodes per 1000 patient-days </a:t>
            </a:r>
            <a:r>
              <a:rPr lang="en-US" sz="2800" b="1" dirty="0">
                <a:solidFill>
                  <a:schemeClr val="tx1"/>
                </a:solidFill>
                <a:latin typeface="HelveticaNeue-Roman"/>
              </a:rPr>
              <a:t>(95% CI 34.8-50.5) days</a:t>
            </a:r>
            <a:r>
              <a:rPr lang="en-US" sz="2800" b="1" dirty="0" smtClean="0">
                <a:solidFill>
                  <a:schemeClr val="tx1"/>
                </a:solidFill>
                <a:latin typeface="HelveticaNeue-Roman"/>
              </a:rPr>
              <a:t>).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b="1" dirty="0" smtClean="0">
                <a:latin typeface="HelveticaNeue-Roman"/>
              </a:rPr>
              <a:t> </a:t>
            </a:r>
            <a:endParaRPr lang="en-US" sz="2800" b="1" dirty="0">
              <a:latin typeface="HelveticaNeue-Roman"/>
            </a:endParaRPr>
          </a:p>
        </p:txBody>
      </p:sp>
    </p:spTree>
    <p:extLst>
      <p:ext uri="{BB962C8B-B14F-4D97-AF65-F5344CB8AC3E}">
        <p14:creationId xmlns:p14="http://schemas.microsoft.com/office/powerpoint/2010/main" val="12017040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95475" y="1748790"/>
            <a:ext cx="9123095" cy="1131570"/>
          </a:xfrm>
        </p:spPr>
        <p:txBody>
          <a:bodyPr anchor="b">
            <a:noAutofit/>
          </a:bodyPr>
          <a:lstStyle/>
          <a:p>
            <a:pPr algn="ctr" rtl="1">
              <a:lnSpc>
                <a:spcPct val="200000"/>
              </a:lnSpc>
            </a:pPr>
            <a:r>
              <a:rPr lang="fa-IR" sz="4000" dirty="0" smtClean="0">
                <a:solidFill>
                  <a:schemeClr val="bg2">
                    <a:lumMod val="25000"/>
                  </a:schemeClr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/>
            </a:r>
            <a:br>
              <a:rPr lang="fa-IR" sz="4000" dirty="0" smtClean="0">
                <a:solidFill>
                  <a:schemeClr val="bg2">
                    <a:lumMod val="25000"/>
                  </a:schemeClr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</a:br>
            <a:r>
              <a:rPr lang="fa-IR" sz="4000" dirty="0">
                <a:solidFill>
                  <a:schemeClr val="bg2">
                    <a:lumMod val="25000"/>
                  </a:schemeClr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/>
            </a:r>
            <a:br>
              <a:rPr lang="fa-IR" sz="4000" dirty="0">
                <a:solidFill>
                  <a:schemeClr val="bg2">
                    <a:lumMod val="25000"/>
                  </a:schemeClr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</a:br>
            <a:r>
              <a:rPr lang="fa-IR" sz="4000" dirty="0" smtClean="0">
                <a:solidFill>
                  <a:schemeClr val="bg2">
                    <a:lumMod val="25000"/>
                  </a:schemeClr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/>
            </a:r>
            <a:br>
              <a:rPr lang="fa-IR" sz="4000" dirty="0" smtClean="0">
                <a:solidFill>
                  <a:schemeClr val="bg2">
                    <a:lumMod val="25000"/>
                  </a:schemeClr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</a:br>
            <a:r>
              <a:rPr lang="fa-IR" sz="4000" dirty="0">
                <a:solidFill>
                  <a:schemeClr val="bg2">
                    <a:lumMod val="25000"/>
                  </a:schemeClr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/>
            </a:r>
            <a:br>
              <a:rPr lang="fa-IR" sz="4000" dirty="0">
                <a:solidFill>
                  <a:schemeClr val="bg2">
                    <a:lumMod val="25000"/>
                  </a:schemeClr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</a:br>
            <a:r>
              <a:rPr lang="fa-IR" sz="4000" dirty="0" smtClean="0">
                <a:solidFill>
                  <a:schemeClr val="bg2">
                    <a:lumMod val="25000"/>
                  </a:schemeClr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/>
            </a:r>
            <a:br>
              <a:rPr lang="fa-IR" sz="4000" dirty="0" smtClean="0">
                <a:solidFill>
                  <a:schemeClr val="bg2">
                    <a:lumMod val="25000"/>
                  </a:schemeClr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</a:br>
            <a:r>
              <a:rPr lang="fa-IR" sz="4000" dirty="0" smtClean="0">
                <a:solidFill>
                  <a:schemeClr val="bg2">
                    <a:lumMod val="25000"/>
                  </a:schemeClr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/>
            </a:r>
            <a:br>
              <a:rPr lang="fa-IR" sz="4000" dirty="0" smtClean="0">
                <a:solidFill>
                  <a:schemeClr val="bg2">
                    <a:lumMod val="25000"/>
                  </a:schemeClr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</a:br>
            <a:r>
              <a:rPr lang="fa-IR" sz="4000" dirty="0">
                <a:solidFill>
                  <a:schemeClr val="bg2">
                    <a:lumMod val="25000"/>
                  </a:schemeClr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/>
            </a:r>
            <a:br>
              <a:rPr lang="fa-IR" sz="4000" dirty="0">
                <a:solidFill>
                  <a:schemeClr val="bg2">
                    <a:lumMod val="25000"/>
                  </a:schemeClr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</a:br>
            <a:r>
              <a:rPr lang="fa-IR" sz="4000" dirty="0">
                <a:latin typeface="IranNastaliq" panose="02000503000000020003" pitchFamily="2" charset="0"/>
                <a:ea typeface="Calibri" panose="020F0502020204030204" pitchFamily="34" charset="0"/>
                <a:cs typeface="IranNastaliq" panose="02000503000000020003" pitchFamily="2" charset="0"/>
              </a:rPr>
              <a:t>نظام مراقبت عفونت بیمارستانی در کشور</a:t>
            </a:r>
            <a:endParaRPr lang="en-US" sz="4000" dirty="0">
              <a:latin typeface="IranNastaliq" panose="02000503000000020003" pitchFamily="2" charset="0"/>
              <a:ea typeface="Calibri" panose="020F0502020204030204" pitchFamily="34" charset="0"/>
              <a:cs typeface="IranNastaliq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71174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3351" y="521240"/>
            <a:ext cx="9362661" cy="770350"/>
          </a:xfrm>
        </p:spPr>
        <p:txBody>
          <a:bodyPr anchor="ctr">
            <a:noAutofit/>
          </a:bodyPr>
          <a:lstStyle/>
          <a:p>
            <a:pPr algn="ctr" rtl="1"/>
            <a:r>
              <a:rPr lang="fa-IR" sz="3200" dirty="0" smtClean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چگونگی اجرای </a:t>
            </a:r>
            <a:r>
              <a:rPr lang="fa-IR" sz="3200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نظام مراقبت عفونت بیمارستانی در کشور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" name="Text Placeholder 8"/>
          <p:cNvSpPr txBox="1">
            <a:spLocks/>
          </p:cNvSpPr>
          <p:nvPr/>
        </p:nvSpPr>
        <p:spPr>
          <a:xfrm>
            <a:off x="1051839" y="2052382"/>
            <a:ext cx="10539021" cy="36124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fa-IR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در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حال حاضر در کشور </a:t>
            </a:r>
            <a:r>
              <a:rPr lang="fa-IR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برنامه مراقبت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عفونت های مرتبط با خدمات </a:t>
            </a:r>
            <a:r>
              <a:rPr lang="fa-IR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/ مراقبت های سلامت یا عفونت های بیمارستانی فقط برای بیمارانی که بیش از 24 ساعت در بیمارستان بستری شوند(اعم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</a:t>
            </a:r>
            <a:r>
              <a:rPr lang="fa-IR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بیمارستان های دولتی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 خصوصی) </a:t>
            </a:r>
            <a:r>
              <a:rPr lang="fa-IR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صورت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Passive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اجرا می شود.</a:t>
            </a:r>
          </a:p>
          <a:p>
            <a:pPr algn="justLow" rtl="1">
              <a:lnSpc>
                <a:spcPct val="200000"/>
              </a:lnSpc>
              <a:buFont typeface="Wingdings" panose="05000000000000000000" pitchFamily="2" charset="2"/>
              <a:buChar char="q"/>
            </a:pPr>
            <a:endParaRPr lang="fa-IR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justLow" rtl="1">
              <a:lnSpc>
                <a:spcPct val="200000"/>
              </a:lnSpc>
              <a:buNone/>
            </a:pPr>
            <a:endParaRPr lang="fa-IR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68621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074421" y="1131570"/>
            <a:ext cx="10430192" cy="43338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نظام مراقبت فعلی راه اندازی شده در کشور 4 گروه اصلی عفونت های بیمارستانی مورد ملاحظه قرار گرفته </a:t>
            </a:r>
            <a:r>
              <a:rPr lang="fa-IR" sz="28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اند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شامل:</a:t>
            </a:r>
          </a:p>
          <a:p>
            <a:pPr marL="342900" marR="0" lvl="0" indent="-34290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fa-IR" sz="1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Century Gothic" panose="020B0502020202020204"/>
              <a:ea typeface="+mn-ea"/>
              <a:cs typeface="Tahoma" panose="020B0604030504040204" pitchFamily="34" charset="0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None/>
              <a:tabLst/>
              <a:defRPr/>
            </a:pPr>
            <a:r>
              <a:rPr kumimoji="0" lang="fa-IR" sz="27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mphionExtrabold" pitchFamily="2" charset="0"/>
                <a:ea typeface="+mn-ea"/>
                <a:cs typeface="B Nazanin" panose="00000400000000000000" pitchFamily="2" charset="-78"/>
              </a:rPr>
              <a:t>1- 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عفونت های دستگاه ادراری</a:t>
            </a:r>
            <a:endParaRPr lang="en-US" sz="2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lvl="0" indent="0" algn="r" rtl="1">
              <a:buClr>
                <a:srgbClr val="A53010"/>
              </a:buClr>
              <a:buNone/>
            </a:pP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عفونت های  جریان خون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</a:t>
            </a:r>
            <a:endParaRPr lang="fa-IR" sz="2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lvl="0" indent="0" algn="r" rtl="1">
              <a:buClr>
                <a:srgbClr val="A53010"/>
              </a:buClr>
              <a:buNone/>
            </a:pP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 عفونت های محل عمل جراحی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fa-IR" sz="2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lvl="0" indent="0" algn="r" rtl="1">
              <a:buClr>
                <a:srgbClr val="A53010"/>
              </a:buClr>
              <a:buNone/>
            </a:pP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4-عفونت های تنفسی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(شامل پنومونی و عفونت های ناشی از ونتیلاتور)</a:t>
            </a:r>
            <a:endParaRPr lang="en-US" sz="2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693720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8493" y="246970"/>
            <a:ext cx="8911687" cy="1280890"/>
          </a:xfrm>
        </p:spPr>
        <p:txBody>
          <a:bodyPr anchor="b">
            <a:normAutofit/>
          </a:bodyPr>
          <a:lstStyle/>
          <a:p>
            <a:pPr algn="ctr" rtl="1"/>
            <a:r>
              <a:rPr lang="fa-IR" sz="4000" b="1" dirty="0">
                <a:solidFill>
                  <a:srgbClr val="A5002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نظام جمع </a:t>
            </a:r>
            <a:r>
              <a:rPr lang="fa-IR" sz="4000" b="1" dirty="0" err="1">
                <a:solidFill>
                  <a:srgbClr val="A5002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آوري</a:t>
            </a:r>
            <a:r>
              <a:rPr lang="fa-IR" sz="4000" b="1" dirty="0">
                <a:solidFill>
                  <a:srgbClr val="A5002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، گزارش </a:t>
            </a:r>
            <a:r>
              <a:rPr lang="fa-IR" sz="4000" b="1" dirty="0" err="1">
                <a:solidFill>
                  <a:srgbClr val="A5002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دهي</a:t>
            </a:r>
            <a:r>
              <a:rPr lang="fa-IR" sz="4000" b="1" dirty="0">
                <a:solidFill>
                  <a:srgbClr val="A5002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و </a:t>
            </a:r>
            <a:r>
              <a:rPr lang="fa-IR" sz="4000" b="1" dirty="0" err="1">
                <a:solidFill>
                  <a:srgbClr val="A5002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تجزيه</a:t>
            </a:r>
            <a:r>
              <a:rPr lang="fa-IR" sz="4000" b="1" dirty="0">
                <a:solidFill>
                  <a:srgbClr val="A5002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و </a:t>
            </a:r>
            <a:r>
              <a:rPr lang="fa-IR" sz="4000" b="1" dirty="0" err="1">
                <a:solidFill>
                  <a:srgbClr val="A5002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تحليل</a:t>
            </a:r>
            <a:r>
              <a:rPr lang="fa-IR" sz="4000" b="1" dirty="0">
                <a:solidFill>
                  <a:srgbClr val="A5002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و ارائه پس خوراند</a:t>
            </a:r>
            <a:endParaRPr lang="en-US" sz="4000" b="1" dirty="0">
              <a:solidFill>
                <a:srgbClr val="A5002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921" y="1527859"/>
            <a:ext cx="10688632" cy="4739125"/>
          </a:xfrm>
        </p:spPr>
        <p:txBody>
          <a:bodyPr>
            <a:no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جمع آوری داده </a:t>
            </a:r>
            <a:r>
              <a:rPr lang="fa-IR" sz="28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هاي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مربوط به عفونت </a:t>
            </a:r>
            <a:r>
              <a:rPr lang="fa-IR" sz="28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هاي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بیمارستانی به عهده تیم کنترل عفونت  است </a:t>
            </a:r>
            <a:r>
              <a:rPr lang="fa-IR" sz="28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كه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متشکل </a:t>
            </a: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افراد ذیل می باشد:</a:t>
            </a:r>
          </a:p>
          <a:p>
            <a:pPr algn="justLow" rtl="1">
              <a:lnSpc>
                <a:spcPct val="200000"/>
              </a:lnSpc>
              <a:buFont typeface="Courier New" panose="02070409020205090404" pitchFamily="49" charset="0"/>
              <a:buChar char="o"/>
            </a:pP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پرستار کنترل عفونت </a:t>
            </a:r>
            <a:endParaRPr lang="fa-IR" sz="2800" b="1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Low" rtl="1">
              <a:lnSpc>
                <a:spcPct val="200000"/>
              </a:lnSpc>
              <a:buFont typeface="Courier New" panose="02070409020205090404" pitchFamily="49" charset="0"/>
              <a:buChar char="o"/>
            </a:pP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پزشک 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کنترل  </a:t>
            </a: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عفونت</a:t>
            </a:r>
          </a:p>
          <a:p>
            <a:pPr algn="justLow" rtl="1">
              <a:lnSpc>
                <a:spcPct val="200000"/>
              </a:lnSpc>
              <a:buFont typeface="Courier New" panose="02070409020205090404" pitchFamily="49" charset="0"/>
              <a:buChar char="o"/>
            </a:pP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کارشناس آزمایشگاه</a:t>
            </a:r>
            <a:endParaRPr lang="en-US" sz="2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652682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10662" y="1102311"/>
            <a:ext cx="10014015" cy="5275043"/>
            <a:chOff x="45873" y="-197990"/>
            <a:chExt cx="8155972" cy="6672069"/>
          </a:xfrm>
        </p:grpSpPr>
        <p:sp>
          <p:nvSpPr>
            <p:cNvPr id="5" name="Text Box 208"/>
            <p:cNvSpPr txBox="1">
              <a:spLocks noChangeArrowheads="1"/>
            </p:cNvSpPr>
            <p:nvPr/>
          </p:nvSpPr>
          <p:spPr bwMode="auto">
            <a:xfrm>
              <a:off x="1394222" y="-197990"/>
              <a:ext cx="5565774" cy="46481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 rtl="1">
                <a:lnSpc>
                  <a:spcPct val="106000"/>
                </a:lnSpc>
                <a:spcAft>
                  <a:spcPts val="800"/>
                </a:spcAft>
                <a:defRPr/>
              </a:pPr>
              <a:r>
                <a:rPr lang="ar-SA" sz="11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الگوریتم تشخیص عفونت بیمارستانی برای  چهار عفونت اصلی بر اساس </a:t>
              </a:r>
              <a:r>
                <a:rPr lang="en-US" sz="12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NHSN</a:t>
              </a:r>
              <a:endParaRPr lang="en-US" sz="12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3154556" y="623917"/>
              <a:ext cx="1817274" cy="635620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800"/>
                </a:spcAft>
                <a:defRPr/>
              </a:pPr>
              <a:r>
                <a:rPr lang="fa-IR" sz="1200" kern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پرستار کنترل عفونت</a:t>
              </a:r>
              <a:endParaRPr lang="en-US" sz="12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" name="Text Box 2"/>
            <p:cNvSpPr txBox="1">
              <a:spLocks noChangeArrowheads="1"/>
            </p:cNvSpPr>
            <p:nvPr/>
          </p:nvSpPr>
          <p:spPr bwMode="auto">
            <a:xfrm>
              <a:off x="5889237" y="1733314"/>
              <a:ext cx="2266950" cy="18192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r" rtl="1">
                <a:lnSpc>
                  <a:spcPct val="106000"/>
                </a:lnSpc>
                <a:spcAft>
                  <a:spcPts val="800"/>
                </a:spcAft>
                <a:defRPr/>
              </a:pPr>
              <a:r>
                <a:rPr lang="ar-SA" sz="1000" b="1" u="sng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گزارش روزانه</a:t>
              </a:r>
              <a:endParaRPr lang="en-US" sz="12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457200" indent="-228600" algn="r" rtl="1">
                <a:lnSpc>
                  <a:spcPct val="106000"/>
                </a:lnSpc>
                <a:tabLst>
                  <a:tab pos="457200" algn="l"/>
                </a:tabLst>
                <a:defRPr/>
              </a:pPr>
              <a:r>
                <a:rPr lang="ar-SA" sz="11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تب </a:t>
              </a:r>
              <a:endParaRPr lang="en-US" sz="1100" kern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457200" indent="-228600" algn="r" rtl="1">
                <a:lnSpc>
                  <a:spcPct val="106000"/>
                </a:lnSpc>
                <a:tabLst>
                  <a:tab pos="457200" algn="l"/>
                </a:tabLst>
                <a:defRPr/>
              </a:pPr>
              <a:r>
                <a:rPr lang="ar-SA" sz="11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تغییر زخم جراحی به نفع عفونت</a:t>
              </a:r>
              <a:endParaRPr lang="en-US" sz="1100" kern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457200" indent="-228600" algn="r" rtl="1">
                <a:lnSpc>
                  <a:spcPct val="106000"/>
                </a:lnSpc>
                <a:tabLst>
                  <a:tab pos="457200" algn="l"/>
                </a:tabLst>
                <a:defRPr/>
              </a:pPr>
              <a:r>
                <a:rPr lang="ar-SA" sz="11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شروع آنتی بیوتیک جدید</a:t>
              </a:r>
              <a:endParaRPr lang="en-US" sz="1100" kern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457200" indent="-228600" algn="r" rtl="1">
                <a:lnSpc>
                  <a:spcPct val="106000"/>
                </a:lnSpc>
                <a:tabLst>
                  <a:tab pos="457200" algn="l"/>
                </a:tabLst>
                <a:defRPr/>
              </a:pPr>
              <a:r>
                <a:rPr lang="ar-SA" sz="11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تغییر آنتی بیوتیک</a:t>
              </a:r>
              <a:endParaRPr lang="en-US" sz="1100" kern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457200" indent="-228600" algn="r" rtl="1">
                <a:lnSpc>
                  <a:spcPct val="106000"/>
                </a:lnSpc>
                <a:tabLst>
                  <a:tab pos="457200" algn="l"/>
                </a:tabLst>
                <a:defRPr/>
              </a:pPr>
              <a:r>
                <a:rPr lang="ar-SA" sz="11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نظریه پزشک مبنی بر عفونت های بیمارستانی</a:t>
              </a:r>
              <a:endParaRPr lang="en-US" sz="1100" kern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 Box 2"/>
            <p:cNvSpPr txBox="1">
              <a:spLocks noChangeArrowheads="1"/>
            </p:cNvSpPr>
            <p:nvPr/>
          </p:nvSpPr>
          <p:spPr bwMode="auto">
            <a:xfrm>
              <a:off x="292090" y="2078497"/>
              <a:ext cx="1770379" cy="47307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 rtl="1">
                <a:lnSpc>
                  <a:spcPct val="106000"/>
                </a:lnSpc>
                <a:spcAft>
                  <a:spcPts val="800"/>
                </a:spcAft>
                <a:defRPr/>
              </a:pPr>
              <a:r>
                <a:rPr lang="ar-SA" sz="12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بررسی نتایج کشت های روزانه</a:t>
              </a:r>
              <a:endParaRPr lang="en-US" sz="12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9" name="Text Box 2"/>
            <p:cNvSpPr txBox="1">
              <a:spLocks noChangeArrowheads="1"/>
            </p:cNvSpPr>
            <p:nvPr/>
          </p:nvSpPr>
          <p:spPr bwMode="auto">
            <a:xfrm>
              <a:off x="3076102" y="3508937"/>
              <a:ext cx="2298700" cy="4756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800"/>
                </a:spcAft>
                <a:defRPr/>
              </a:pPr>
              <a:r>
                <a:rPr lang="ar-SA" sz="12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پیگیری روزانه بیمار</a:t>
              </a:r>
              <a:endParaRPr lang="en-US" sz="12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0" name="Text Box 2"/>
            <p:cNvSpPr txBox="1">
              <a:spLocks noChangeArrowheads="1"/>
            </p:cNvSpPr>
            <p:nvPr/>
          </p:nvSpPr>
          <p:spPr bwMode="auto">
            <a:xfrm>
              <a:off x="3076102" y="4511076"/>
              <a:ext cx="2298700" cy="4756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 rtl="1">
                <a:lnSpc>
                  <a:spcPct val="106000"/>
                </a:lnSpc>
                <a:spcAft>
                  <a:spcPts val="800"/>
                </a:spcAft>
                <a:defRPr/>
              </a:pPr>
              <a:r>
                <a:rPr lang="ar-SA" sz="12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تطبیق شرایط بیمار با تعاریف استاندارد </a:t>
              </a:r>
              <a:r>
                <a:rPr lang="en-US" sz="12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NHSN</a:t>
              </a:r>
              <a:endParaRPr lang="en-US" sz="12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45873" y="3576112"/>
              <a:ext cx="1960727" cy="37147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6000"/>
                </a:lnSpc>
                <a:spcAft>
                  <a:spcPts val="800"/>
                </a:spcAft>
                <a:defRPr/>
              </a:pPr>
              <a:r>
                <a:rPr lang="fa-IR" sz="1200" kern="0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پزشک کنترل عفونت</a:t>
              </a:r>
              <a:endParaRPr lang="en-US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" name="Text Box 2"/>
            <p:cNvSpPr txBox="1">
              <a:spLocks noChangeArrowheads="1"/>
            </p:cNvSpPr>
            <p:nvPr/>
          </p:nvSpPr>
          <p:spPr bwMode="auto">
            <a:xfrm>
              <a:off x="311305" y="5689575"/>
              <a:ext cx="1977235" cy="4756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800"/>
                </a:spcAft>
                <a:defRPr/>
              </a:pPr>
              <a:r>
                <a:rPr lang="fa-IR" sz="1200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تکمیل کد</a:t>
              </a:r>
              <a:endParaRPr lang="en-US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3" name="Text Box 2"/>
            <p:cNvSpPr txBox="1">
              <a:spLocks noChangeArrowheads="1"/>
            </p:cNvSpPr>
            <p:nvPr/>
          </p:nvSpPr>
          <p:spPr bwMode="auto">
            <a:xfrm>
              <a:off x="6267604" y="5736364"/>
              <a:ext cx="1934241" cy="4756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 rtl="1">
                <a:lnSpc>
                  <a:spcPct val="106000"/>
                </a:lnSpc>
                <a:spcAft>
                  <a:spcPts val="800"/>
                </a:spcAft>
                <a:defRPr/>
              </a:pPr>
              <a:r>
                <a:rPr lang="fa-IR" sz="12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عدم تکمیل کد </a:t>
              </a:r>
              <a:endParaRPr lang="en-US" sz="12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210183" y="1318813"/>
              <a:ext cx="2298700" cy="479425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  <a:headEnd/>
              <a:tailEnd/>
            </a:ln>
            <a:effectLst/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800"/>
                </a:spcAft>
                <a:defRPr/>
              </a:pPr>
              <a:r>
                <a:rPr lang="ar-SA" sz="1200" kern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سوپر وایزر آزمایشگاه</a:t>
              </a:r>
              <a:endParaRPr lang="en-US" sz="12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381749" y="1283058"/>
              <a:ext cx="1660293" cy="266700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6000"/>
                </a:lnSpc>
                <a:spcAft>
                  <a:spcPts val="800"/>
                </a:spcAft>
                <a:defRPr/>
              </a:pPr>
              <a:r>
                <a:rPr lang="fa-IR" sz="1200" kern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سرپرستار بخش</a:t>
              </a:r>
              <a:endParaRPr lang="en-US" sz="12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6" name="Text Box 2"/>
            <p:cNvSpPr txBox="1">
              <a:spLocks noChangeArrowheads="1"/>
            </p:cNvSpPr>
            <p:nvPr/>
          </p:nvSpPr>
          <p:spPr bwMode="auto">
            <a:xfrm>
              <a:off x="6344607" y="3814155"/>
              <a:ext cx="1810631" cy="15240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r" rtl="1">
                <a:lnSpc>
                  <a:spcPct val="106000"/>
                </a:lnSpc>
                <a:spcAft>
                  <a:spcPts val="800"/>
                </a:spcAft>
                <a:defRPr/>
              </a:pPr>
              <a:r>
                <a:rPr lang="fa-IR" sz="1200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چهار عفونت اصلی</a:t>
              </a:r>
              <a:endParaRPr lang="en-US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457200" indent="-228600" algn="r" rtl="1">
                <a:lnSpc>
                  <a:spcPct val="106000"/>
                </a:lnSpc>
                <a:tabLst>
                  <a:tab pos="457200" algn="l"/>
                </a:tabLst>
                <a:defRPr/>
              </a:pPr>
              <a:r>
                <a:rPr lang="fa-IR" sz="1100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ادراری</a:t>
              </a:r>
              <a:r>
                <a:rPr lang="en-US" sz="1100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UTI</a:t>
              </a:r>
              <a:r>
                <a:rPr lang="en-US" sz="1100" dirty="0">
                  <a:solidFill>
                    <a:srgbClr val="000000"/>
                  </a:solidFill>
                  <a:latin typeface="B Zar" panose="00000400000000000000" pitchFamily="2" charset="-78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en-US" sz="11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457200" indent="-228600" algn="r" rtl="1">
                <a:lnSpc>
                  <a:spcPct val="106000"/>
                </a:lnSpc>
                <a:tabLst>
                  <a:tab pos="457200" algn="l"/>
                </a:tabLst>
                <a:defRPr/>
              </a:pPr>
              <a:r>
                <a:rPr lang="fa-IR" sz="1100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خونی</a:t>
              </a:r>
              <a:r>
                <a:rPr lang="en-US" sz="1100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BSI </a:t>
              </a:r>
              <a:endParaRPr lang="en-US" sz="11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457200" indent="-228600" algn="r" rtl="1">
                <a:lnSpc>
                  <a:spcPct val="106000"/>
                </a:lnSpc>
                <a:tabLst>
                  <a:tab pos="457200" algn="l"/>
                </a:tabLst>
                <a:defRPr/>
              </a:pPr>
              <a:r>
                <a:rPr lang="fa-IR" sz="1100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جراحی </a:t>
              </a:r>
              <a:r>
                <a:rPr lang="en-US" sz="1100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SSI </a:t>
              </a:r>
              <a:endParaRPr lang="en-US" sz="11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457200" indent="-228600" algn="r" rtl="1">
                <a:lnSpc>
                  <a:spcPct val="106000"/>
                </a:lnSpc>
                <a:tabLst>
                  <a:tab pos="457200" algn="l"/>
                </a:tabLst>
                <a:defRPr/>
              </a:pPr>
              <a:r>
                <a:rPr lang="fa-IR" sz="1100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پنومونی </a:t>
              </a:r>
              <a:r>
                <a:rPr lang="en-US" sz="1100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PNUE /VAE</a:t>
              </a:r>
              <a:endParaRPr lang="en-US" sz="11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 Box 2"/>
            <p:cNvSpPr txBox="1">
              <a:spLocks noChangeArrowheads="1"/>
            </p:cNvSpPr>
            <p:nvPr/>
          </p:nvSpPr>
          <p:spPr bwMode="auto">
            <a:xfrm rot="19259007">
              <a:off x="2132185" y="5103937"/>
              <a:ext cx="626100" cy="24843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800"/>
                </a:spcAft>
                <a:defRPr/>
              </a:pPr>
              <a:r>
                <a:rPr lang="ar-SA" sz="11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</a:rPr>
                <a:t>بلی</a:t>
              </a:r>
              <a:endParaRPr lang="en-US" sz="12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" name="Text Box 2"/>
            <p:cNvSpPr txBox="1">
              <a:spLocks noChangeArrowheads="1"/>
            </p:cNvSpPr>
            <p:nvPr/>
          </p:nvSpPr>
          <p:spPr bwMode="auto">
            <a:xfrm rot="2581479">
              <a:off x="5760372" y="5168634"/>
              <a:ext cx="469842" cy="19942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ysClr val="window" lastClr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800"/>
                </a:spcAft>
                <a:defRPr/>
              </a:pPr>
              <a:r>
                <a:rPr lang="fa-IR" sz="1100" kern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</a:rPr>
                <a:t>خیر</a:t>
              </a:r>
              <a:endParaRPr lang="en-US" sz="12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9" name="Text Box 2"/>
            <p:cNvSpPr txBox="1">
              <a:spLocks noChangeArrowheads="1"/>
            </p:cNvSpPr>
            <p:nvPr/>
          </p:nvSpPr>
          <p:spPr bwMode="auto">
            <a:xfrm>
              <a:off x="2413763" y="6188329"/>
              <a:ext cx="1196860" cy="2857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ysClr val="window" lastClr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800"/>
                </a:spcAft>
                <a:defRPr/>
              </a:pPr>
              <a:r>
                <a:rPr lang="fa-IR" sz="1200" kern="0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گزارش</a:t>
              </a:r>
              <a:endParaRPr lang="en-US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" name="Text Box 2"/>
            <p:cNvSpPr txBox="1">
              <a:spLocks noChangeArrowheads="1"/>
            </p:cNvSpPr>
            <p:nvPr/>
          </p:nvSpPr>
          <p:spPr bwMode="auto">
            <a:xfrm>
              <a:off x="1063048" y="651092"/>
              <a:ext cx="600075" cy="2381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ysClr val="window" lastClr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 rtl="1">
                <a:lnSpc>
                  <a:spcPct val="106000"/>
                </a:lnSpc>
                <a:spcAft>
                  <a:spcPts val="800"/>
                </a:spcAft>
                <a:defRPr/>
              </a:pPr>
              <a:r>
                <a:rPr lang="fa-IR" sz="12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نظارت</a:t>
              </a:r>
              <a:endParaRPr lang="en-US" sz="12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" name="Text Box 2"/>
            <p:cNvSpPr txBox="1">
              <a:spLocks noChangeArrowheads="1"/>
            </p:cNvSpPr>
            <p:nvPr/>
          </p:nvSpPr>
          <p:spPr bwMode="auto">
            <a:xfrm>
              <a:off x="6820975" y="689788"/>
              <a:ext cx="600075" cy="2571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ysClr val="window" lastClr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800"/>
                </a:spcAft>
                <a:defRPr/>
              </a:pPr>
              <a:r>
                <a:rPr lang="fa-IR" sz="12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Zar" panose="00000400000000000000" pitchFamily="2" charset="-78"/>
                </a:rPr>
                <a:t>نظارت</a:t>
              </a:r>
              <a:endParaRPr lang="en-US" sz="12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2" name="Straight Connector 21"/>
            <p:cNvCxnSpPr/>
            <p:nvPr/>
          </p:nvCxnSpPr>
          <p:spPr>
            <a:xfrm flipH="1" flipV="1">
              <a:off x="1415614" y="941642"/>
              <a:ext cx="1728383" cy="2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23" name="Straight Arrow Connector 22"/>
            <p:cNvCxnSpPr/>
            <p:nvPr/>
          </p:nvCxnSpPr>
          <p:spPr>
            <a:xfrm>
              <a:off x="1414969" y="947725"/>
              <a:ext cx="0" cy="373683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24" name="Straight Arrow Connector 23"/>
            <p:cNvCxnSpPr/>
            <p:nvPr/>
          </p:nvCxnSpPr>
          <p:spPr>
            <a:xfrm>
              <a:off x="1414969" y="1649266"/>
              <a:ext cx="0" cy="373683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25" name="Straight Arrow Connector 24"/>
            <p:cNvCxnSpPr/>
            <p:nvPr/>
          </p:nvCxnSpPr>
          <p:spPr>
            <a:xfrm>
              <a:off x="7120605" y="959599"/>
              <a:ext cx="0" cy="373683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26" name="Straight Connector 25"/>
            <p:cNvCxnSpPr>
              <a:stCxn id="21" idx="2"/>
              <a:endCxn id="6" idx="6"/>
            </p:cNvCxnSpPr>
            <p:nvPr/>
          </p:nvCxnSpPr>
          <p:spPr>
            <a:xfrm flipH="1" flipV="1">
              <a:off x="4971541" y="941634"/>
              <a:ext cx="2149058" cy="5236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27" name="Straight Arrow Connector 26"/>
            <p:cNvCxnSpPr/>
            <p:nvPr/>
          </p:nvCxnSpPr>
          <p:spPr>
            <a:xfrm>
              <a:off x="7135524" y="1502316"/>
              <a:ext cx="1" cy="230998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28" name="Straight Arrow Connector 27"/>
            <p:cNvCxnSpPr/>
            <p:nvPr/>
          </p:nvCxnSpPr>
          <p:spPr>
            <a:xfrm>
              <a:off x="1961221" y="2551571"/>
              <a:ext cx="1114881" cy="1001018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29" name="Straight Arrow Connector 28"/>
            <p:cNvCxnSpPr>
              <a:endCxn id="9" idx="1"/>
            </p:cNvCxnSpPr>
            <p:nvPr/>
          </p:nvCxnSpPr>
          <p:spPr>
            <a:xfrm>
              <a:off x="2006600" y="3746743"/>
              <a:ext cx="1069502" cy="2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0" name="Straight Arrow Connector 29"/>
            <p:cNvCxnSpPr/>
            <p:nvPr/>
          </p:nvCxnSpPr>
          <p:spPr>
            <a:xfrm>
              <a:off x="1893543" y="3839412"/>
              <a:ext cx="1203117" cy="648364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1" name="Straight Arrow Connector 30"/>
            <p:cNvCxnSpPr>
              <a:endCxn id="10" idx="0"/>
            </p:cNvCxnSpPr>
            <p:nvPr/>
          </p:nvCxnSpPr>
          <p:spPr>
            <a:xfrm>
              <a:off x="4225452" y="3988566"/>
              <a:ext cx="0" cy="522510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2" name="Straight Arrow Connector 31"/>
            <p:cNvCxnSpPr/>
            <p:nvPr/>
          </p:nvCxnSpPr>
          <p:spPr>
            <a:xfrm>
              <a:off x="5364345" y="4985856"/>
              <a:ext cx="934390" cy="750027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3" name="Straight Arrow Connector 32"/>
            <p:cNvCxnSpPr/>
            <p:nvPr/>
          </p:nvCxnSpPr>
          <p:spPr>
            <a:xfrm flipH="1">
              <a:off x="2288410" y="4986270"/>
              <a:ext cx="787517" cy="703306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4" name="Straight Arrow Connector 33"/>
            <p:cNvCxnSpPr/>
            <p:nvPr/>
          </p:nvCxnSpPr>
          <p:spPr>
            <a:xfrm flipH="1">
              <a:off x="5365277" y="3792116"/>
              <a:ext cx="787400" cy="0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5" name="Straight Connector 34"/>
            <p:cNvCxnSpPr/>
            <p:nvPr/>
          </p:nvCxnSpPr>
          <p:spPr>
            <a:xfrm>
              <a:off x="6152677" y="3552589"/>
              <a:ext cx="0" cy="23952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pic>
        <p:nvPicPr>
          <p:cNvPr id="36" name="Picture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8945" y="266628"/>
            <a:ext cx="9143477" cy="82916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516494" y="6238854"/>
            <a:ext cx="9612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Zar" panose="00000400000000000000" pitchFamily="2" charset="-78"/>
              </a:rPr>
              <a:t>عدم گزارش</a:t>
            </a:r>
            <a:endParaRPr lang="en-US" sz="12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Zar" panose="00000400000000000000" pitchFamily="2" charset="-78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3864080" y="6132810"/>
            <a:ext cx="553019" cy="2445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8415442" y="6204261"/>
            <a:ext cx="298411" cy="1730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39107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0552" y="1097280"/>
            <a:ext cx="8911687" cy="1520190"/>
          </a:xfrm>
        </p:spPr>
        <p:txBody>
          <a:bodyPr>
            <a:noAutofit/>
          </a:bodyPr>
          <a:lstStyle/>
          <a:p>
            <a:pPr algn="ctr" rtl="1"/>
            <a:r>
              <a:rPr lang="en-US" sz="4800" dirty="0" smtClean="0">
                <a:latin typeface="IranNastaliq" panose="02000503000000020003" pitchFamily="2" charset="0"/>
                <a:ea typeface="Calibri" panose="020F0502020204030204" pitchFamily="34" charset="0"/>
                <a:cs typeface="IranNastaliq" panose="02000503000000020003" pitchFamily="2" charset="0"/>
              </a:rPr>
              <a:t/>
            </a:r>
            <a:br>
              <a:rPr lang="en-US" sz="4800" dirty="0" smtClean="0">
                <a:latin typeface="IranNastaliq" panose="02000503000000020003" pitchFamily="2" charset="0"/>
                <a:ea typeface="Calibri" panose="020F0502020204030204" pitchFamily="34" charset="0"/>
                <a:cs typeface="IranNastaliq" panose="02000503000000020003" pitchFamily="2" charset="0"/>
              </a:rPr>
            </a:br>
            <a:r>
              <a:rPr lang="fa-IR" sz="4800" dirty="0" smtClean="0">
                <a:latin typeface="IranNastaliq" panose="02000503000000020003" pitchFamily="2" charset="0"/>
                <a:ea typeface="Calibri" panose="020F0502020204030204" pitchFamily="34" charset="0"/>
                <a:cs typeface="IranNastaliq" panose="02000503000000020003" pitchFamily="2" charset="0"/>
              </a:rPr>
              <a:t>برنامه </a:t>
            </a:r>
            <a:r>
              <a:rPr lang="fa-IR" sz="4800">
                <a:latin typeface="IranNastaliq" panose="02000503000000020003" pitchFamily="2" charset="0"/>
                <a:ea typeface="Calibri" panose="020F0502020204030204" pitchFamily="34" charset="0"/>
                <a:cs typeface="IranNastaliq" panose="02000503000000020003" pitchFamily="2" charset="0"/>
              </a:rPr>
              <a:t>مراقبت </a:t>
            </a:r>
            <a:r>
              <a:rPr lang="fa-IR" sz="4800" smtClean="0">
                <a:latin typeface="IranNastaliq" panose="02000503000000020003" pitchFamily="2" charset="0"/>
                <a:ea typeface="Calibri" panose="020F0502020204030204" pitchFamily="34" charset="0"/>
                <a:cs typeface="IranNastaliq" panose="02000503000000020003" pitchFamily="2" charset="0"/>
              </a:rPr>
              <a:t>عفونت های بیمارستانی  </a:t>
            </a:r>
            <a:r>
              <a:rPr lang="fa-IR" sz="4800" dirty="0">
                <a:latin typeface="IranNastaliq" panose="02000503000000020003" pitchFamily="2" charset="0"/>
                <a:ea typeface="Calibri" panose="020F0502020204030204" pitchFamily="34" charset="0"/>
                <a:cs typeface="IranNastaliq" panose="02000503000000020003" pitchFamily="2" charset="0"/>
              </a:rPr>
              <a:t/>
            </a:r>
            <a:br>
              <a:rPr lang="fa-IR" sz="4800" dirty="0">
                <a:latin typeface="IranNastaliq" panose="02000503000000020003" pitchFamily="2" charset="0"/>
                <a:ea typeface="Calibri" panose="020F0502020204030204" pitchFamily="34" charset="0"/>
                <a:cs typeface="IranNastaliq" panose="02000503000000020003" pitchFamily="2" charset="0"/>
              </a:rPr>
            </a:br>
            <a:endParaRPr lang="en-US" sz="4800" dirty="0">
              <a:latin typeface="IranNastaliq" panose="02000503000000020003" pitchFamily="2" charset="0"/>
              <a:ea typeface="Calibri" panose="020F0502020204030204" pitchFamily="34" charset="0"/>
              <a:cs typeface="IranNastaliq" panose="02000503000000020003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0997" y="3601844"/>
            <a:ext cx="8915400" cy="1639230"/>
          </a:xfrm>
        </p:spPr>
        <p:txBody>
          <a:bodyPr>
            <a:noAutofit/>
          </a:bodyPr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chemeClr val="bg2">
                    <a:lumMod val="50000"/>
                  </a:schemeClr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دکتر </a:t>
            </a:r>
            <a:r>
              <a:rPr lang="fa-IR" sz="2400" dirty="0">
                <a:solidFill>
                  <a:schemeClr val="bg2">
                    <a:lumMod val="50000"/>
                  </a:schemeClr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</a:t>
            </a:r>
            <a:r>
              <a:rPr lang="fa-IR" sz="2400" dirty="0" smtClean="0">
                <a:solidFill>
                  <a:schemeClr val="bg2">
                    <a:lumMod val="50000"/>
                  </a:schemeClr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مریم مسعودی فر</a:t>
            </a:r>
          </a:p>
          <a:p>
            <a:pPr marL="0" indent="0" algn="ctr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chemeClr val="bg2">
                    <a:lumMod val="50000"/>
                  </a:schemeClr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سرپرست اداره بیماریهای منتقله از آب و غذا و عفونت های بیمارستانی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605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4345" y="498380"/>
            <a:ext cx="8911687" cy="713200"/>
          </a:xfrm>
        </p:spPr>
        <p:txBody>
          <a:bodyPr/>
          <a:lstStyle/>
          <a:p>
            <a:r>
              <a:rPr lang="fa-IR" sz="3200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چگونگی اجرای نظام مراقبت عفونت بیمارستانی در کشور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240" y="2133600"/>
            <a:ext cx="10830242" cy="3777622"/>
          </a:xfrm>
        </p:spPr>
        <p:txBody>
          <a:bodyPr>
            <a:norm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نظام مراقبت جاری در کشور ، اطلاعات مربوط به موارد عفونت های بیمارستانی شناسایی شده از سطح بیمارستان ها در سامانه کشوری مراقبت عفونت های بیمارستانی </a:t>
            </a:r>
            <a:r>
              <a:rPr 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Iranian Nosocomial Infections Surveillance Software - INIS  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ثبت می </a:t>
            </a: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گردد</a:t>
            </a:r>
          </a:p>
          <a:p>
            <a:pPr marL="0" indent="0" algn="r" rtl="1">
              <a:lnSpc>
                <a:spcPct val="20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44488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0458" y="1653540"/>
            <a:ext cx="9722704" cy="3777622"/>
          </a:xfrm>
        </p:spPr>
        <p:txBody>
          <a:bodyPr/>
          <a:lstStyle/>
          <a:p>
            <a:pPr marL="0" indent="0" algn="justLow" rtl="1">
              <a:lnSpc>
                <a:spcPct val="150000"/>
              </a:lnSpc>
              <a:buNone/>
            </a:pPr>
            <a:endParaRPr lang="en-US" dirty="0"/>
          </a:p>
          <a:p>
            <a:pPr algn="justLow" rtl="1">
              <a:lnSpc>
                <a:spcPct val="150000"/>
              </a:lnSpc>
            </a:pPr>
            <a:r>
              <a:rPr lang="fa-IR" sz="25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در جریان گزارش </a:t>
            </a:r>
            <a:r>
              <a:rPr lang="fa-IR" sz="25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دهي</a:t>
            </a:r>
            <a:r>
              <a:rPr lang="fa-IR" sz="25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5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عفونت ها، چنانچه </a:t>
            </a:r>
            <a:r>
              <a:rPr lang="fa-IR" sz="2500" b="1" dirty="0" err="1" smtClean="0">
                <a:solidFill>
                  <a:srgbClr val="FF0000"/>
                </a:solidFill>
                <a:cs typeface="B Nazanin" panose="00000400000000000000" pitchFamily="2" charset="-78"/>
              </a:rPr>
              <a:t>طغيانی</a:t>
            </a:r>
            <a:r>
              <a:rPr lang="fa-IR" sz="25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5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از</a:t>
            </a:r>
            <a:r>
              <a:rPr lang="fa-IR" sz="25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500" b="1" dirty="0">
                <a:solidFill>
                  <a:schemeClr val="tx1"/>
                </a:solidFill>
                <a:cs typeface="B Nazanin" panose="00000400000000000000" pitchFamily="2" charset="-78"/>
              </a:rPr>
              <a:t>عفونت </a:t>
            </a:r>
            <a:r>
              <a:rPr lang="fa-IR" sz="25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هاي</a:t>
            </a:r>
            <a:r>
              <a:rPr lang="fa-IR" sz="25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5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بیمارستانی رخ دهد </a:t>
            </a:r>
            <a:r>
              <a:rPr lang="fa-IR" sz="2500" b="1" dirty="0">
                <a:solidFill>
                  <a:schemeClr val="tx1"/>
                </a:solidFill>
                <a:cs typeface="B Nazanin" panose="00000400000000000000" pitchFamily="2" charset="-78"/>
              </a:rPr>
              <a:t>، پرستار </a:t>
            </a:r>
            <a:r>
              <a:rPr lang="fa-IR" sz="25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کنترل </a:t>
            </a:r>
            <a:r>
              <a:rPr lang="fa-IR" sz="2500" b="1" dirty="0">
                <a:solidFill>
                  <a:schemeClr val="tx1"/>
                </a:solidFill>
                <a:cs typeface="B Nazanin" panose="00000400000000000000" pitchFamily="2" charset="-78"/>
              </a:rPr>
              <a:t>عفونت </a:t>
            </a:r>
            <a:r>
              <a:rPr lang="fa-IR" sz="25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بیمارستان </a:t>
            </a:r>
            <a:r>
              <a:rPr lang="fa-IR" sz="2500" b="1" dirty="0">
                <a:solidFill>
                  <a:schemeClr val="tx1"/>
                </a:solidFill>
                <a:cs typeface="B Nazanin" panose="00000400000000000000" pitchFamily="2" charset="-78"/>
              </a:rPr>
              <a:t>موظف است پس از تایید کمیته ، مراتب را به صورت</a:t>
            </a:r>
            <a:r>
              <a:rPr lang="fa-IR" sz="2500" b="1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500" b="1" dirty="0" err="1">
                <a:solidFill>
                  <a:srgbClr val="FF0000"/>
                </a:solidFill>
                <a:cs typeface="B Nazanin" panose="00000400000000000000" pitchFamily="2" charset="-78"/>
              </a:rPr>
              <a:t>تلفني</a:t>
            </a:r>
            <a:r>
              <a:rPr lang="fa-IR" sz="2500" b="1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500" b="1" dirty="0">
                <a:solidFill>
                  <a:schemeClr val="tx1"/>
                </a:solidFill>
                <a:cs typeface="B Nazanin" panose="00000400000000000000" pitchFamily="2" charset="-78"/>
              </a:rPr>
              <a:t>به </a:t>
            </a:r>
            <a:r>
              <a:rPr lang="fa-IR" sz="25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مرکز</a:t>
            </a:r>
            <a:r>
              <a:rPr lang="fa-IR" sz="2500" b="1" dirty="0">
                <a:solidFill>
                  <a:schemeClr val="tx1"/>
                </a:solidFill>
                <a:cs typeface="B Nazanin" panose="00000400000000000000" pitchFamily="2" charset="-78"/>
              </a:rPr>
              <a:t>  بهداشت و </a:t>
            </a:r>
            <a:r>
              <a:rPr lang="fa-IR" sz="25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مدیریت </a:t>
            </a:r>
            <a:r>
              <a:rPr lang="fa-IR" sz="2500" b="1" dirty="0">
                <a:solidFill>
                  <a:schemeClr val="tx1"/>
                </a:solidFill>
                <a:cs typeface="B Nazanin" panose="00000400000000000000" pitchFamily="2" charset="-78"/>
              </a:rPr>
              <a:t>درمان شهرستان اطلاع </a:t>
            </a:r>
            <a:r>
              <a:rPr lang="fa-IR" sz="25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دهد.</a:t>
            </a:r>
          </a:p>
          <a:p>
            <a:pPr algn="justLow" rtl="1">
              <a:lnSpc>
                <a:spcPct val="150000"/>
              </a:lnSpc>
            </a:pPr>
            <a:endParaRPr lang="fa-IR" sz="25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Low" rtl="1">
              <a:lnSpc>
                <a:spcPct val="150000"/>
              </a:lnSpc>
            </a:pPr>
            <a:endParaRPr lang="en-US" sz="25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justLow" rtl="1">
              <a:lnSpc>
                <a:spcPct val="150000"/>
              </a:lnSpc>
              <a:buNone/>
            </a:pPr>
            <a:endParaRPr lang="en-US" sz="29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443828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786" y="0"/>
            <a:ext cx="120982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375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8463" y="351692"/>
            <a:ext cx="9746150" cy="902677"/>
          </a:xfrm>
        </p:spPr>
        <p:txBody>
          <a:bodyPr anchor="b">
            <a:normAutofit/>
          </a:bodyPr>
          <a:lstStyle/>
          <a:p>
            <a:pPr algn="r" rtl="1"/>
            <a:r>
              <a:rPr lang="fa-IR" sz="4000" b="1" dirty="0">
                <a:solidFill>
                  <a:srgbClr val="A5002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گزارش دهی و ثبت اطلاعات</a:t>
            </a:r>
            <a:endParaRPr lang="en-US" sz="4000" b="1" dirty="0">
              <a:solidFill>
                <a:srgbClr val="A5002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9795" y="1348154"/>
            <a:ext cx="10869279" cy="5040923"/>
          </a:xfrm>
        </p:spPr>
        <p:txBody>
          <a:bodyPr>
            <a:normAutofit/>
          </a:bodyPr>
          <a:lstStyle/>
          <a:p>
            <a:pPr lvl="0" algn="justLow" rtl="1">
              <a:lnSpc>
                <a:spcPct val="200000"/>
              </a:lnSpc>
              <a:buClr>
                <a:srgbClr val="A53010"/>
              </a:buClr>
            </a:pP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این سامانه برای هر عفونت (هر فرم) یک پرونده جداگانه تشکیل می شود. </a:t>
            </a:r>
          </a:p>
          <a:p>
            <a:pPr lvl="0" algn="justLow" rtl="1">
              <a:lnSpc>
                <a:spcPct val="200000"/>
              </a:lnSpc>
              <a:buClr>
                <a:srgbClr val="A53010"/>
              </a:buClr>
            </a:pP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ثبت پیامد بیماری (ترخیص یا فوت) و تاریخ آن، ثبت عفونت های مرتبط با ابزار، ثبت میکروارگانیسم عامل عفونت و همچنین نتایج آنتی بیوگرام تمامی آنتی بیوتیک های مهم  نیز در سامانه باید انجام شود </a:t>
            </a:r>
            <a:r>
              <a:rPr lang="fa-IR" sz="24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36598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1847048" y="1152939"/>
            <a:ext cx="8993230" cy="5181600"/>
            <a:chOff x="53944" y="-166573"/>
            <a:chExt cx="6808226" cy="7236595"/>
          </a:xfrm>
        </p:grpSpPr>
        <p:sp>
          <p:nvSpPr>
            <p:cNvPr id="44" name="Rectangle 43"/>
            <p:cNvSpPr/>
            <p:nvPr/>
          </p:nvSpPr>
          <p:spPr>
            <a:xfrm>
              <a:off x="807308" y="494270"/>
              <a:ext cx="1325880" cy="641350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ar-SA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برنامه‌ريزي، نظارت و ارزشيابي</a:t>
              </a:r>
              <a:endParaRPr lang="en-US" sz="110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 </a:t>
              </a:r>
              <a:endParaRPr lang="en-US" sz="110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53944" y="-166573"/>
              <a:ext cx="6808226" cy="7236595"/>
              <a:chOff x="53944" y="-166573"/>
              <a:chExt cx="6808226" cy="7236595"/>
            </a:xfrm>
          </p:grpSpPr>
          <p:sp>
            <p:nvSpPr>
              <p:cNvPr id="46" name="Rectangle 45"/>
              <p:cNvSpPr/>
              <p:nvPr/>
            </p:nvSpPr>
            <p:spPr>
              <a:xfrm>
                <a:off x="5502481" y="502508"/>
                <a:ext cx="1214120" cy="63627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10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آناليز و انتشار نتايج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10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مرکز مدیریت بیمار یها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3022891" y="0"/>
                <a:ext cx="1523365" cy="95885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100" dirty="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کمیته کشوری کنترل عفونت بيمارستاني، (سياستگذاري)</a:t>
                </a:r>
                <a:endParaRPr lang="en-US" sz="1100" dirty="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5527194" y="2240692"/>
                <a:ext cx="1214120" cy="63627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10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آناليز و انتشار نتايج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10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دانشگاه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3014654" y="1738184"/>
                <a:ext cx="1523365" cy="95885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10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کمیته کنترل عفونت بیمارستانی دانشگاه (سياستگذاري)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806913" y="2224216"/>
                <a:ext cx="1325880" cy="64135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10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برنامه‌ريزي، نظارت و ارزشيابي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 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" name="Rectangle 50"/>
              <p:cNvSpPr/>
              <p:nvPr/>
            </p:nvSpPr>
            <p:spPr>
              <a:xfrm>
                <a:off x="5428340" y="3896498"/>
                <a:ext cx="1433830" cy="63627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10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آناليز و انتشار نتايج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10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واحد مدیریت بیمار یها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2948751" y="3393989"/>
                <a:ext cx="1523365" cy="95885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10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کمیته کنترل عفونت بیمارستانی شهرستان (سياستگذاري)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806913" y="3888260"/>
                <a:ext cx="1325880" cy="64135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10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برنامه‌ريزي، نظارت و ارزشيابي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 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" name="Rectangle 53"/>
              <p:cNvSpPr/>
              <p:nvPr/>
            </p:nvSpPr>
            <p:spPr>
              <a:xfrm>
                <a:off x="5428340" y="5544065"/>
                <a:ext cx="1214120" cy="63627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10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آناليز و انتشار نتايج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10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بیمارستان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2948751" y="5041557"/>
                <a:ext cx="1523365" cy="95885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10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کمیته کنترل عفونت بیمارستانی بيمارستان (سياستگذاري)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741010" y="5560541"/>
                <a:ext cx="1325880" cy="64135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10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برنامه‌ريزي، نظارت و ارزشيابي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 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2965226" y="6433752"/>
                <a:ext cx="1447165" cy="63627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10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جمع آوری و ثبت داده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10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بیمارستان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8" name="Straight Arrow Connector 57"/>
              <p:cNvCxnSpPr/>
              <p:nvPr/>
            </p:nvCxnSpPr>
            <p:spPr>
              <a:xfrm flipV="1">
                <a:off x="4653983" y="6344728"/>
                <a:ext cx="690282" cy="529291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/>
                </a:solidFill>
                <a:prstDash val="solid"/>
                <a:tailEnd type="triangle"/>
              </a:ln>
              <a:effectLst/>
            </p:spPr>
          </p:cxnSp>
          <p:cxnSp>
            <p:nvCxnSpPr>
              <p:cNvPr id="59" name="Straight Arrow Connector 58"/>
              <p:cNvCxnSpPr/>
              <p:nvPr/>
            </p:nvCxnSpPr>
            <p:spPr>
              <a:xfrm flipH="1" flipV="1">
                <a:off x="4596318" y="5469925"/>
                <a:ext cx="752475" cy="429895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/>
                </a:solidFill>
                <a:prstDash val="solid"/>
                <a:tailEnd type="triangle"/>
              </a:ln>
              <a:effectLst/>
            </p:spPr>
          </p:cxnSp>
          <p:cxnSp>
            <p:nvCxnSpPr>
              <p:cNvPr id="60" name="Straight Arrow Connector 59"/>
              <p:cNvCxnSpPr/>
              <p:nvPr/>
            </p:nvCxnSpPr>
            <p:spPr>
              <a:xfrm flipH="1" flipV="1">
                <a:off x="4596318" y="2215979"/>
                <a:ext cx="752475" cy="429895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/>
                </a:solidFill>
                <a:prstDash val="solid"/>
                <a:tailEnd type="triangle"/>
              </a:ln>
              <a:effectLst/>
            </p:spPr>
          </p:cxnSp>
          <p:cxnSp>
            <p:nvCxnSpPr>
              <p:cNvPr id="61" name="Straight Arrow Connector 60"/>
              <p:cNvCxnSpPr/>
              <p:nvPr/>
            </p:nvCxnSpPr>
            <p:spPr>
              <a:xfrm flipH="1" flipV="1">
                <a:off x="4596318" y="3912973"/>
                <a:ext cx="752475" cy="429895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/>
                </a:solidFill>
                <a:prstDash val="solid"/>
                <a:tailEnd type="triangle"/>
              </a:ln>
              <a:effectLst/>
            </p:spPr>
          </p:cxnSp>
          <p:cxnSp>
            <p:nvCxnSpPr>
              <p:cNvPr id="62" name="Straight Arrow Connector 61"/>
              <p:cNvCxnSpPr/>
              <p:nvPr/>
            </p:nvCxnSpPr>
            <p:spPr>
              <a:xfrm flipV="1">
                <a:off x="2185487" y="5393533"/>
                <a:ext cx="726141" cy="304800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/>
                </a:solidFill>
                <a:prstDash val="solid"/>
                <a:tailEnd type="triangle"/>
              </a:ln>
              <a:effectLst/>
            </p:spPr>
          </p:cxnSp>
          <p:cxnSp>
            <p:nvCxnSpPr>
              <p:cNvPr id="63" name="Straight Arrow Connector 62"/>
              <p:cNvCxnSpPr/>
              <p:nvPr/>
            </p:nvCxnSpPr>
            <p:spPr>
              <a:xfrm flipH="1">
                <a:off x="2180838" y="5622049"/>
                <a:ext cx="725805" cy="304800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/>
                </a:solidFill>
                <a:prstDash val="solid"/>
                <a:tailEnd type="triangle"/>
              </a:ln>
              <a:effectLst/>
            </p:spPr>
          </p:cxnSp>
          <p:cxnSp>
            <p:nvCxnSpPr>
              <p:cNvPr id="64" name="Straight Arrow Connector 63"/>
              <p:cNvCxnSpPr/>
              <p:nvPr/>
            </p:nvCxnSpPr>
            <p:spPr>
              <a:xfrm flipH="1" flipV="1">
                <a:off x="4571605" y="436606"/>
                <a:ext cx="752475" cy="429895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/>
                </a:solidFill>
                <a:prstDash val="solid"/>
                <a:tailEnd type="triangle"/>
              </a:ln>
              <a:effectLst/>
            </p:spPr>
          </p:cxnSp>
          <p:cxnSp>
            <p:nvCxnSpPr>
              <p:cNvPr id="65" name="Straight Arrow Connector 64"/>
              <p:cNvCxnSpPr/>
              <p:nvPr/>
            </p:nvCxnSpPr>
            <p:spPr>
              <a:xfrm flipV="1">
                <a:off x="2174394" y="387179"/>
                <a:ext cx="725805" cy="304800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/>
                </a:solidFill>
                <a:prstDash val="solid"/>
                <a:tailEnd type="triangle"/>
              </a:ln>
              <a:effectLst/>
            </p:spPr>
          </p:cxnSp>
          <p:cxnSp>
            <p:nvCxnSpPr>
              <p:cNvPr id="66" name="Straight Arrow Connector 65"/>
              <p:cNvCxnSpPr/>
              <p:nvPr/>
            </p:nvCxnSpPr>
            <p:spPr>
              <a:xfrm flipH="1">
                <a:off x="2149681" y="551935"/>
                <a:ext cx="725805" cy="304800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/>
                </a:solidFill>
                <a:prstDash val="solid"/>
                <a:tailEnd type="triangle"/>
              </a:ln>
              <a:effectLst/>
            </p:spPr>
          </p:cxnSp>
          <p:sp>
            <p:nvSpPr>
              <p:cNvPr id="67" name="Rectangle 66"/>
              <p:cNvSpPr/>
              <p:nvPr/>
            </p:nvSpPr>
            <p:spPr>
              <a:xfrm rot="16200000">
                <a:off x="-433593" y="341160"/>
                <a:ext cx="1656815" cy="64135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270510"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400" dirty="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Zar" panose="00000400000000000000" pitchFamily="2" charset="-78"/>
                  </a:rPr>
                  <a:t>سطح وزارتخانه</a:t>
                </a:r>
                <a:endParaRPr lang="en-US" sz="1100" dirty="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 dirty="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68" name="Rectangle 67"/>
              <p:cNvSpPr/>
              <p:nvPr/>
            </p:nvSpPr>
            <p:spPr>
              <a:xfrm rot="16200000">
                <a:off x="-284600" y="2261286"/>
                <a:ext cx="1325880" cy="64135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100" b="1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سطح دانشگاه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 b="1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 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" name="Rectangle 68"/>
              <p:cNvSpPr/>
              <p:nvPr/>
            </p:nvSpPr>
            <p:spPr>
              <a:xfrm rot="16200000">
                <a:off x="-284600" y="3875903"/>
                <a:ext cx="1325880" cy="64135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100" b="1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سطح شهرستان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 b="1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 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Rectangle 69"/>
              <p:cNvSpPr/>
              <p:nvPr/>
            </p:nvSpPr>
            <p:spPr>
              <a:xfrm rot="16200000">
                <a:off x="-288321" y="5659697"/>
                <a:ext cx="1325880" cy="64135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ar-SA" sz="1100" b="1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سطح بیمارستان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 b="1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 </a:t>
                </a:r>
                <a:endParaRPr lang="en-US" sz="110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71" name="Group 70"/>
              <p:cNvGrpSpPr/>
              <p:nvPr/>
            </p:nvGrpSpPr>
            <p:grpSpPr>
              <a:xfrm rot="6809375">
                <a:off x="922259" y="1627504"/>
                <a:ext cx="991374" cy="131808"/>
                <a:chOff x="-189133" y="166924"/>
                <a:chExt cx="991374" cy="131808"/>
              </a:xfrm>
            </p:grpSpPr>
            <p:cxnSp>
              <p:nvCxnSpPr>
                <p:cNvPr id="84" name="Straight Arrow Connector 83"/>
                <p:cNvCxnSpPr/>
                <p:nvPr/>
              </p:nvCxnSpPr>
              <p:spPr>
                <a:xfrm rot="14790625">
                  <a:off x="276328" y="-298537"/>
                  <a:ext cx="5379" cy="936301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tailEnd type="triangle"/>
                </a:ln>
                <a:effectLst/>
              </p:spPr>
            </p:cxnSp>
            <p:cxnSp>
              <p:nvCxnSpPr>
                <p:cNvPr id="85" name="Straight Arrow Connector 84"/>
                <p:cNvCxnSpPr/>
                <p:nvPr/>
              </p:nvCxnSpPr>
              <p:spPr>
                <a:xfrm rot="14790625" flipV="1">
                  <a:off x="323939" y="-179569"/>
                  <a:ext cx="4103" cy="952500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tailEnd type="triangle"/>
                </a:ln>
                <a:effectLst/>
              </p:spPr>
            </p:cxnSp>
          </p:grpSp>
          <p:grpSp>
            <p:nvGrpSpPr>
              <p:cNvPr id="72" name="Group 71"/>
              <p:cNvGrpSpPr/>
              <p:nvPr/>
            </p:nvGrpSpPr>
            <p:grpSpPr>
              <a:xfrm rot="6809375">
                <a:off x="930908" y="3366019"/>
                <a:ext cx="981437" cy="131697"/>
                <a:chOff x="-132490" y="140510"/>
                <a:chExt cx="981437" cy="131697"/>
              </a:xfrm>
            </p:grpSpPr>
            <p:cxnSp>
              <p:nvCxnSpPr>
                <p:cNvPr id="82" name="Straight Arrow Connector 81"/>
                <p:cNvCxnSpPr/>
                <p:nvPr/>
              </p:nvCxnSpPr>
              <p:spPr>
                <a:xfrm rot="14790625" flipH="1">
                  <a:off x="286969" y="-278949"/>
                  <a:ext cx="8103" cy="847022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tailEnd type="triangle"/>
                </a:ln>
                <a:effectLst/>
              </p:spPr>
            </p:cxnSp>
            <p:cxnSp>
              <p:nvCxnSpPr>
                <p:cNvPr id="83" name="Straight Arrow Connector 82"/>
                <p:cNvCxnSpPr/>
                <p:nvPr/>
              </p:nvCxnSpPr>
              <p:spPr>
                <a:xfrm rot="14790625" flipV="1">
                  <a:off x="375353" y="-201388"/>
                  <a:ext cx="7584" cy="939605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tailEnd type="triangle"/>
                </a:ln>
                <a:effectLst/>
              </p:spPr>
            </p:cxnSp>
          </p:grpSp>
          <p:grpSp>
            <p:nvGrpSpPr>
              <p:cNvPr id="73" name="Group 72"/>
              <p:cNvGrpSpPr/>
              <p:nvPr/>
            </p:nvGrpSpPr>
            <p:grpSpPr>
              <a:xfrm rot="6809375">
                <a:off x="5576317" y="5023106"/>
                <a:ext cx="1028747" cy="106273"/>
                <a:chOff x="-105474" y="133152"/>
                <a:chExt cx="1028747" cy="106273"/>
              </a:xfrm>
            </p:grpSpPr>
            <p:cxnSp>
              <p:nvCxnSpPr>
                <p:cNvPr id="80" name="Straight Arrow Connector 79"/>
                <p:cNvCxnSpPr/>
                <p:nvPr/>
              </p:nvCxnSpPr>
              <p:spPr>
                <a:xfrm rot="14790625" flipH="1">
                  <a:off x="375070" y="-347392"/>
                  <a:ext cx="2608" cy="963696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tailEnd type="triangle"/>
                </a:ln>
                <a:effectLst/>
              </p:spPr>
            </p:cxnSp>
            <p:cxnSp>
              <p:nvCxnSpPr>
                <p:cNvPr id="81" name="Straight Arrow Connector 80"/>
                <p:cNvCxnSpPr>
                  <a:stCxn id="54" idx="0"/>
                </p:cNvCxnSpPr>
                <p:nvPr/>
              </p:nvCxnSpPr>
              <p:spPr>
                <a:xfrm rot="14790625" flipH="1" flipV="1">
                  <a:off x="416045" y="-267803"/>
                  <a:ext cx="1" cy="1014455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tailEnd type="triangle"/>
                </a:ln>
                <a:effectLst/>
              </p:spPr>
            </p:cxnSp>
          </p:grpSp>
          <p:grpSp>
            <p:nvGrpSpPr>
              <p:cNvPr id="74" name="Group 73"/>
              <p:cNvGrpSpPr/>
              <p:nvPr/>
            </p:nvGrpSpPr>
            <p:grpSpPr>
              <a:xfrm rot="6809375">
                <a:off x="943767" y="4916442"/>
                <a:ext cx="952192" cy="112859"/>
                <a:chOff x="-229020" y="182192"/>
                <a:chExt cx="952192" cy="112859"/>
              </a:xfrm>
            </p:grpSpPr>
            <p:cxnSp>
              <p:nvCxnSpPr>
                <p:cNvPr id="78" name="Straight Arrow Connector 77"/>
                <p:cNvCxnSpPr/>
                <p:nvPr/>
              </p:nvCxnSpPr>
              <p:spPr>
                <a:xfrm rot="14790625" flipH="1">
                  <a:off x="245508" y="-292336"/>
                  <a:ext cx="3136" cy="952192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tailEnd type="triangle"/>
                </a:ln>
                <a:effectLst/>
              </p:spPr>
            </p:cxnSp>
            <p:cxnSp>
              <p:nvCxnSpPr>
                <p:cNvPr id="79" name="Straight Arrow Connector 78"/>
                <p:cNvCxnSpPr/>
                <p:nvPr/>
              </p:nvCxnSpPr>
              <p:spPr>
                <a:xfrm rot="14790625" flipV="1">
                  <a:off x="292484" y="-118221"/>
                  <a:ext cx="3138" cy="823405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tailEnd type="triangle"/>
                </a:ln>
                <a:effectLst/>
              </p:spPr>
            </p:cxnSp>
          </p:grpSp>
          <p:grpSp>
            <p:nvGrpSpPr>
              <p:cNvPr id="75" name="Group 74"/>
              <p:cNvGrpSpPr/>
              <p:nvPr/>
            </p:nvGrpSpPr>
            <p:grpSpPr>
              <a:xfrm rot="14337492">
                <a:off x="2145041" y="6265674"/>
                <a:ext cx="798169" cy="421171"/>
                <a:chOff x="-98281" y="-41384"/>
                <a:chExt cx="798169" cy="421171"/>
              </a:xfrm>
            </p:grpSpPr>
            <p:cxnSp>
              <p:nvCxnSpPr>
                <p:cNvPr id="76" name="Straight Arrow Connector 75"/>
                <p:cNvCxnSpPr/>
                <p:nvPr/>
              </p:nvCxnSpPr>
              <p:spPr>
                <a:xfrm flipV="1">
                  <a:off x="-98281" y="-41384"/>
                  <a:ext cx="725805" cy="304800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tailEnd type="triangle"/>
                </a:ln>
                <a:effectLst/>
              </p:spPr>
            </p:cxnSp>
            <p:cxnSp>
              <p:nvCxnSpPr>
                <p:cNvPr id="77" name="Straight Arrow Connector 76"/>
                <p:cNvCxnSpPr/>
                <p:nvPr/>
              </p:nvCxnSpPr>
              <p:spPr>
                <a:xfrm flipH="1">
                  <a:off x="-25920" y="74987"/>
                  <a:ext cx="725808" cy="304800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tailEnd type="triangle"/>
                </a:ln>
                <a:effectLst/>
              </p:spPr>
            </p:cxnSp>
          </p:grpSp>
        </p:grpSp>
      </p:grpSp>
      <p:sp>
        <p:nvSpPr>
          <p:cNvPr id="101" name="Title 1"/>
          <p:cNvSpPr txBox="1">
            <a:spLocks/>
          </p:cNvSpPr>
          <p:nvPr/>
        </p:nvSpPr>
        <p:spPr>
          <a:xfrm>
            <a:off x="1132461" y="186677"/>
            <a:ext cx="11263255" cy="77868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2800" b="1" dirty="0" smtClean="0">
                <a:solidFill>
                  <a:srgbClr val="A50021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جریان گزارش دهی در نظام مراقبت عفونت بیمارستانی </a:t>
            </a:r>
            <a:endParaRPr lang="en-US" sz="2800" b="1" dirty="0">
              <a:solidFill>
                <a:srgbClr val="A50021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645146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26323" y="1211580"/>
            <a:ext cx="8915399" cy="2857141"/>
          </a:xfrm>
        </p:spPr>
        <p:txBody>
          <a:bodyPr>
            <a:normAutofit fontScale="90000"/>
          </a:bodyPr>
          <a:lstStyle/>
          <a:p>
            <a:pPr algn="ctr" rtl="1">
              <a:lnSpc>
                <a:spcPct val="200000"/>
              </a:lnSpc>
            </a:pPr>
            <a:r>
              <a:rPr lang="fa-IR" sz="5300" dirty="0">
                <a:latin typeface="IranNastaliq" panose="02000503000000020003" pitchFamily="2" charset="0"/>
                <a:ea typeface="Calibri" panose="020F0502020204030204" pitchFamily="34" charset="0"/>
                <a:cs typeface="IranNastaliq" panose="02000503000000020003" pitchFamily="2" charset="0"/>
              </a:rPr>
              <a:t>گزارش آنالیز </a:t>
            </a:r>
            <a:r>
              <a:rPr lang="fa-IR" sz="5300" dirty="0" smtClean="0">
                <a:latin typeface="IranNastaliq" panose="02000503000000020003" pitchFamily="2" charset="0"/>
                <a:ea typeface="Calibri" panose="020F0502020204030204" pitchFamily="34" charset="0"/>
                <a:cs typeface="IranNastaliq" panose="02000503000000020003" pitchFamily="2" charset="0"/>
              </a:rPr>
              <a:t> داده های ثبت شده  در سامانه کشوری مراقبت عفونت </a:t>
            </a:r>
            <a:r>
              <a:rPr lang="fa-IR" sz="5300" dirty="0">
                <a:latin typeface="IranNastaliq" panose="02000503000000020003" pitchFamily="2" charset="0"/>
                <a:ea typeface="Calibri" panose="020F0502020204030204" pitchFamily="34" charset="0"/>
                <a:cs typeface="IranNastaliq" panose="02000503000000020003" pitchFamily="2" charset="0"/>
              </a:rPr>
              <a:t>های بیمارستانی در کشور-سال 1397</a:t>
            </a:r>
            <a:endParaRPr lang="en-US" sz="5300" dirty="0">
              <a:latin typeface="IranNastaliq" panose="02000503000000020003" pitchFamily="2" charset="0"/>
              <a:ea typeface="Calibri" panose="020F0502020204030204" pitchFamily="34" charset="0"/>
              <a:cs typeface="IranNastaliq" panose="02000503000000020003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65247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1894" y="222666"/>
            <a:ext cx="9753870" cy="424105"/>
          </a:xfrm>
        </p:spPr>
        <p:txBody>
          <a:bodyPr>
            <a:noAutofit/>
          </a:bodyPr>
          <a:lstStyle/>
          <a:p>
            <a:pPr algn="ctr" rtl="1"/>
            <a:r>
              <a:rPr lang="ar-SA" sz="2000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گزارش کلی ازداده ها</a:t>
            </a:r>
            <a:r>
              <a:rPr lang="fa-IR" sz="2000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ی ثبت شده</a:t>
            </a:r>
            <a:r>
              <a:rPr lang="ar-SA" sz="2000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در سامانه کشوری مراقبت عفونت بیمارستانی - سال 1397</a:t>
            </a:r>
            <a:endParaRPr lang="en-US" sz="2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3770363"/>
              </p:ext>
            </p:extLst>
          </p:nvPr>
        </p:nvGraphicFramePr>
        <p:xfrm>
          <a:off x="735980" y="847491"/>
          <a:ext cx="11039707" cy="5984364"/>
        </p:xfrm>
        <a:graphic>
          <a:graphicData uri="http://schemas.openxmlformats.org/drawingml/2006/table">
            <a:tbl>
              <a:tblPr rtl="1" firstRow="1" firstCol="1" bandRow="1"/>
              <a:tblGrid>
                <a:gridCol w="3657599"/>
                <a:gridCol w="2327083"/>
                <a:gridCol w="5055025"/>
              </a:tblGrid>
              <a:tr h="474715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ar-SA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عنوان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38095" marR="38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a-IR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مقدار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38095" marR="38095" marT="0" marB="0" anchor="b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توضیحات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38095" marR="38095" marT="0" marB="0" anchor="b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821186"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تعداد بیمارستان هایی که اسامی و مشخصات آن ها در سامانه </a:t>
                      </a:r>
                      <a:r>
                        <a:rPr lang="ar-SA" sz="16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ثبت است</a:t>
                      </a:r>
                      <a:endParaRPr lang="en-US" sz="16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8095" marR="38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999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38095" marR="3809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اسامی و مشخصات 99.8% بیمارستان های کشور در سامانه ثبت شده است</a:t>
                      </a:r>
                      <a:r>
                        <a:rPr lang="ar-SA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.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38095" marR="3809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6364"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تعداد </a:t>
                      </a:r>
                      <a:r>
                        <a:rPr lang="ar-SA" sz="16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بیمارستان </a:t>
                      </a:r>
                      <a:r>
                        <a:rPr lang="ar-SA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هایی که در </a:t>
                      </a:r>
                      <a:r>
                        <a:rPr lang="fa-IR" sz="16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سال 1397 در</a:t>
                      </a:r>
                      <a:r>
                        <a:rPr lang="ar-SA" sz="16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سامانه </a:t>
                      </a:r>
                      <a:r>
                        <a:rPr lang="ar-SA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ثبت داده داشته اند</a:t>
                      </a:r>
                      <a:endParaRPr lang="en-US" sz="16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8095" marR="38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940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38095" marR="3809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Low" rtl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ar-SA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94%بیمارستان ها در سامانه ثبت داده داشته اند.</a:t>
                      </a:r>
                      <a:endParaRPr lang="en-US" sz="12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  <a:p>
                      <a:pPr marL="342900" lvl="0" indent="-342900" algn="justLow" rtl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ar-SA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در </a:t>
                      </a:r>
                      <a:r>
                        <a:rPr lang="ar-SA" sz="12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91.5% </a:t>
                      </a:r>
                      <a:r>
                        <a:rPr lang="ar-SA" sz="11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بیمارستان ها </a:t>
                      </a:r>
                      <a:r>
                        <a:rPr lang="ar-SA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موارد عفونت بیمارستانی </a:t>
                      </a:r>
                      <a:r>
                        <a:rPr lang="ar-SA" sz="11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شناسایی</a:t>
                      </a:r>
                      <a:r>
                        <a:rPr lang="ar-SA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و ثبت شده است .(861 بیمارستان)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  <a:p>
                      <a:pPr marL="342900" lvl="0" indent="-342900" algn="justLow" rtl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ar-SA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در </a:t>
                      </a:r>
                      <a:r>
                        <a:rPr lang="ar-SA" sz="12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8.5% </a:t>
                      </a:r>
                      <a:r>
                        <a:rPr lang="ar-SA" sz="11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بیمارستان ها </a:t>
                      </a:r>
                      <a:r>
                        <a:rPr lang="ar-SA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تعداد موارد عفونت بیمارستانی </a:t>
                      </a:r>
                      <a:r>
                        <a:rPr lang="ar-SA" sz="11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صفر</a:t>
                      </a:r>
                      <a:r>
                        <a:rPr lang="ar-SA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گزارش شده است.(79 بیمارستان)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38095" marR="3809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743"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تعداد کل موارد عفونت بیمارستانی ثبت </a:t>
                      </a:r>
                      <a:r>
                        <a:rPr lang="ar-SA" sz="16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شده</a:t>
                      </a:r>
                      <a:endParaRPr lang="en-US" sz="16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8095" marR="38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127/953</a:t>
                      </a:r>
                      <a:r>
                        <a:rPr lang="ar-SA" sz="18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مورد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38095" marR="3809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18.8% افزایش نسبت به سال 1396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8095" marR="3809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457"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تعداد کل موارد بستری ثبت </a:t>
                      </a:r>
                      <a:r>
                        <a:rPr lang="ar-SA" sz="16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شده</a:t>
                      </a:r>
                      <a:endParaRPr lang="en-US" sz="16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8095" marR="38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9/607/213</a:t>
                      </a:r>
                      <a:r>
                        <a:rPr lang="ar-SA" sz="18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نفر</a:t>
                      </a:r>
                      <a:r>
                        <a:rPr lang="ar-SA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38095" marR="3809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13.4% افزایش نسبت به سال 1396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8095" marR="3809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4056"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میانگین بروز کشوری عفونت بیمارستانی در بیماران بستری</a:t>
                      </a:r>
                      <a:endParaRPr lang="en-US" sz="16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50793" marR="50793" marT="25396" marB="253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1.32 %</a:t>
                      </a:r>
                      <a:endParaRPr lang="en-US" sz="1800" b="1" dirty="0">
                        <a:cs typeface="B Nazanin" panose="00000400000000000000" pitchFamily="2" charset="-78"/>
                      </a:endParaRPr>
                    </a:p>
                  </a:txBody>
                  <a:tcPr marL="50793" marR="50793" marT="25396" marB="25396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en-US" sz="1050" dirty="0">
                        <a:cs typeface="B Nazanin" panose="00000400000000000000" pitchFamily="2" charset="-78"/>
                      </a:endParaRPr>
                    </a:p>
                  </a:txBody>
                  <a:tcPr marL="38095" marR="3809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127"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آمار بیمار- روز ثبت  شده در سامانه </a:t>
                      </a:r>
                      <a:endParaRPr lang="en-US" sz="16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8095" marR="38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30/559/894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38095" marR="3809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r" rtl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90204" pitchFamily="34" charset="0"/>
                        <a:buChar char="•"/>
                      </a:pPr>
                      <a:r>
                        <a:rPr lang="ar-SA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62% افزایش نسبت به سال 1396</a:t>
                      </a:r>
                      <a:endParaRPr lang="en-US" sz="12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90204" pitchFamily="34" charset="0"/>
                        <a:buChar char="•"/>
                      </a:pPr>
                      <a:r>
                        <a:rPr lang="ar-SA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در </a:t>
                      </a:r>
                      <a:r>
                        <a:rPr lang="ar-SA" sz="14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11.4</a:t>
                      </a:r>
                      <a:r>
                        <a:rPr lang="ar-SA" sz="12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%</a:t>
                      </a:r>
                      <a:r>
                        <a:rPr lang="ar-SA" sz="12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موارد</a:t>
                      </a:r>
                      <a:r>
                        <a:rPr lang="fa-IR" sz="12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،</a:t>
                      </a:r>
                      <a:r>
                        <a:rPr lang="ar-SA" sz="12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2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عدد بیمار-روز در</a:t>
                      </a:r>
                      <a:r>
                        <a:rPr lang="ar-SA" sz="12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بخش‌ها</a:t>
                      </a:r>
                      <a:r>
                        <a:rPr lang="fa-IR" sz="12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ی بستری </a:t>
                      </a:r>
                      <a:r>
                        <a:rPr lang="ar-SA" sz="12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صفر </a:t>
                      </a:r>
                      <a:r>
                        <a:rPr lang="ar-SA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گزارش شده است</a:t>
                      </a:r>
                      <a:endParaRPr lang="en-US" sz="12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38095" marR="3809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1186"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بروز عفونت بیمارستانی به ازاء هر 1000 بیمار – روز</a:t>
                      </a:r>
                      <a:endParaRPr lang="en-US" sz="16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38095" marR="38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D0E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4.18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38095" marR="3809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D0E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38095" marR="38095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D0E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27841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7981" y="458859"/>
            <a:ext cx="8911687" cy="598762"/>
          </a:xfrm>
        </p:spPr>
        <p:txBody>
          <a:bodyPr>
            <a:noAutofit/>
          </a:bodyPr>
          <a:lstStyle/>
          <a:p>
            <a:pPr algn="ctr" rtl="1"/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عمده ترین </a:t>
            </a:r>
            <a:r>
              <a:rPr lang="fa-IR" sz="3200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خطاهای</a:t>
            </a: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گزارش دهی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8694" y="1155531"/>
            <a:ext cx="10568178" cy="5409284"/>
          </a:xfrm>
        </p:spPr>
        <p:txBody>
          <a:bodyPr>
            <a:noAutofit/>
          </a:bodyPr>
          <a:lstStyle/>
          <a:p>
            <a:pPr algn="justLow" rtl="1">
              <a:lnSpc>
                <a:spcPct val="160000"/>
              </a:lnSpc>
            </a:pP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حال حاضر </a:t>
            </a:r>
            <a:r>
              <a:rPr lang="fa-IR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مقرر شده است که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شاخص بروز عفونت های بیمارستانی به ازاء متغیر تخت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روز اشغالی یا به عبارت دیگر بیمار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روز </a:t>
            </a:r>
            <a:r>
              <a:rPr lang="fa-IR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محاسبه و ارزیابی گردد .همچنین در مورد عفونت های وابسته به ابزار نیز بروز به ازاء تعداد روزهایی که ابزاری در بدن بیماران قرار داشته </a:t>
            </a:r>
            <a:r>
              <a:rPr lang="fa-IR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است(ابزار-روز)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محاسبه شود. </a:t>
            </a:r>
            <a:endParaRPr lang="fa-IR" b="1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Low" rtl="1">
              <a:lnSpc>
                <a:spcPct val="160000"/>
              </a:lnSpc>
            </a:pPr>
            <a:endParaRPr lang="fa-IR" b="1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Low" rtl="1">
              <a:lnSpc>
                <a:spcPct val="160000"/>
              </a:lnSpc>
            </a:pPr>
            <a:r>
              <a:rPr lang="fa-IR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کشور </a:t>
            </a:r>
            <a:r>
              <a:rPr lang="fa-IR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ما از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سال 1396 ، مقرر گردید در هر بیمارستان علاوه بر جمع آوری داده های مربوط به موارد عفونت های بیمارستانی، آمارهای بیمار-روز و ابزار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روز نیز به تفکیک بخش های بستری گردآوری و به صورت ماهانه در سامانه کشوری درج گردد . </a:t>
            </a:r>
            <a:endParaRPr lang="fa-IR" b="1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Low" rtl="1">
              <a:lnSpc>
                <a:spcPct val="160000"/>
              </a:lnSpc>
            </a:pPr>
            <a:endParaRPr lang="fa-IR" b="1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Low" rtl="1">
              <a:lnSpc>
                <a:spcPct val="160000"/>
              </a:lnSpc>
            </a:pPr>
            <a:r>
              <a:rPr lang="fa-IR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ثبت اطلاعات مذکور در سال 1397 نسبت به سال1396 از کیفیت و دقت بیشتری برخوردار است( عدد گزارش شده به عنوان</a:t>
            </a:r>
            <a:r>
              <a:rPr lang="fa-IR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بیمار-روز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 </a:t>
            </a:r>
            <a:r>
              <a:rPr lang="fa-IR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62% افزایش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همراه بوده است) </a:t>
            </a:r>
            <a:r>
              <a:rPr lang="fa-IR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ولی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هنوز در تعدادی از بیمارستان ها هیچ داده ای در این مورد ثبت نشده است و </a:t>
            </a:r>
            <a:r>
              <a:rPr lang="fa-IR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حدو</a:t>
            </a:r>
            <a:r>
              <a:rPr lang="fa-IR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</a:t>
            </a:r>
            <a:r>
              <a:rPr lang="fa-IR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92%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بیمارستان ها نسبت به درج آمار مذکور اقدام نموده </a:t>
            </a:r>
            <a:r>
              <a:rPr lang="fa-IR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اند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3786689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9190" y="429800"/>
            <a:ext cx="9458642" cy="587745"/>
          </a:xfrm>
        </p:spPr>
        <p:txBody>
          <a:bodyPr>
            <a:noAutofit/>
          </a:bodyPr>
          <a:lstStyle/>
          <a:p>
            <a:pPr algn="ctr" rtl="1"/>
            <a:r>
              <a:rPr lang="fa-IR" sz="1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B Titr" panose="00000700000000000000" pitchFamily="2" charset="-78"/>
              </a:rPr>
              <a:t>نسبت بیمارستان </a:t>
            </a:r>
            <a:r>
              <a:rPr lang="fa-IR" sz="1400" b="1" dirty="0" err="1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B Titr" panose="00000700000000000000" pitchFamily="2" charset="-78"/>
              </a:rPr>
              <a:t>هایی</a:t>
            </a:r>
            <a:r>
              <a:rPr lang="fa-IR" sz="1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B Titr" panose="00000700000000000000" pitchFamily="2" charset="-78"/>
              </a:rPr>
              <a:t> که  فرم گزارش آمار مخرج ها ( گزارش بیمار-روز، ابزار-روز )را تکمیل نموده </a:t>
            </a:r>
            <a:r>
              <a:rPr lang="fa-IR" sz="1400" b="1" dirty="0" err="1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B Titr" panose="00000700000000000000" pitchFamily="2" charset="-78"/>
              </a:rPr>
              <a:t>اند</a:t>
            </a:r>
            <a:r>
              <a:rPr lang="fa-IR" sz="1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B Titr" panose="00000700000000000000" pitchFamily="2" charset="-78"/>
              </a:rPr>
              <a:t> به کل بیمارستان های تحت پوشش برنامه </a:t>
            </a:r>
            <a:br>
              <a:rPr lang="fa-IR" sz="1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B Titr" panose="00000700000000000000" pitchFamily="2" charset="-78"/>
              </a:rPr>
            </a:br>
            <a:r>
              <a:rPr lang="fa-IR" sz="1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B Titr" panose="00000700000000000000" pitchFamily="2" charset="-78"/>
              </a:rPr>
              <a:t>به تفکیک دانشگاه های علوم پزشکی-سال 1397</a:t>
            </a:r>
            <a:r>
              <a:rPr lang="en-US" sz="1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B Titr" panose="00000700000000000000" pitchFamily="2" charset="-78"/>
              </a:rPr>
              <a:t/>
            </a:r>
            <a:br>
              <a:rPr lang="en-US" sz="1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B Titr" panose="00000700000000000000" pitchFamily="2" charset="-78"/>
              </a:rPr>
            </a:br>
            <a:endParaRPr lang="en-US" sz="1400" b="1" dirty="0">
              <a:solidFill>
                <a:srgbClr val="000000">
                  <a:lumMod val="65000"/>
                  <a:lumOff val="35000"/>
                </a:srgbClr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6796384"/>
              </p:ext>
            </p:extLst>
          </p:nvPr>
        </p:nvGraphicFramePr>
        <p:xfrm>
          <a:off x="1244906" y="1322024"/>
          <a:ext cx="10587210" cy="5277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4"/>
          <p:cNvSpPr/>
          <p:nvPr/>
        </p:nvSpPr>
        <p:spPr>
          <a:xfrm>
            <a:off x="5372100" y="1549565"/>
            <a:ext cx="6608606" cy="307777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cs typeface="B Nazanin" panose="00000400000000000000" pitchFamily="2" charset="-78"/>
              </a:rPr>
              <a:t>در سایر دانشگاه ها 100% بیمارستان های تحت  پوشش برنامه اطلاعات فرم گزارش دهی را تکمیل نموده </a:t>
            </a:r>
            <a:r>
              <a:rPr lang="fa-IR" sz="1400" b="1" dirty="0" err="1">
                <a:cs typeface="B Nazanin" panose="00000400000000000000" pitchFamily="2" charset="-78"/>
              </a:rPr>
              <a:t>اند</a:t>
            </a:r>
            <a:endParaRPr lang="en-US" sz="1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60681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5824" y="602076"/>
            <a:ext cx="8911687" cy="841133"/>
          </a:xfrm>
        </p:spPr>
        <p:txBody>
          <a:bodyPr/>
          <a:lstStyle/>
          <a:p>
            <a:pPr algn="ctr" rtl="1"/>
            <a:r>
              <a:rPr lang="fa-IR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عمده ترین خطاهای گزارش دهی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40665" y="1902246"/>
            <a:ext cx="9763947" cy="4189944"/>
          </a:xfrm>
        </p:spPr>
        <p:txBody>
          <a:bodyPr>
            <a:no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بین داده های  ثبت شده از بخش های بستری به عنوان آمار تخت-روز اشغالی یا آمار بیمار-روز، حدوداً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 </a:t>
            </a:r>
            <a:r>
              <a:rPr lang="fa-IR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11.4%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موارد 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آمار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صفر 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گزارش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شده 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است و این در حالی است که در بخش بیمار بستری بوده است.</a:t>
            </a:r>
          </a:p>
        </p:txBody>
      </p:sp>
    </p:spTree>
    <p:extLst>
      <p:ext uri="{BB962C8B-B14F-4D97-AF65-F5344CB8AC3E}">
        <p14:creationId xmlns:p14="http://schemas.microsoft.com/office/powerpoint/2010/main" val="12999578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1295" y="2003962"/>
            <a:ext cx="9913318" cy="2262781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mphionExtrabold" pitchFamily="2" charset="0"/>
              </a:rPr>
              <a:t>Health care-associated </a:t>
            </a:r>
            <a:r>
              <a:rPr lang="en-US" b="1" dirty="0" smtClean="0">
                <a:solidFill>
                  <a:srgbClr val="FF0000"/>
                </a:solidFill>
                <a:latin typeface="AmphionExtrabold" pitchFamily="2" charset="0"/>
              </a:rPr>
              <a:t>infection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3895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1979" y="345330"/>
            <a:ext cx="8911687" cy="513314"/>
          </a:xfrm>
        </p:spPr>
        <p:txBody>
          <a:bodyPr>
            <a:normAutofit/>
          </a:bodyPr>
          <a:lstStyle/>
          <a:p>
            <a:pPr lvl="0" algn="ctr" defTabSz="914400" rtl="1">
              <a:spcBef>
                <a:spcPts val="0"/>
              </a:spcBef>
              <a:defRPr sz="11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fa-IR" sz="1800" dirty="0" smtClean="0">
                <a:cs typeface="B Titr" panose="00000700000000000000" pitchFamily="2" charset="-78"/>
              </a:rPr>
              <a:t>نسبت </a:t>
            </a:r>
            <a:r>
              <a:rPr lang="fa-IR" sz="1800" dirty="0">
                <a:cs typeface="B Titr" panose="00000700000000000000" pitchFamily="2" charset="-78"/>
              </a:rPr>
              <a:t>گزارش بیمار-روز=0 </a:t>
            </a:r>
            <a:r>
              <a:rPr lang="fa-IR" sz="1800" dirty="0" smtClean="0">
                <a:cs typeface="B Titr" panose="00000700000000000000" pitchFamily="2" charset="-78"/>
              </a:rPr>
              <a:t>در بخش های بستری به </a:t>
            </a:r>
            <a:r>
              <a:rPr lang="fa-IR" sz="1800" dirty="0">
                <a:cs typeface="B Titr" panose="00000700000000000000" pitchFamily="2" charset="-78"/>
              </a:rPr>
              <a:t>تفکیک دانشگاه های علوم پزشکی -سال </a:t>
            </a:r>
            <a:r>
              <a:rPr lang="fa-IR" sz="1800" dirty="0" smtClean="0">
                <a:cs typeface="B Titr" panose="00000700000000000000" pitchFamily="2" charset="-78"/>
              </a:rPr>
              <a:t>1397</a:t>
            </a:r>
            <a:endParaRPr lang="en-US" sz="1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8833109"/>
              </p:ext>
            </p:extLst>
          </p:nvPr>
        </p:nvGraphicFramePr>
        <p:xfrm>
          <a:off x="1085850" y="1286292"/>
          <a:ext cx="10997725" cy="5354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029717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1621" y="2000250"/>
            <a:ext cx="9755822" cy="799741"/>
          </a:xfrm>
        </p:spPr>
        <p:txBody>
          <a:bodyPr>
            <a:normAutofit/>
          </a:bodyPr>
          <a:lstStyle/>
          <a:p>
            <a:pPr algn="ctr" rtl="1"/>
            <a:r>
              <a:rPr lang="fa-IR" sz="3600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گزارش شاخص های بروز عفونت های </a:t>
            </a:r>
            <a:r>
              <a:rPr lang="fa-IR" sz="3600" dirty="0" smtClean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بیمارستانی</a:t>
            </a:r>
            <a:endParaRPr lang="en-US" sz="3600" dirty="0">
              <a:solidFill>
                <a:srgbClr val="31B4E6">
                  <a:lumMod val="75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67613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9650" y="372650"/>
            <a:ext cx="9642761" cy="1083504"/>
          </a:xfrm>
        </p:spPr>
        <p:txBody>
          <a:bodyPr>
            <a:normAutofit/>
          </a:bodyPr>
          <a:lstStyle/>
          <a:p>
            <a:pPr algn="ctr" rtl="1"/>
            <a:r>
              <a:rPr lang="fa-IR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میزان </a:t>
            </a:r>
            <a:r>
              <a:rPr lang="fa-IR" dirty="0" smtClean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بروز عفونت های بیمارستانی </a:t>
            </a:r>
            <a:r>
              <a:rPr lang="fa-IR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 کشور-سال 1397</a:t>
            </a:r>
            <a:endParaRPr lang="en-US" dirty="0">
              <a:solidFill>
                <a:srgbClr val="31B4E6">
                  <a:lumMod val="75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456154"/>
            <a:ext cx="11087099" cy="5081806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میانگین بروز در کل کشور:   </a:t>
            </a:r>
            <a:r>
              <a:rPr lang="fa-IR" sz="28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%1.32 </a:t>
            </a: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بیماران بستری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 اساس گزارش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WHO</a:t>
            </a:r>
            <a:r>
              <a:rPr lang="fa-IR" sz="20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: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عفونتهای بیمارستانی به طور متوسط در کشورهای توسعه یافته </a:t>
            </a:r>
            <a:r>
              <a:rPr lang="fa-IR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7%</a:t>
            </a: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و در کشورهای در حال توسعه </a:t>
            </a:r>
            <a:r>
              <a:rPr lang="fa-IR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10% </a:t>
            </a: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گزارش می شود . ولی تخمین زده می شود که حدود </a:t>
            </a:r>
            <a:r>
              <a:rPr lang="fa-IR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15% </a:t>
            </a: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بیماران بستری این عفونت ها را تجربه میکنند.</a:t>
            </a:r>
          </a:p>
          <a:p>
            <a:pPr marL="0" indent="0" algn="justLow" rtl="1">
              <a:lnSpc>
                <a:spcPct val="150000"/>
              </a:lnSpc>
              <a:buNone/>
            </a:pPr>
            <a:endParaRPr lang="fa-IR" sz="2400" b="1" dirty="0" smtClean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توجه به گزارش ارائه شده توسط 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WHO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که بر اساس مطالعات سال 1995 تا 2010 بوده ، بروز عفونت بیمارستانی در ایران حدود </a:t>
            </a:r>
            <a:r>
              <a:rPr lang="fa-IR" sz="2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8.8% 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برآورد شده است.</a:t>
            </a:r>
          </a:p>
          <a:p>
            <a:pPr marL="0" indent="0" algn="justLow" rtl="1">
              <a:lnSpc>
                <a:spcPct val="150000"/>
              </a:lnSpc>
              <a:buNone/>
            </a:pPr>
            <a:endParaRPr lang="fa-IR" sz="2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endParaRPr lang="fa-IR" sz="2000" b="1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endParaRPr lang="en-US" sz="20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433364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4265" y="521240"/>
            <a:ext cx="8911687" cy="838930"/>
          </a:xfrm>
        </p:spPr>
        <p:txBody>
          <a:bodyPr/>
          <a:lstStyle/>
          <a:p>
            <a:pPr algn="ctr"/>
            <a:r>
              <a:rPr lang="fa-IR" sz="4000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گزارش میزان بروز </a:t>
            </a:r>
            <a:r>
              <a:rPr lang="fa-IR" sz="2400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(ادامه)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5920" y="1703070"/>
            <a:ext cx="9858692" cy="4208152"/>
          </a:xfrm>
        </p:spPr>
        <p:txBody>
          <a:bodyPr>
            <a:normAutofit/>
          </a:bodyPr>
          <a:lstStyle/>
          <a:p>
            <a:pPr lvl="0" algn="r" rtl="1">
              <a:lnSpc>
                <a:spcPct val="150000"/>
              </a:lnSpc>
              <a:buClr>
                <a:srgbClr val="353535"/>
              </a:buClr>
            </a:pP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شاخص بروز در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دانشگاه های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مختلف بین حداکثر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3.41%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تا حداقل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0.14%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متغیر بوده است .</a:t>
            </a:r>
          </a:p>
          <a:p>
            <a:pPr lvl="0" algn="r" rtl="1">
              <a:lnSpc>
                <a:spcPct val="150000"/>
              </a:lnSpc>
              <a:buClr>
                <a:srgbClr val="353535"/>
              </a:buClr>
            </a:pPr>
            <a:endParaRPr lang="fa-IR" sz="24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lvl="0" algn="r" rtl="1">
              <a:lnSpc>
                <a:spcPct val="150000"/>
              </a:lnSpc>
              <a:buClr>
                <a:srgbClr val="353535"/>
              </a:buClr>
            </a:pP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بروز در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بیمارستان های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مختلف بین 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حداکثر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33.45%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تا  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حداقل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0.01%  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گزارش شده است .</a:t>
            </a:r>
          </a:p>
          <a:p>
            <a:pPr lvl="0" algn="r" rtl="1">
              <a:lnSpc>
                <a:spcPct val="150000"/>
              </a:lnSpc>
              <a:buClr>
                <a:srgbClr val="353535"/>
              </a:buClr>
            </a:pPr>
            <a:endParaRPr lang="fa-IR" sz="24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lvl="0" algn="r" rtl="1">
              <a:lnSpc>
                <a:spcPct val="150000"/>
              </a:lnSpc>
              <a:buClr>
                <a:srgbClr val="353535"/>
              </a:buClr>
            </a:pP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بروز در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بخش های بستری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مختلف بین حداکثر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15.35%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تا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حداقل  0.15 %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گزارش شده 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است.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3766837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4023" y="300725"/>
            <a:ext cx="8911687" cy="424105"/>
          </a:xfrm>
        </p:spPr>
        <p:txBody>
          <a:bodyPr>
            <a:noAutofit/>
          </a:bodyPr>
          <a:lstStyle/>
          <a:p>
            <a:pPr algn="ctr" rtl="1"/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بروز عفونت های </a:t>
            </a:r>
            <a:r>
              <a:rPr lang="fa-IR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بیمارستانی به </a:t>
            </a:r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تفکیک دانشگاههای علوم پزشکی کشور </a:t>
            </a:r>
            <a:r>
              <a:rPr lang="fa-IR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سال1397</a:t>
            </a:r>
            <a:endParaRPr lang="en-US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7232290"/>
              </p:ext>
            </p:extLst>
          </p:nvPr>
        </p:nvGraphicFramePr>
        <p:xfrm>
          <a:off x="1276029" y="1097280"/>
          <a:ext cx="10807547" cy="5445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853132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2761" y="106318"/>
            <a:ext cx="8911687" cy="752998"/>
          </a:xfrm>
        </p:spPr>
        <p:txBody>
          <a:bodyPr/>
          <a:lstStyle/>
          <a:p>
            <a:pPr algn="ctr" rtl="1"/>
            <a:r>
              <a:rPr lang="fa-IR" sz="4000" dirty="0" smtClean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گزارش </a:t>
            </a:r>
            <a:r>
              <a:rPr lang="fa-IR" sz="4000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میزان </a:t>
            </a:r>
            <a:r>
              <a:rPr lang="fa-IR" sz="4000" dirty="0" smtClean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بروز </a:t>
            </a:r>
            <a:r>
              <a:rPr lang="fa-IR" sz="2400" dirty="0" smtClean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(ادامه)</a:t>
            </a:r>
            <a:endParaRPr lang="en-US" sz="2400" dirty="0">
              <a:solidFill>
                <a:srgbClr val="31B4E6">
                  <a:lumMod val="75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5830" y="1268729"/>
            <a:ext cx="10964373" cy="5341391"/>
          </a:xfrm>
        </p:spPr>
        <p:txBody>
          <a:bodyPr>
            <a:noAutofit/>
          </a:bodyPr>
          <a:lstStyle/>
          <a:p>
            <a:pPr marL="0" lvl="0" indent="0" algn="justLow" rtl="1">
              <a:lnSpc>
                <a:spcPct val="170000"/>
              </a:lnSpc>
              <a:buClr>
                <a:srgbClr val="353535"/>
              </a:buClr>
              <a:buNone/>
            </a:pPr>
            <a:endParaRPr lang="fa-IR" b="1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lvl="0" algn="justLow" rtl="1">
              <a:lnSpc>
                <a:spcPct val="170000"/>
              </a:lnSpc>
              <a:buClr>
                <a:srgbClr val="353535"/>
              </a:buClr>
            </a:pP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شاخص </a:t>
            </a:r>
            <a:r>
              <a:rPr lang="fa-IR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بروز عفونت های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بیمارستانی در بیماران بستری ، در </a:t>
            </a:r>
            <a:r>
              <a:rPr lang="fa-IR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17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دانشگاه علوم پزشکی بالاتر از میانگین کشوری و در سایر </a:t>
            </a:r>
            <a:r>
              <a:rPr lang="fa-IR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دانشگاه‌ها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کمتر از این مقدار بوده </a:t>
            </a:r>
            <a:r>
              <a:rPr lang="fa-IR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است.</a:t>
            </a:r>
          </a:p>
          <a:p>
            <a:pPr lvl="0" algn="justLow" rtl="1">
              <a:lnSpc>
                <a:spcPct val="170000"/>
              </a:lnSpc>
              <a:buClr>
                <a:srgbClr val="353535"/>
              </a:buClr>
            </a:pPr>
            <a:endParaRPr lang="fa-IR" b="1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lvl="0" algn="justLow" rtl="1">
              <a:lnSpc>
                <a:spcPct val="170000"/>
              </a:lnSpc>
              <a:buClr>
                <a:srgbClr val="353535"/>
              </a:buClr>
            </a:pP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باید گفت  میزان بروز عفونت بیمارستانی گزارش شده در دانشگاه </a:t>
            </a:r>
            <a:r>
              <a:rPr lang="fa-IR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هایی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که شاخص بروز بالاتر از میانگین کشوری است بیشتر قابل اعتماد بوده و در خصوص سایر دانشگاه ها موضوع کم </a:t>
            </a:r>
            <a:r>
              <a:rPr lang="fa-IR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گزارش‌دهی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قویا مطرح است و انجام مداخلات اصلاحی، ضروری می </a:t>
            </a:r>
            <a:r>
              <a:rPr lang="fa-IR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باشد.</a:t>
            </a:r>
          </a:p>
          <a:p>
            <a:pPr lvl="0" algn="justLow" rtl="1">
              <a:lnSpc>
                <a:spcPct val="170000"/>
              </a:lnSpc>
              <a:buClr>
                <a:srgbClr val="353535"/>
              </a:buClr>
            </a:pPr>
            <a:endParaRPr lang="en-US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justLow">
              <a:lnSpc>
                <a:spcPct val="170000"/>
              </a:lnSpc>
            </a:pPr>
            <a:endParaRPr lang="en-US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41706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661" y="5374"/>
            <a:ext cx="9162853" cy="446049"/>
          </a:xfrm>
        </p:spPr>
        <p:txBody>
          <a:bodyPr>
            <a:noAutofit/>
          </a:bodyPr>
          <a:lstStyle/>
          <a:p>
            <a:pPr algn="ctr" rtl="1"/>
            <a:r>
              <a:rPr lang="fa-IR" sz="1600" dirty="0" smtClean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تعداد بیمارستان های با گزارش «صفر» بروز عفونت های بیمارستانی به تفکیک دانشگاه های علوم پزشکی کشور- سال 1397</a:t>
            </a:r>
            <a:endParaRPr lang="en-US" sz="1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3680616"/>
              </p:ext>
            </p:extLst>
          </p:nvPr>
        </p:nvGraphicFramePr>
        <p:xfrm>
          <a:off x="1449661" y="446049"/>
          <a:ext cx="9257904" cy="630892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42984"/>
                <a:gridCol w="1542984"/>
                <a:gridCol w="1542984"/>
                <a:gridCol w="1542984"/>
                <a:gridCol w="1542984"/>
                <a:gridCol w="1542984"/>
              </a:tblGrid>
              <a:tr h="672667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cs typeface="B Titr" panose="00000700000000000000" pitchFamily="2" charset="-78"/>
                        </a:rPr>
                        <a:t>تعداد بیمارستان با گزارش صفر</a:t>
                      </a:r>
                      <a:endParaRPr lang="en-US" sz="1400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cs typeface="B Titr" panose="00000700000000000000" pitchFamily="2" charset="-78"/>
                        </a:rPr>
                        <a:t>تعداد کل بیمارستان </a:t>
                      </a: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تحت پوشش برنامه</a:t>
                      </a:r>
                      <a:endParaRPr lang="en-US" sz="1400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cs typeface="B Titr" panose="00000700000000000000" pitchFamily="2" charset="-78"/>
                        </a:rPr>
                        <a:t>دانشگاه </a:t>
                      </a:r>
                      <a:r>
                        <a:rPr kumimoji="0" lang="fa-IR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cs typeface="B Titr" panose="00000700000000000000" pitchFamily="2" charset="-78"/>
                        </a:rPr>
                        <a:t>علوم پزشکی </a:t>
                      </a:r>
                      <a:endParaRPr lang="en-US" sz="1400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cs typeface="B Titr" panose="00000700000000000000" pitchFamily="2" charset="-78"/>
                        </a:rPr>
                        <a:t>تعداد بیمارستان با گزارش صفر</a:t>
                      </a:r>
                      <a:endParaRPr lang="en-US" sz="1400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cs typeface="B Titr" panose="00000700000000000000" pitchFamily="2" charset="-78"/>
                        </a:rPr>
                        <a:t>تعداد کل بیمارستان</a:t>
                      </a:r>
                      <a:r>
                        <a:rPr lang="en-US" sz="1400" dirty="0" smtClean="0"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1400" dirty="0" smtClean="0">
                          <a:cs typeface="B Titr" panose="00000700000000000000" pitchFamily="2" charset="-78"/>
                        </a:rPr>
                        <a:t>تحت</a:t>
                      </a:r>
                      <a:r>
                        <a:rPr lang="fa-IR" sz="1400" baseline="0" dirty="0" smtClean="0">
                          <a:cs typeface="B Titr" panose="00000700000000000000" pitchFamily="2" charset="-78"/>
                        </a:rPr>
                        <a:t> پوشش برنامه</a:t>
                      </a:r>
                      <a:endParaRPr lang="en-US" sz="1400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cs typeface="B Titr" panose="00000700000000000000" pitchFamily="2" charset="-78"/>
                        </a:rPr>
                        <a:t>دانشگاه علوم پزشکی</a:t>
                      </a:r>
                      <a:endParaRPr lang="en-US" sz="1400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8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سمنان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 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16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اراک</a:t>
                      </a:r>
                      <a:endParaRPr lang="en-US" sz="10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7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77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شهيد بهشتي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16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اردبيل</a:t>
                      </a:r>
                      <a:endParaRPr lang="en-US" sz="10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67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شیراز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58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اصفهان</a:t>
                      </a:r>
                      <a:endParaRPr lang="en-US" sz="10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9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کاشان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 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21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البرز</a:t>
                      </a:r>
                      <a:endParaRPr lang="en-US" sz="10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کرمان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 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39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اهواز</a:t>
                      </a:r>
                      <a:endParaRPr lang="en-US" sz="10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23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کرمانشاه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 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59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ايران</a:t>
                      </a:r>
                      <a:endParaRPr lang="en-US" sz="10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27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گلستان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 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بهبهان</a:t>
                      </a:r>
                      <a:endParaRPr lang="en-US" sz="10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39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 </a:t>
                      </a:r>
                    </a:p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گيلان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 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18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بوشهر</a:t>
                      </a:r>
                      <a:endParaRPr lang="en-US" sz="10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لارستان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 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17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بيرجند</a:t>
                      </a:r>
                      <a:endParaRPr lang="en-US" sz="10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6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لرستان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 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تبريز</a:t>
                      </a:r>
                      <a:endParaRPr lang="en-US" sz="10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40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مازندران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38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تهران</a:t>
                      </a:r>
                      <a:endParaRPr lang="en-US" sz="10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46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مشهد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 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7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جيرفت</a:t>
                      </a:r>
                      <a:endParaRPr lang="en-US" sz="10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21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همدان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 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زابل</a:t>
                      </a:r>
                      <a:endParaRPr lang="en-US" sz="10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20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يزد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 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زاهدان</a:t>
                      </a:r>
                      <a:endParaRPr lang="en-US" sz="10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19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هرمزگان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algn="ct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 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14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زنجان</a:t>
                      </a:r>
                      <a:endParaRPr lang="en-US" sz="1000" dirty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44088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8707" y="271570"/>
            <a:ext cx="9753871" cy="479861"/>
          </a:xfrm>
        </p:spPr>
        <p:txBody>
          <a:bodyPr>
            <a:no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800" b="1" dirty="0" smtClean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بروز </a:t>
            </a:r>
            <a:r>
              <a:rPr lang="fa-IR" sz="18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عفونت های بیمارستانی به ازاء هر 1000 بیمار-روز به تفکیک دانشگاههای علوم پزشکی کشور - سال7 139</a:t>
            </a:r>
            <a: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/>
            </a:r>
            <a:b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</a:br>
            <a:endParaRPr lang="en-US" sz="1800" b="1" dirty="0"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3171580"/>
              </p:ext>
            </p:extLst>
          </p:nvPr>
        </p:nvGraphicFramePr>
        <p:xfrm>
          <a:off x="1142206" y="994410"/>
          <a:ext cx="10926871" cy="5863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6394849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9817" y="293604"/>
            <a:ext cx="9576660" cy="609779"/>
          </a:xfrm>
        </p:spPr>
        <p:txBody>
          <a:bodyPr>
            <a:normAutofit/>
          </a:bodyPr>
          <a:lstStyle/>
          <a:p>
            <a:pPr algn="ctr" rtl="1"/>
            <a:r>
              <a:rPr lang="fa-IR" sz="2400" dirty="0" smtClean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بروز </a:t>
            </a:r>
            <a:r>
              <a:rPr lang="fa-IR" sz="2400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عفونت های بیمارستانی در </a:t>
            </a:r>
            <a:r>
              <a:rPr lang="fa-IR" sz="2400" dirty="0" smtClean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کشور به ازاء 1000 بیمار-روز  (سال 1397)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8974" y="1388123"/>
            <a:ext cx="10446994" cy="5056743"/>
          </a:xfrm>
        </p:spPr>
        <p:txBody>
          <a:bodyPr>
            <a:noAutofit/>
          </a:bodyPr>
          <a:lstStyle/>
          <a:p>
            <a:pPr lvl="0" algn="justLow" rtl="1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"/>
            </a:pP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بروز عفونت 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بیمارستانی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در 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کشور:  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4.18</a:t>
            </a:r>
            <a:r>
              <a:rPr lang="fa-IR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به ازاء هر 1000 بیمار-روز 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گزارش شده است.</a:t>
            </a:r>
          </a:p>
          <a:p>
            <a:pPr lvl="0" algn="justLow" rtl="1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"/>
            </a:pP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مقادیر این شاخص بین </a:t>
            </a:r>
            <a:r>
              <a:rPr lang="fa-IR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حداکثر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15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در دانشگاه علوم </a:t>
            </a:r>
            <a:r>
              <a:rPr lang="fa-IR" sz="24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پزشکی قزوین 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تا حدود </a:t>
            </a:r>
            <a:r>
              <a:rPr lang="fa-IR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0.3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در دانشگاه علوم </a:t>
            </a:r>
            <a:r>
              <a:rPr lang="fa-IR" sz="24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پزشکی زابل 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متغیر بوده است.</a:t>
            </a:r>
            <a:endParaRPr lang="en-US" sz="2400" b="1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lvl="0" algn="justLow" rtl="1">
              <a:lnSpc>
                <a:spcPct val="150000"/>
              </a:lnSpc>
              <a:buClr>
                <a:srgbClr val="353535"/>
              </a:buClr>
            </a:pPr>
            <a:r>
              <a:rPr lang="fa-IR" sz="24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توجه به اینکه شاخص بروز عفونت بیمارستانی به ازاء هر 1000 بیمار-روز، با آمار موارد عفونت رابطه مستقیم و با آمار بیمار-روز ( عدد مخرج کسر در این شاخص) رابطه معکوس دارد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، </a:t>
            </a: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که این اطلاعات (آمار بیمار-روز ) بسیار پایین و در </a:t>
            </a:r>
            <a:r>
              <a:rPr lang="fa-IR" sz="2400" b="1" dirty="0" err="1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مواردی</a:t>
            </a: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صفر گزارش شده است </a:t>
            </a:r>
            <a:r>
              <a:rPr lang="fa-IR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عدد این شاخص به صورت کاذب بالا محاسبه می شود. </a:t>
            </a:r>
            <a:endParaRPr lang="en-US" sz="2400" b="1" dirty="0" smtClean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Low"/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4078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072" y="624110"/>
            <a:ext cx="8992766" cy="576729"/>
          </a:xfrm>
        </p:spPr>
        <p:txBody>
          <a:bodyPr>
            <a:normAutofit/>
          </a:bodyPr>
          <a:lstStyle/>
          <a:p>
            <a:pPr algn="ctr" rtl="1"/>
            <a:r>
              <a:rPr lang="fa-IR" sz="2400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گزارش عفونت های بیمارستانی به تفکیک نوع عفونت</a:t>
            </a:r>
            <a:endParaRPr lang="en-US" sz="2400" dirty="0">
              <a:solidFill>
                <a:srgbClr val="31B4E6">
                  <a:lumMod val="75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5816" y="1376695"/>
            <a:ext cx="10631277" cy="5081255"/>
          </a:xfrm>
        </p:spPr>
        <p:txBody>
          <a:bodyPr>
            <a:normAutofit fontScale="92500"/>
          </a:bodyPr>
          <a:lstStyle/>
          <a:p>
            <a:pPr algn="r" rtl="1"/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شایع ترین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عفونتهای گزارش شده 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ترتیب 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عبارتند از :</a:t>
            </a:r>
          </a:p>
          <a:p>
            <a:pPr algn="r" rtl="1"/>
            <a:endParaRPr lang="fa-IR" sz="2400" b="1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عفونت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های دستگاه 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تنفسی(</a:t>
            </a:r>
            <a:r>
              <a:rPr lang="en-US" sz="17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VAE&amp;PNEU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    حدود  29% موارد</a:t>
            </a:r>
          </a:p>
          <a:p>
            <a:pPr marL="0" indent="0" algn="r" rtl="1">
              <a:buNone/>
            </a:pP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عفونتهای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دستگاه 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ادراری(</a:t>
            </a:r>
            <a:r>
              <a:rPr lang="en-US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UTI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                حدود  25% موارد</a:t>
            </a:r>
          </a:p>
          <a:p>
            <a:pPr marL="0" indent="0" algn="r" rtl="1">
              <a:buNone/>
            </a:pP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عفونتهای موضع عمل 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جراحی(</a:t>
            </a:r>
            <a:r>
              <a:rPr lang="en-US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SSI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          حدود  22% موارد</a:t>
            </a:r>
          </a:p>
          <a:p>
            <a:pPr marL="0" indent="0" algn="r" rtl="1">
              <a:buNone/>
            </a:pP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4- عفونت های دستگاه گردش خون(</a:t>
            </a:r>
            <a:r>
              <a:rPr lang="en-US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BSI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     حدود  12%  موارد </a:t>
            </a:r>
          </a:p>
          <a:p>
            <a:pPr marL="0" indent="0" algn="r" rtl="1">
              <a:buNone/>
            </a:pPr>
            <a:endParaRPr lang="fa-IR" sz="2400" b="1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اگرچه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مجموع موارد عفونت بیمارستانی گزارش شده ، عفونت های دستگاه تنفسی ، به عنوان شایع ترین نوع عفونت بیمارستانی گزارش شده است، لیکن بررسی </a:t>
            </a:r>
            <a:r>
              <a:rPr lang="fa-IR" sz="24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عفونت‌ها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به تفکیک گروه های سنی نشان می دهد که در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سنین 5 تا 44 سال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،عفونت موضع عمل 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جراحی 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SSI)</a:t>
            </a:r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از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بیشترین فراوانی برخوردار می باشد.</a:t>
            </a:r>
            <a:endParaRPr lang="en-US" sz="24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25593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94051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mphionExtrabold" pitchFamily="2" charset="0"/>
              </a:rPr>
              <a:t>Introduction</a:t>
            </a:r>
            <a:endParaRPr lang="en-US" sz="2800" b="1" dirty="0">
              <a:solidFill>
                <a:srgbClr val="FF0000"/>
              </a:solidFill>
              <a:latin typeface="AmphionExtra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2561" y="1638795"/>
            <a:ext cx="9272051" cy="4272427"/>
          </a:xfrm>
        </p:spPr>
        <p:txBody>
          <a:bodyPr>
            <a:normAutofit fontScale="92500" lnSpcReduction="10000"/>
          </a:bodyPr>
          <a:lstStyle/>
          <a:p>
            <a:pPr lvl="0" algn="justLow">
              <a:buClr>
                <a:srgbClr val="A53010"/>
              </a:buClr>
            </a:pPr>
            <a:r>
              <a:rPr lang="en-US" sz="2400" b="1" dirty="0">
                <a:solidFill>
                  <a:schemeClr val="tx1"/>
                </a:solidFill>
              </a:rPr>
              <a:t>Health care-associated infections (HCAI) are one of the most common adverse events in care delivery and a major public health problem with an impact on morbidity, mortality and quality of life</a:t>
            </a:r>
          </a:p>
          <a:p>
            <a:pPr lvl="0" algn="justLow">
              <a:buClr>
                <a:srgbClr val="A53010"/>
              </a:buClr>
            </a:pPr>
            <a:endParaRPr lang="en-US" sz="2400" b="1" dirty="0">
              <a:solidFill>
                <a:schemeClr val="tx1"/>
              </a:solidFill>
            </a:endParaRPr>
          </a:p>
          <a:p>
            <a:pPr lvl="0" algn="justLow">
              <a:buClr>
                <a:srgbClr val="A53010"/>
              </a:buClr>
            </a:pPr>
            <a:r>
              <a:rPr lang="en-US" sz="2400" b="1" dirty="0">
                <a:solidFill>
                  <a:schemeClr val="tx1"/>
                </a:solidFill>
              </a:rPr>
              <a:t>These infections occur worldwide both in developed and developing countries.</a:t>
            </a:r>
          </a:p>
          <a:p>
            <a:pPr lvl="0" algn="justLow">
              <a:buClr>
                <a:srgbClr val="A53010"/>
              </a:buClr>
            </a:pPr>
            <a:endParaRPr lang="en-US" sz="2400" b="1" dirty="0">
              <a:solidFill>
                <a:schemeClr val="tx1"/>
              </a:solidFill>
            </a:endParaRPr>
          </a:p>
          <a:p>
            <a:pPr lvl="0" algn="justLow">
              <a:buClr>
                <a:srgbClr val="A53010"/>
              </a:buClr>
            </a:pPr>
            <a:r>
              <a:rPr lang="en-US" sz="2400" b="1" dirty="0">
                <a:solidFill>
                  <a:schemeClr val="tx1"/>
                </a:solidFill>
              </a:rPr>
              <a:t>With increasing  in HCAIs, there is an increase in prolonged hospital stay, long term disability, increased antimicrobial resistance, increase in socio-economic disturbance, and increased mortality rate.</a:t>
            </a:r>
          </a:p>
        </p:txBody>
      </p:sp>
    </p:spTree>
    <p:extLst>
      <p:ext uri="{BB962C8B-B14F-4D97-AF65-F5344CB8AC3E}">
        <p14:creationId xmlns:p14="http://schemas.microsoft.com/office/powerpoint/2010/main" val="344168561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6281" y="290299"/>
            <a:ext cx="9609711" cy="620796"/>
          </a:xfrm>
        </p:spPr>
        <p:txBody>
          <a:bodyPr>
            <a:normAutofit/>
          </a:bodyPr>
          <a:lstStyle/>
          <a:p>
            <a:pPr algn="ctr" rtl="1"/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عفونت های بیمارستانی گزارش شده در کشور به تفکیک نوع عفونت </a:t>
            </a:r>
            <a:r>
              <a:rPr lang="fa-IR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سال 1397</a:t>
            </a:r>
            <a:endParaRPr lang="en-US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8934550"/>
              </p:ext>
            </p:extLst>
          </p:nvPr>
        </p:nvGraphicFramePr>
        <p:xfrm>
          <a:off x="1399142" y="1002535"/>
          <a:ext cx="10443991" cy="5398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4293392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350" y="357410"/>
            <a:ext cx="9856787" cy="452215"/>
          </a:xfrm>
        </p:spPr>
        <p:txBody>
          <a:bodyPr>
            <a:normAutofit/>
          </a:bodyPr>
          <a:lstStyle/>
          <a:p>
            <a:pPr algn="ctr" rtl="1"/>
            <a:r>
              <a:rPr lang="ar-SA" sz="2000" b="1" dirty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rPr>
              <a:t>عفونت های بیمارستانی گزارش شده در گروههای سنی مختلف و به تفکیک نوع عفونت </a:t>
            </a:r>
            <a:r>
              <a:rPr lang="ar-SA" sz="2000" b="1" dirty="0" smtClean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rPr>
              <a:t>–سال </a:t>
            </a:r>
            <a:r>
              <a:rPr lang="ar-SA" sz="2000" b="1" dirty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rPr>
              <a:t>1397</a:t>
            </a:r>
            <a:endParaRPr lang="en-US" sz="2000" b="1" dirty="0">
              <a:solidFill>
                <a:sysClr val="windowText" lastClr="000000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937846" y="1101969"/>
          <a:ext cx="10566767" cy="5205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079584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6143622" y="1038228"/>
          <a:ext cx="4800602" cy="5162539"/>
        </p:xfrm>
        <a:graphic>
          <a:graphicData uri="http://schemas.openxmlformats.org/drawingml/2006/table">
            <a:tbl>
              <a:tblPr firstRow="1" firstCol="1" bandRow="1"/>
              <a:tblGrid>
                <a:gridCol w="684560"/>
                <a:gridCol w="686007"/>
                <a:gridCol w="686007"/>
                <a:gridCol w="686007"/>
                <a:gridCol w="686007"/>
                <a:gridCol w="686007"/>
                <a:gridCol w="686007"/>
              </a:tblGrid>
              <a:tr h="29578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نام بخش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31591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پیوند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31591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اورولوژی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31591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سایر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31591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جراحی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</a:tr>
              <a:tr h="31591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جراحی اعصاب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</a:tr>
              <a:tr h="31591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جراحی عروق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</a:tr>
              <a:tr h="31591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جراحی قلب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</a:tr>
              <a:tr h="31591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جنرال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</a:tr>
              <a:tr h="31591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چشم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kumimoji="0" lang="en-US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r>
                        <a:rPr kumimoji="0" lang="fa-IR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</a:t>
                      </a:r>
                      <a:endParaRPr kumimoji="0" lang="en-US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591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ارتوپدی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</a:tr>
              <a:tr h="31591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زنان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</a:tr>
              <a:tr h="44395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گوش حلق بینی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EEC"/>
                    </a:solidFill>
                  </a:tcPr>
                </a:tc>
              </a:tr>
              <a:tr h="31591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اطفال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4A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4A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4A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4A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4A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4AF"/>
                    </a:solidFill>
                  </a:tcPr>
                </a:tc>
              </a:tr>
              <a:tr h="31591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پوست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4A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4A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4A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4A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4A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4AF"/>
                    </a:solidFill>
                  </a:tcPr>
                </a:tc>
              </a:tr>
              <a:tr h="31591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سوختگی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4A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4A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4A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4A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4A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58" marR="454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4A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1285873" y="1047739"/>
          <a:ext cx="4286254" cy="5153029"/>
        </p:xfrm>
        <a:graphic>
          <a:graphicData uri="http://schemas.openxmlformats.org/drawingml/2006/table">
            <a:tbl>
              <a:tblPr firstRow="1" firstCol="1" bandRow="1"/>
              <a:tblGrid>
                <a:gridCol w="921490"/>
                <a:gridCol w="420444"/>
                <a:gridCol w="588864"/>
                <a:gridCol w="588864"/>
                <a:gridCol w="588864"/>
                <a:gridCol w="588864"/>
                <a:gridCol w="588864"/>
              </a:tblGrid>
              <a:tr h="41377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نام بخش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04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NICU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41377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آنکولوژی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20475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خون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41377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ICU</a:t>
                      </a:r>
                      <a:r>
                        <a:rPr lang="ar-SA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جراحی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</a:tr>
              <a:tr h="41377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ICU</a:t>
                      </a:r>
                      <a:r>
                        <a:rPr lang="ar-SA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جنرال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</a:tr>
              <a:tr h="41377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ICU</a:t>
                      </a:r>
                      <a:r>
                        <a:rPr lang="ar-SA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داخلی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</a:tr>
              <a:tr h="204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PICU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</a:tr>
              <a:tr h="204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CCU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20475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اعصاب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20475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عفونی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20475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قلب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20475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کلیه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20475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گوارش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41377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داخلی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41377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روانپزشکی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41377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ریه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BSI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SSI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07" marR="57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057401" y="374593"/>
            <a:ext cx="83974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 rtl="1"/>
            <a:r>
              <a:rPr lang="ar-SA" sz="1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مقایسه رتبه فراوانی عفونت های بیمارستانی در بخش های مختلف بیمارستانی  </a:t>
            </a:r>
            <a:r>
              <a:rPr lang="ar-SA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-سال </a:t>
            </a:r>
            <a:r>
              <a:rPr lang="ar-SA" sz="1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1397</a:t>
            </a:r>
            <a:endParaRPr lang="en-US" sz="2400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9572625" y="3848100"/>
            <a:ext cx="1" cy="323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15051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89163" y="2125981"/>
            <a:ext cx="8915399" cy="1005840"/>
          </a:xfrm>
        </p:spPr>
        <p:txBody>
          <a:bodyPr>
            <a:normAutofit/>
          </a:bodyPr>
          <a:lstStyle/>
          <a:p>
            <a:pPr algn="ctr" rtl="1"/>
            <a:r>
              <a:rPr lang="fa-IR" sz="4400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گزارش عفونت های وابسته به ابزار</a:t>
            </a:r>
            <a:endParaRPr lang="en-US" sz="4400" dirty="0">
              <a:solidFill>
                <a:srgbClr val="31B4E6">
                  <a:lumMod val="75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856652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8770" y="292640"/>
            <a:ext cx="9892983" cy="896080"/>
          </a:xfrm>
        </p:spPr>
        <p:txBody>
          <a:bodyPr/>
          <a:lstStyle/>
          <a:p>
            <a:pPr algn="ctr"/>
            <a:r>
              <a:rPr lang="en-US" b="1" u="sng" dirty="0" smtClean="0">
                <a:solidFill>
                  <a:srgbClr val="FF0000"/>
                </a:solidFill>
              </a:rPr>
              <a:t>V</a:t>
            </a:r>
            <a:r>
              <a:rPr lang="en-US" b="1" dirty="0" smtClean="0"/>
              <a:t>entilator </a:t>
            </a:r>
            <a:r>
              <a:rPr lang="en-US" b="1" u="sng" dirty="0" smtClean="0">
                <a:solidFill>
                  <a:srgbClr val="FF0000"/>
                </a:solidFill>
              </a:rPr>
              <a:t>A</a:t>
            </a:r>
            <a:r>
              <a:rPr lang="en-US" b="1" dirty="0" smtClean="0"/>
              <a:t>ssociated </a:t>
            </a:r>
            <a:r>
              <a:rPr lang="en-US" b="1" u="sng" dirty="0" smtClean="0">
                <a:solidFill>
                  <a:srgbClr val="FF0000"/>
                </a:solidFill>
              </a:rPr>
              <a:t>P</a:t>
            </a:r>
            <a:r>
              <a:rPr lang="en-US" b="1" dirty="0" smtClean="0"/>
              <a:t>neumonia</a:t>
            </a:r>
            <a:r>
              <a:rPr lang="en-US" b="1" dirty="0" smtClean="0">
                <a:solidFill>
                  <a:srgbClr val="FF0000"/>
                </a:solidFill>
              </a:rPr>
              <a:t>(VAP)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7363" y="1348740"/>
            <a:ext cx="10815796" cy="4411980"/>
          </a:xfrm>
        </p:spPr>
        <p:txBody>
          <a:bodyPr>
            <a:normAutofit/>
          </a:bodyPr>
          <a:lstStyle/>
          <a:p>
            <a:pPr lvl="0" algn="justLow" rtl="1">
              <a:lnSpc>
                <a:spcPct val="150000"/>
              </a:lnSpc>
              <a:buClr>
                <a:srgbClr val="353535"/>
              </a:buClr>
            </a:pPr>
            <a:r>
              <a:rPr lang="fa-IR" sz="22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</a:t>
            </a:r>
            <a:r>
              <a:rPr lang="en-US" sz="22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2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گزارش</a:t>
            </a:r>
            <a:r>
              <a:rPr lang="en-US" sz="22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WHO</a:t>
            </a:r>
            <a:r>
              <a:rPr lang="fa-IR" sz="22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، </a:t>
            </a:r>
            <a:r>
              <a:rPr lang="fa-IR" sz="21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کشورهای </a:t>
            </a:r>
            <a:r>
              <a:rPr lang="fa-IR" sz="21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درآمد اقتصادی پایین و متوسط </a:t>
            </a:r>
            <a:r>
              <a:rPr lang="fa-IR" sz="22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میزان بروز</a:t>
            </a:r>
            <a:r>
              <a:rPr lang="en-US" sz="22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VAP </a:t>
            </a:r>
            <a:r>
              <a:rPr lang="fa-IR" sz="22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در </a:t>
            </a:r>
            <a:r>
              <a:rPr lang="fa-IR" sz="2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بیماران بستری در</a:t>
            </a:r>
            <a:r>
              <a:rPr lang="en-US" sz="2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ICU</a:t>
            </a:r>
            <a:r>
              <a:rPr lang="fa-IR" sz="2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2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بالغین</a:t>
            </a:r>
            <a:r>
              <a:rPr lang="fa-IR" sz="2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23.9 به ازاء هر </a:t>
            </a:r>
            <a:r>
              <a:rPr lang="fa-IR" sz="22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1000 ونتیلاتور-روز</a:t>
            </a:r>
            <a:r>
              <a:rPr lang="fa-IR" sz="22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گزارش شده است .</a:t>
            </a:r>
          </a:p>
          <a:p>
            <a:pPr lvl="0" algn="justLow" rtl="1">
              <a:lnSpc>
                <a:spcPct val="150000"/>
              </a:lnSpc>
              <a:buClr>
                <a:srgbClr val="353535"/>
              </a:buClr>
            </a:pPr>
            <a:endParaRPr lang="fa-IR" sz="22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22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 اساس اطلاعات ثبت شده در </a:t>
            </a:r>
            <a:r>
              <a:rPr lang="fa-IR" sz="2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سامانه کشوری </a:t>
            </a:r>
            <a:r>
              <a:rPr lang="fa-IR" sz="2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طی سال 1397 ؛ میزان بروز پنومونی وابسته به ونتیلاتور در کشور، حدود </a:t>
            </a:r>
            <a:r>
              <a:rPr lang="fa-IR" sz="2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26 به ازاء </a:t>
            </a:r>
            <a:r>
              <a:rPr lang="fa-IR" sz="22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هر </a:t>
            </a:r>
            <a:r>
              <a:rPr lang="fa-IR" sz="2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1000 </a:t>
            </a:r>
            <a:r>
              <a:rPr lang="fa-IR" sz="22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ونتیلاتور-روز </a:t>
            </a:r>
            <a:r>
              <a:rPr lang="fa-IR" sz="2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گزارش شده </a:t>
            </a:r>
            <a:r>
              <a:rPr lang="fa-IR" sz="22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است.</a:t>
            </a:r>
          </a:p>
          <a:p>
            <a:pPr algn="justLow" rtl="1">
              <a:lnSpc>
                <a:spcPct val="150000"/>
              </a:lnSpc>
            </a:pPr>
            <a:endParaRPr lang="en-US" sz="22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justLow" rtl="1">
              <a:lnSpc>
                <a:spcPct val="150000"/>
              </a:lnSpc>
              <a:buNone/>
            </a:pPr>
            <a:endParaRPr lang="en-US" sz="22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62787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8615" y="304070"/>
            <a:ext cx="8911687" cy="621760"/>
          </a:xfrm>
        </p:spPr>
        <p:txBody>
          <a:bodyPr>
            <a:no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بروز 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VAP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به ازاء هر 1000 ونتیلاتور- روز به تفکیک دانشگاه های علوم پزشکی کشور- سال 1397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7246331"/>
              </p:ext>
            </p:extLst>
          </p:nvPr>
        </p:nvGraphicFramePr>
        <p:xfrm>
          <a:off x="1303020" y="1097280"/>
          <a:ext cx="10584180" cy="5303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5903050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24110"/>
            <a:ext cx="10332719" cy="69034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C</a:t>
            </a:r>
            <a:r>
              <a:rPr lang="en-US" b="1" dirty="0"/>
              <a:t>atheter </a:t>
            </a:r>
            <a:r>
              <a:rPr lang="en-US" b="1" dirty="0">
                <a:solidFill>
                  <a:srgbClr val="FF0000"/>
                </a:solidFill>
              </a:rPr>
              <a:t>A</a:t>
            </a:r>
            <a:r>
              <a:rPr lang="en-US" b="1" dirty="0"/>
              <a:t>ssociated </a:t>
            </a:r>
            <a:r>
              <a:rPr lang="en-US" b="1" dirty="0">
                <a:solidFill>
                  <a:srgbClr val="FF0000"/>
                </a:solidFill>
              </a:rPr>
              <a:t>U</a:t>
            </a:r>
            <a:r>
              <a:rPr lang="en-US" b="1" dirty="0"/>
              <a:t>rinary </a:t>
            </a:r>
            <a:r>
              <a:rPr lang="en-US" b="1" dirty="0">
                <a:solidFill>
                  <a:srgbClr val="FF0000"/>
                </a:solidFill>
              </a:rPr>
              <a:t>T</a:t>
            </a:r>
            <a:r>
              <a:rPr lang="en-US" b="1" dirty="0"/>
              <a:t>ract </a:t>
            </a:r>
            <a:r>
              <a:rPr lang="en-US" b="1" dirty="0" smtClean="0">
                <a:solidFill>
                  <a:srgbClr val="FF0000"/>
                </a:solidFill>
              </a:rPr>
              <a:t>I</a:t>
            </a:r>
            <a:r>
              <a:rPr lang="en-US" b="1" dirty="0" smtClean="0"/>
              <a:t>nfection</a:t>
            </a:r>
            <a:r>
              <a:rPr lang="en-US" b="1" dirty="0" smtClean="0">
                <a:solidFill>
                  <a:srgbClr val="FF0000"/>
                </a:solidFill>
              </a:rPr>
              <a:t>(CA-UTI)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8679" y="1642110"/>
            <a:ext cx="11064239" cy="4347210"/>
          </a:xfrm>
        </p:spPr>
        <p:txBody>
          <a:bodyPr>
            <a:norm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</a:t>
            </a:r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گزارش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WHO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،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کشورهای با درآمد اقتصادی پایین و متوسط 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میزان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بروز عفونت ادراری وابسته به کاتتر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8.8 به ازاء هر 1000 کاتتر ادراری-روز 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گزارش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شده است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  <a:p>
            <a:pPr algn="justLow" rtl="1">
              <a:lnSpc>
                <a:spcPct val="150000"/>
              </a:lnSpc>
            </a:pPr>
            <a:endParaRPr lang="fa-IR" sz="24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بر اساس اطلاعات ثبت شده در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سامانه کشوری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طی سال 1397 ؛ میزان بروز عفونت ادراری وابسته به کاتتر حدود </a:t>
            </a:r>
            <a:r>
              <a:rPr lang="fa-IR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5.5 به ازاء هر 1000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کاتتر ادراری -روز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گزارش شده است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  <a:p>
            <a:pPr marL="0" indent="0" algn="justLow" rtl="1">
              <a:lnSpc>
                <a:spcPct val="150000"/>
              </a:lnSpc>
              <a:buNone/>
            </a:pPr>
            <a:endParaRPr lang="fa-IR" sz="24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9496695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3101" y="395510"/>
            <a:ext cx="9344342" cy="541750"/>
          </a:xfrm>
        </p:spPr>
        <p:txBody>
          <a:bodyPr>
            <a:normAutofit/>
          </a:bodyPr>
          <a:lstStyle/>
          <a:p>
            <a:pPr algn="ctr" rtl="1"/>
            <a:r>
              <a:rPr lang="en-US" sz="1800" dirty="0">
                <a:latin typeface="B Titr" panose="00000700000000000000" pitchFamily="2" charset="-78"/>
                <a:ea typeface="Calibri" panose="020F0502020204030204" pitchFamily="34" charset="0"/>
              </a:rPr>
              <a:t> </a:t>
            </a:r>
            <a:r>
              <a:rPr lang="fa-IR" sz="1800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بروز </a:t>
            </a:r>
            <a:r>
              <a:rPr lang="en-US" sz="1800" b="1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CA-UTI</a:t>
            </a:r>
            <a:r>
              <a:rPr lang="fa-IR" sz="1800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به ازاء هر 1000 کاتتر ادراری –روز به تفکیک دانشگاه های علوم پزشکی کشور- سال 1397</a:t>
            </a:r>
            <a:endParaRPr lang="en-US" sz="1800" dirty="0">
              <a:solidFill>
                <a:srgbClr val="31B4E6">
                  <a:lumMod val="75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28985"/>
              </p:ext>
            </p:extLst>
          </p:nvPr>
        </p:nvGraphicFramePr>
        <p:xfrm>
          <a:off x="1283177" y="1131570"/>
          <a:ext cx="10664190" cy="5463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7836813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855" y="269780"/>
            <a:ext cx="8911687" cy="736060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>
                <a:solidFill>
                  <a:srgbClr val="FF0000"/>
                </a:solidFill>
              </a:rPr>
              <a:t>S</a:t>
            </a:r>
            <a:r>
              <a:rPr lang="en-US" sz="4800" b="1" dirty="0"/>
              <a:t>urgical </a:t>
            </a:r>
            <a:r>
              <a:rPr lang="en-US" sz="4800" b="1" dirty="0">
                <a:solidFill>
                  <a:srgbClr val="FF0000"/>
                </a:solidFill>
              </a:rPr>
              <a:t>S</a:t>
            </a:r>
            <a:r>
              <a:rPr lang="en-US" sz="4800" b="1" dirty="0"/>
              <a:t>ite </a:t>
            </a:r>
            <a:r>
              <a:rPr lang="en-US" sz="4800" b="1" dirty="0">
                <a:solidFill>
                  <a:srgbClr val="FF0000"/>
                </a:solidFill>
              </a:rPr>
              <a:t>I</a:t>
            </a:r>
            <a:r>
              <a:rPr lang="en-US" sz="4800" b="1" dirty="0"/>
              <a:t>nfection</a:t>
            </a:r>
            <a:r>
              <a:rPr lang="en-US" sz="4800" b="1" dirty="0">
                <a:solidFill>
                  <a:srgbClr val="FF0000"/>
                </a:solidFill>
              </a:rPr>
              <a:t>(SSI)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8710" y="1314450"/>
            <a:ext cx="10373042" cy="5246370"/>
          </a:xfrm>
        </p:spPr>
        <p:txBody>
          <a:bodyPr>
            <a:noAutofit/>
          </a:bodyPr>
          <a:lstStyle/>
          <a:p>
            <a:pPr algn="justLow" rtl="1">
              <a:lnSpc>
                <a:spcPct val="160000"/>
              </a:lnSpc>
            </a:pPr>
            <a:r>
              <a:rPr lang="fa-IR" sz="20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</a:t>
            </a:r>
            <a:r>
              <a:rPr lang="fa-IR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گزارش ارائه شده توسط 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WHO</a:t>
            </a:r>
            <a:r>
              <a:rPr lang="fa-IR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ذکر شده است که </a:t>
            </a:r>
            <a:r>
              <a:rPr lang="fa-IR" sz="20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بیمارستان های </a:t>
            </a:r>
            <a:r>
              <a:rPr lang="fa-IR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کشورهای با درآمد اقتصادی پایین و </a:t>
            </a:r>
            <a:r>
              <a:rPr lang="fa-IR" sz="20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متوسط، تقریبا در بیش از </a:t>
            </a:r>
            <a:r>
              <a:rPr lang="fa-IR" sz="20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10% </a:t>
            </a:r>
            <a:r>
              <a:rPr lang="fa-IR" sz="20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بیمارانی </a:t>
            </a:r>
            <a:r>
              <a:rPr lang="fa-IR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که تحت عمل جراحی قرار گرفته </a:t>
            </a:r>
            <a:r>
              <a:rPr lang="fa-IR" sz="2000" b="1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اند</a:t>
            </a:r>
            <a:r>
              <a:rPr lang="fa-IR" sz="20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، </a:t>
            </a:r>
            <a:r>
              <a:rPr lang="fa-IR" sz="20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مواردی</a:t>
            </a:r>
            <a:r>
              <a:rPr lang="fa-IR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از عفونت موضع عمل دیده شده است</a:t>
            </a:r>
            <a:r>
              <a:rPr lang="fa-IR" sz="20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20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Low" rtl="1">
              <a:lnSpc>
                <a:spcPct val="160000"/>
              </a:lnSpc>
            </a:pPr>
            <a:r>
              <a:rPr lang="fa-IR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 اساس اطلاعات ثبت شده در </a:t>
            </a: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سامانه کشوری </a:t>
            </a:r>
            <a:r>
              <a:rPr lang="fa-IR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، متعاقب حدود </a:t>
            </a: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1% </a:t>
            </a:r>
            <a:r>
              <a:rPr lang="fa-IR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عمل های جراحی انجام شده عفونت موضع عمل جراحی مشاهده و گزارش  شده است </a:t>
            </a:r>
            <a:r>
              <a:rPr lang="fa-IR" sz="20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2000" b="1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Low" rtl="1">
              <a:lnSpc>
                <a:spcPct val="160000"/>
              </a:lnSpc>
            </a:pPr>
            <a:endParaRPr lang="fa-IR" sz="20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Low" rtl="1">
              <a:lnSpc>
                <a:spcPct val="160000"/>
              </a:lnSpc>
            </a:pPr>
            <a:r>
              <a:rPr lang="fa-IR" sz="20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اکثر دانشگاه ها </a:t>
            </a: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عفونت سطحی برش محل جراحی </a:t>
            </a:r>
            <a:r>
              <a:rPr lang="fa-IR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نسبت به سایر انواع عفونت موضع عمل جراحی از فراوانی بیشتری برخوردار بوده است.</a:t>
            </a:r>
            <a:endParaRPr lang="en-US" sz="20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637089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372" y="372650"/>
            <a:ext cx="8911687" cy="564610"/>
          </a:xfrm>
        </p:spPr>
        <p:txBody>
          <a:bodyPr/>
          <a:lstStyle/>
          <a:p>
            <a:pPr algn="r" rtl="1"/>
            <a:r>
              <a:rPr lang="fa-IR" sz="2000" b="1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بروز عفونت موضع عمل جراحی (</a:t>
            </a:r>
            <a:r>
              <a:rPr lang="en-US" sz="2000" b="1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SSI</a:t>
            </a:r>
            <a:r>
              <a:rPr lang="fa-IR" sz="2000" b="1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) به تفکیک دانشگاه های علوم پزشکی کشور –سال 1397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2907360"/>
              </p:ext>
            </p:extLst>
          </p:nvPr>
        </p:nvGraphicFramePr>
        <p:xfrm>
          <a:off x="1051560" y="1383030"/>
          <a:ext cx="10853103" cy="4960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31344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1959429"/>
            <a:ext cx="8915399" cy="1499791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Nosocomial infections epidemiology in the Worldwide</a:t>
            </a:r>
            <a:endParaRPr lang="en-US" sz="66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4103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9775" y="624110"/>
            <a:ext cx="9494837" cy="442690"/>
          </a:xfrm>
        </p:spPr>
        <p:txBody>
          <a:bodyPr>
            <a:normAutofit/>
          </a:bodyPr>
          <a:lstStyle/>
          <a:p>
            <a:pPr algn="ctr" rtl="1"/>
            <a:r>
              <a:rPr lang="ar-SA" sz="1400" b="1" dirty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rPr>
              <a:t>مقایسه نسبت انواع مختلف عفونت های موضع جراحی گزارش شده در دانشگاه های علوم پزشکی </a:t>
            </a:r>
            <a:r>
              <a:rPr lang="ar-SA" sz="1400" b="1" dirty="0" smtClean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rPr>
              <a:t>کشور-سال </a:t>
            </a:r>
            <a:r>
              <a:rPr lang="ar-SA" sz="1400" b="1" dirty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rPr>
              <a:t>1397</a:t>
            </a:r>
            <a:endParaRPr lang="en-US" sz="1400" b="1" dirty="0">
              <a:solidFill>
                <a:sysClr val="windowText" lastClr="000000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6568608"/>
              </p:ext>
            </p:extLst>
          </p:nvPr>
        </p:nvGraphicFramePr>
        <p:xfrm>
          <a:off x="1160584" y="1148862"/>
          <a:ext cx="10503877" cy="5357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83246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8761" y="1634490"/>
            <a:ext cx="9904412" cy="1314450"/>
          </a:xfrm>
        </p:spPr>
        <p:txBody>
          <a:bodyPr anchor="ctr">
            <a:normAutofit/>
          </a:bodyPr>
          <a:lstStyle/>
          <a:p>
            <a:pPr algn="ctr" rtl="1"/>
            <a:r>
              <a:rPr lang="fa-IR" sz="4000" dirty="0" smtClean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عفونت </a:t>
            </a:r>
            <a:r>
              <a:rPr lang="fa-IR" sz="4000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های بیمارستانی در بخش های بستری مختلف</a:t>
            </a:r>
            <a:endParaRPr lang="en-US" sz="4000" dirty="0">
              <a:solidFill>
                <a:srgbClr val="31B4E6">
                  <a:lumMod val="75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24310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1691" y="624110"/>
            <a:ext cx="9412922" cy="461740"/>
          </a:xfrm>
        </p:spPr>
        <p:txBody>
          <a:bodyPr>
            <a:normAutofit/>
          </a:bodyPr>
          <a:lstStyle/>
          <a:p>
            <a:pPr algn="ctr" rtl="1"/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مقایسه بروز عفونت بیمارستانی در بخش های بستری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مختلف-سال 1397</a:t>
            </a:r>
            <a:endParaRPr lang="en-US" sz="2000" b="1" dirty="0"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7623" y="1417320"/>
            <a:ext cx="10206990" cy="4880610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بیشترین بروز 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عفونت بیمارستانی در بیماران بستری در بخش </a:t>
            </a: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های زیر گزارش شده است:</a:t>
            </a:r>
            <a:endParaRPr lang="fa-IR" sz="2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 –    </a:t>
            </a:r>
            <a:r>
              <a:rPr lang="en-US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ICU</a:t>
            </a: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داخلی     (حدود  15.5 % 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موارد بستری)</a:t>
            </a:r>
          </a:p>
          <a:p>
            <a:pPr marL="0" lvl="0" indent="0" algn="r" rtl="1">
              <a:lnSpc>
                <a:spcPct val="150000"/>
              </a:lnSpc>
              <a:buClr>
                <a:srgbClr val="353535"/>
              </a:buClr>
              <a:buNone/>
            </a:pP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2 -   سوختگی       (حدود  12% 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موارد بستری)</a:t>
            </a:r>
          </a:p>
          <a:p>
            <a:pPr marL="0" lvl="0" indent="0" algn="r" rtl="1">
              <a:lnSpc>
                <a:spcPct val="150000"/>
              </a:lnSpc>
              <a:buClr>
                <a:srgbClr val="353535"/>
              </a:buClr>
              <a:buNone/>
            </a:pP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3 -   </a:t>
            </a:r>
            <a:r>
              <a:rPr lang="en-US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ICU</a:t>
            </a: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جنرال     (حدود 11 % 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موارد بستری)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4-     پیوند              (حدود  9% موارد 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بستری</a:t>
            </a: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</a:t>
            </a:r>
          </a:p>
          <a:p>
            <a:pPr algn="r" rtl="1">
              <a:lnSpc>
                <a:spcPct val="150000"/>
              </a:lnSpc>
            </a:pPr>
            <a:endParaRPr lang="fa-IR" sz="2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lvl="0" algn="r" rtl="1">
              <a:lnSpc>
                <a:spcPct val="150000"/>
              </a:lnSpc>
              <a:buClr>
                <a:srgbClr val="353535"/>
              </a:buClr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6209615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1660" y="315500"/>
            <a:ext cx="9578339" cy="610330"/>
          </a:xfrm>
        </p:spPr>
        <p:txBody>
          <a:bodyPr>
            <a:noAutofit/>
          </a:bodyPr>
          <a:lstStyle/>
          <a:p>
            <a:pPr algn="ctr" rtl="1"/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بروز عفونت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های بیمارستانی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 بخش های مختلف بیمارستان ها -سال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1397</a:t>
            </a:r>
            <a:endParaRPr lang="en-US" sz="2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8178290"/>
              </p:ext>
            </p:extLst>
          </p:nvPr>
        </p:nvGraphicFramePr>
        <p:xfrm>
          <a:off x="1474470" y="925830"/>
          <a:ext cx="10469880" cy="56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352807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3443" y="1714500"/>
            <a:ext cx="8915399" cy="1188361"/>
          </a:xfrm>
        </p:spPr>
        <p:txBody>
          <a:bodyPr anchor="ctr">
            <a:normAutofit/>
          </a:bodyPr>
          <a:lstStyle/>
          <a:p>
            <a:pPr algn="ctr" rtl="1"/>
            <a:r>
              <a:rPr lang="fa-IR" sz="4000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فاصله های زمانی و بروز عفونت های بیمارستانی</a:t>
            </a:r>
            <a:endParaRPr lang="en-US" sz="4000" dirty="0">
              <a:solidFill>
                <a:srgbClr val="31B4E6">
                  <a:lumMod val="75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3710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7952" y="212630"/>
            <a:ext cx="8911687" cy="724630"/>
          </a:xfrm>
        </p:spPr>
        <p:txBody>
          <a:bodyPr>
            <a:normAutofit/>
          </a:bodyPr>
          <a:lstStyle/>
          <a:p>
            <a:pPr algn="ctr" rtl="1"/>
            <a:r>
              <a:rPr lang="fa-IR" sz="3200" dirty="0" smtClean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فاصله زمانی و </a:t>
            </a:r>
            <a:r>
              <a:rPr lang="fa-IR" sz="3200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بروز عفونت های بیمارستانی</a:t>
            </a:r>
            <a:endParaRPr lang="en-US" sz="3200" dirty="0">
              <a:solidFill>
                <a:srgbClr val="31B4E6">
                  <a:lumMod val="75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4440" y="1074420"/>
            <a:ext cx="10270172" cy="4770120"/>
          </a:xfrm>
        </p:spPr>
        <p:txBody>
          <a:bodyPr>
            <a:no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موارد عفونت بیمارستانی به طور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میانگین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 فاصله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13 روز بعد از بستری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، و در موارد وابسته به ابزار به طور میانگین با فاصله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20 روز پس از تعبیه ابزار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رخ داده است .</a:t>
            </a:r>
          </a:p>
          <a:p>
            <a:pPr algn="justLow" rtl="1">
              <a:lnSpc>
                <a:spcPct val="150000"/>
              </a:lnSpc>
            </a:pPr>
            <a:endParaRPr lang="fa-IR" sz="24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کوتاه ترین فاصله زمانی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بین تعبیه ابزار تا بروز عفونت مربوط به </a:t>
            </a:r>
            <a:r>
              <a:rPr lang="fa-IR" sz="24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مواردی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بوده است که برای بیمار از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کاتتر </a:t>
            </a:r>
            <a:r>
              <a:rPr lang="fa-IR" sz="2400" b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نافی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استفاده شده است.</a:t>
            </a:r>
          </a:p>
          <a:p>
            <a:pPr marL="0" indent="0" algn="justLow" rtl="1">
              <a:lnSpc>
                <a:spcPct val="150000"/>
              </a:lnSpc>
              <a:buNone/>
            </a:pPr>
            <a:endParaRPr lang="fa-IR" sz="24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lvl="0" algn="justLow" rtl="1">
              <a:lnSpc>
                <a:spcPct val="150000"/>
              </a:lnSpc>
              <a:buClr>
                <a:srgbClr val="353535"/>
              </a:buClr>
            </a:pP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مبتلایان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به عفونت بیمارستانی </a:t>
            </a:r>
            <a:r>
              <a:rPr lang="fa-IR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 طور متوسط 24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روز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بیمارستان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بستری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بوده </a:t>
            </a:r>
            <a:r>
              <a:rPr lang="fa-IR" sz="24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اند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 </a:t>
            </a:r>
          </a:p>
          <a:p>
            <a:pPr algn="justLow" rtl="1">
              <a:lnSpc>
                <a:spcPct val="150000"/>
              </a:lnSpc>
            </a:pPr>
            <a:endParaRPr lang="en-US" sz="24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842759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7036478"/>
              </p:ext>
            </p:extLst>
          </p:nvPr>
        </p:nvGraphicFramePr>
        <p:xfrm>
          <a:off x="1577340" y="434340"/>
          <a:ext cx="10332720" cy="6080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000541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5097656"/>
              </p:ext>
            </p:extLst>
          </p:nvPr>
        </p:nvGraphicFramePr>
        <p:xfrm>
          <a:off x="1325880" y="274320"/>
          <a:ext cx="10681653" cy="6389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7496075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38962"/>
              </p:ext>
            </p:extLst>
          </p:nvPr>
        </p:nvGraphicFramePr>
        <p:xfrm>
          <a:off x="1622425" y="262890"/>
          <a:ext cx="9882188" cy="6149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4836067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71993" y="1691640"/>
            <a:ext cx="8915399" cy="3200400"/>
          </a:xfrm>
        </p:spPr>
        <p:txBody>
          <a:bodyPr anchor="t">
            <a:normAutofit fontScale="90000"/>
          </a:bodyPr>
          <a:lstStyle/>
          <a:p>
            <a:pPr algn="ctr" rtl="1">
              <a:lnSpc>
                <a:spcPct val="200000"/>
              </a:lnSpc>
            </a:pPr>
            <a:r>
              <a:rPr lang="fa-IR" dirty="0" smtClean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گزارش پاتوژن ها در</a:t>
            </a:r>
            <a:br>
              <a:rPr lang="fa-IR" dirty="0" smtClean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</a:br>
            <a:r>
              <a:rPr lang="fa-IR" dirty="0" smtClean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عفونت </a:t>
            </a:r>
            <a:r>
              <a:rPr lang="fa-IR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های بیمارستانی</a:t>
            </a:r>
            <a:endParaRPr lang="en-US" dirty="0">
              <a:solidFill>
                <a:srgbClr val="31B4E6">
                  <a:lumMod val="75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848241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1927" y="624110"/>
            <a:ext cx="9592685" cy="931558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WHO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5039" y="2133600"/>
            <a:ext cx="10079573" cy="3777622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tx1"/>
                </a:solidFill>
              </a:rPr>
              <a:t>Nosocomial infections accounts for 7% in developed and 10% in developing </a:t>
            </a:r>
            <a:r>
              <a:rPr lang="en-US" sz="2400" b="1" dirty="0" smtClean="0">
                <a:solidFill>
                  <a:schemeClr val="tx1"/>
                </a:solidFill>
              </a:rPr>
              <a:t>countries</a:t>
            </a:r>
          </a:p>
          <a:p>
            <a:endParaRPr lang="en-US" sz="2400" b="1" dirty="0">
              <a:solidFill>
                <a:schemeClr val="tx1"/>
              </a:solidFill>
            </a:endParaRPr>
          </a:p>
          <a:p>
            <a:r>
              <a:rPr lang="en-US" sz="2400" b="1" dirty="0">
                <a:solidFill>
                  <a:schemeClr val="tx1"/>
                </a:solidFill>
              </a:rPr>
              <a:t>According to WHO estimates, approximately 15% of all </a:t>
            </a:r>
            <a:r>
              <a:rPr lang="en-US" sz="2400" b="1" dirty="0" smtClean="0">
                <a:solidFill>
                  <a:schemeClr val="tx1"/>
                </a:solidFill>
              </a:rPr>
              <a:t>hospitalized patients </a:t>
            </a:r>
            <a:r>
              <a:rPr lang="en-US" sz="2400" b="1" dirty="0">
                <a:solidFill>
                  <a:schemeClr val="tx1"/>
                </a:solidFill>
              </a:rPr>
              <a:t>suffer from these </a:t>
            </a:r>
            <a:r>
              <a:rPr lang="en-US" sz="2400" b="1" dirty="0" smtClean="0">
                <a:solidFill>
                  <a:schemeClr val="tx1"/>
                </a:solidFill>
              </a:rPr>
              <a:t>infections</a:t>
            </a:r>
          </a:p>
          <a:p>
            <a:endParaRPr lang="en-US" sz="2400" b="1" dirty="0" smtClean="0">
              <a:solidFill>
                <a:schemeClr val="tx1"/>
              </a:solidFill>
            </a:endParaRPr>
          </a:p>
          <a:p>
            <a:pPr lvl="0">
              <a:buClr>
                <a:srgbClr val="A53010"/>
              </a:buClr>
            </a:pPr>
            <a:r>
              <a:rPr lang="en-US" sz="2400" b="1" dirty="0">
                <a:solidFill>
                  <a:schemeClr val="tx1"/>
                </a:solidFill>
              </a:rPr>
              <a:t>death from HAI occurs in about 10% of affected patients</a:t>
            </a:r>
          </a:p>
          <a:p>
            <a:pPr marL="0" indent="0">
              <a:buNone/>
            </a:pPr>
            <a:endParaRPr lang="en-US" sz="2400" b="1" dirty="0" smtClean="0">
              <a:solidFill>
                <a:schemeClr val="tx1"/>
              </a:solidFill>
            </a:endParaRPr>
          </a:p>
          <a:p>
            <a:endParaRPr lang="en-US" sz="2400" b="1" dirty="0" smtClean="0"/>
          </a:p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12350031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6381" y="692690"/>
            <a:ext cx="8911687" cy="644620"/>
          </a:xfrm>
        </p:spPr>
        <p:txBody>
          <a:bodyPr>
            <a:normAutofit/>
          </a:bodyPr>
          <a:lstStyle/>
          <a:p>
            <a:pPr algn="ctr" rtl="1"/>
            <a:r>
              <a:rPr lang="fa-IR" sz="3200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پاتوژن </a:t>
            </a:r>
            <a:r>
              <a:rPr lang="fa-IR" sz="3200" dirty="0" smtClean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های گزارش شده </a:t>
            </a:r>
            <a:r>
              <a:rPr lang="fa-IR" sz="3200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 عفونت های بیمارستانی</a:t>
            </a:r>
            <a:endParaRPr lang="en-US" sz="3200" dirty="0">
              <a:solidFill>
                <a:srgbClr val="31B4E6">
                  <a:lumMod val="75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4420" y="1554480"/>
            <a:ext cx="10595610" cy="4297680"/>
          </a:xfrm>
        </p:spPr>
        <p:txBody>
          <a:bodyPr>
            <a:noAutofit/>
          </a:bodyPr>
          <a:lstStyle/>
          <a:p>
            <a:pPr lvl="0" algn="justLow" rtl="1">
              <a:lnSpc>
                <a:spcPct val="200000"/>
              </a:lnSpc>
              <a:spcAft>
                <a:spcPts val="1000"/>
              </a:spcAft>
              <a:buFont typeface="Wingdings" panose="05000000000000000000" pitchFamily="2" charset="2"/>
              <a:buChar char=""/>
            </a:pPr>
            <a:r>
              <a:rPr lang="fa-IR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تقریبا در </a:t>
            </a:r>
            <a:r>
              <a:rPr lang="fa-IR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28% </a:t>
            </a:r>
            <a:r>
              <a:rPr lang="fa-IR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مجموع عفونت های بیمارستانی گزارش شده </a:t>
            </a:r>
            <a:r>
              <a:rPr lang="fa-IR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عامل عفونت </a:t>
            </a:r>
            <a:r>
              <a:rPr lang="fa-IR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نامشخص </a:t>
            </a:r>
            <a:r>
              <a:rPr lang="fa-IR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است و این موضوع بیشتر در  موارد </a:t>
            </a:r>
            <a:r>
              <a:rPr lang="en-US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SSI</a:t>
            </a:r>
            <a:r>
              <a:rPr lang="fa-IR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دیده می شود به گونه ای که در </a:t>
            </a:r>
            <a:r>
              <a:rPr lang="fa-IR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58 % موارد عفونت موضع جراحی</a:t>
            </a:r>
            <a:r>
              <a:rPr lang="fa-IR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، عامل عفونت</a:t>
            </a:r>
            <a:r>
              <a:rPr lang="fa-IR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نامشخص </a:t>
            </a:r>
            <a:r>
              <a:rPr lang="fa-IR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گزارش شده است. </a:t>
            </a:r>
            <a:endParaRPr lang="en-US" sz="32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269953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7360" y="514350"/>
            <a:ext cx="10195560" cy="5886450"/>
          </a:xfrm>
        </p:spPr>
        <p:txBody>
          <a:bodyPr>
            <a:noAutofit/>
          </a:bodyPr>
          <a:lstStyle/>
          <a:p>
            <a:pPr lvl="0" algn="justLow" rtl="1">
              <a:buClr>
                <a:srgbClr val="353535"/>
              </a:buClr>
            </a:pP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عمده ترین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دلایلی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که ممکن است منجر به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نامشخص بودن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عامل عفونت شده باشند عبارتند از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:</a:t>
            </a:r>
          </a:p>
          <a:p>
            <a:pPr lvl="0" algn="justLow" rtl="1">
              <a:buClr>
                <a:srgbClr val="353535"/>
              </a:buClr>
            </a:pPr>
            <a:endParaRPr lang="fa-IR" sz="24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lvl="0" indent="-457200" algn="justLow" rtl="1">
              <a:lnSpc>
                <a:spcPct val="15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تشخیص موارد عفونت بیمارستانی بر اساس یافته های بالینی و بدون تایید آزمایشگاهی،</a:t>
            </a:r>
          </a:p>
          <a:p>
            <a:pPr marL="457200" lvl="0" indent="-457200" algn="justLow" rtl="1">
              <a:lnSpc>
                <a:spcPct val="15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شروع آنتی بیوتیک قبل از اخذ نمونه بالینی از موارد عفونت بیمارستانی ،</a:t>
            </a:r>
          </a:p>
          <a:p>
            <a:pPr marL="457200" lvl="0" indent="-457200" algn="justLow" rtl="1">
              <a:lnSpc>
                <a:spcPct val="15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شروع آنتی بیوتیک قبل از اقدام به عمل جراحی ،</a:t>
            </a:r>
          </a:p>
          <a:p>
            <a:pPr marL="457200" lvl="0" indent="-457200" algn="justLow" rtl="1">
              <a:lnSpc>
                <a:spcPct val="15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نامناسب بودن تکنیک ها و یا </a:t>
            </a:r>
            <a:r>
              <a:rPr lang="fa-IR" sz="28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کیت‌های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تشخیصی به کار گرفته شده در آزمایشگاه ها </a:t>
            </a:r>
            <a:endParaRPr lang="en-US" sz="2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94081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7360" y="555530"/>
            <a:ext cx="9486899" cy="644620"/>
          </a:xfrm>
        </p:spPr>
        <p:txBody>
          <a:bodyPr>
            <a:noAutofit/>
          </a:bodyPr>
          <a:lstStyle/>
          <a:p>
            <a:pPr algn="ctr" rtl="1"/>
            <a:r>
              <a:rPr lang="fa-IR" sz="3200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شایع ترین پاتوژن های گزارش شده در عفونت های بیمارستانی</a:t>
            </a:r>
            <a:endParaRPr lang="en-US" sz="3200" dirty="0">
              <a:solidFill>
                <a:srgbClr val="31B4E6">
                  <a:lumMod val="75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4410" y="1573530"/>
            <a:ext cx="10632915" cy="4301490"/>
          </a:xfrm>
        </p:spPr>
        <p:txBody>
          <a:bodyPr>
            <a:noAutofit/>
          </a:bodyPr>
          <a:lstStyle/>
          <a:p>
            <a:pPr algn="r" rtl="1"/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 بین میکروب های گزارش شده در موارد عفونت بیمارستانی ،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شایع ترین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پاتوژن ها عبارتند از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:</a:t>
            </a:r>
          </a:p>
          <a:p>
            <a:pPr algn="r" rtl="1"/>
            <a:endParaRPr lang="fa-IR" sz="2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1-</a:t>
            </a: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</a:t>
            </a:r>
            <a:r>
              <a:rPr lang="fa-IR" sz="2800" b="1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اشرشیا</a:t>
            </a: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کلی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(E.coli) 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(15.3%)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2- </a:t>
            </a:r>
            <a:r>
              <a:rPr lang="fa-IR" sz="2800" b="1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آسینتو</a:t>
            </a: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sz="28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باکتر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 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(9.5%)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3- </a:t>
            </a:r>
            <a:r>
              <a:rPr lang="fa-IR" sz="28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کلبسیلا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(6.9%)</a:t>
            </a:r>
            <a:endParaRPr lang="en-US" sz="2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60438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9111395" cy="930370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sz="2800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شایع ترین پاتوژن های گزارش شده در عفونت های بیمارستانی -سال 1397</a:t>
            </a:r>
            <a:endParaRPr lang="en-US" sz="2800" dirty="0">
              <a:solidFill>
                <a:srgbClr val="31B4E6">
                  <a:lumMod val="75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4450796"/>
              </p:ext>
            </p:extLst>
          </p:nvPr>
        </p:nvGraphicFramePr>
        <p:xfrm>
          <a:off x="1089154" y="1264555"/>
          <a:ext cx="10327323" cy="5154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631792" y="821174"/>
            <a:ext cx="505267" cy="276999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fa-IR" sz="1200" dirty="0" smtClean="0">
                <a:cs typeface="B Titr" panose="00000700000000000000" pitchFamily="2" charset="-78"/>
              </a:rPr>
              <a:t>درصد</a:t>
            </a:r>
            <a:endParaRPr lang="en-US" sz="1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971670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065" y="406940"/>
            <a:ext cx="9310052" cy="610330"/>
          </a:xfrm>
        </p:spPr>
        <p:txBody>
          <a:bodyPr>
            <a:noAutofit/>
          </a:bodyPr>
          <a:lstStyle/>
          <a:p>
            <a:pPr algn="ctr" rtl="1"/>
            <a:r>
              <a:rPr lang="fa-IR" sz="3200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شایع ترین پاتوژن های گزارش شده در عفونت های بیمارستانی</a:t>
            </a:r>
            <a:endParaRPr lang="en-US" sz="3200" dirty="0">
              <a:solidFill>
                <a:srgbClr val="31B4E6">
                  <a:lumMod val="75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1570" y="1017270"/>
            <a:ext cx="10373042" cy="5646420"/>
          </a:xfrm>
        </p:spPr>
        <p:txBody>
          <a:bodyPr>
            <a:noAutofit/>
          </a:bodyPr>
          <a:lstStyle/>
          <a:p>
            <a:pPr lvl="0" algn="justLow" rtl="1">
              <a:lnSpc>
                <a:spcPct val="200000"/>
              </a:lnSpc>
            </a:pP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الگوی فراوانی میکروب های گزارش شده در </a:t>
            </a:r>
            <a:r>
              <a:rPr lang="fa-IR" sz="24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گروه‌های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مختلف عفونت بیمارستانی متفاوت می باشد، به صورتی که 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:</a:t>
            </a:r>
          </a:p>
          <a:p>
            <a:pPr lvl="0" algn="justLow" rtl="1">
              <a:lnSpc>
                <a:spcPct val="200000"/>
              </a:lnSpc>
            </a:pP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عفونت های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دستگاه تنفسی ؛ </a:t>
            </a:r>
            <a:r>
              <a:rPr lang="fa-IR" sz="2400" b="1" dirty="0" err="1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آسینتو‌باکتر</a:t>
            </a:r>
            <a:endParaRPr lang="fa-IR" sz="2400" b="1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lvl="0" algn="justLow" rtl="1">
              <a:lnSpc>
                <a:spcPct val="200000"/>
              </a:lnSpc>
            </a:pP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عفونت های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دستگاه ادراری و عفونت های موضع عمل جراحی؛ 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E.coli</a:t>
            </a:r>
            <a:endParaRPr lang="fa-IR" sz="2400" b="1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lvl="0" algn="justLow" rtl="1">
              <a:lnSpc>
                <a:spcPct val="200000"/>
              </a:lnSpc>
            </a:pP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 موارد عفونت </a:t>
            </a:r>
            <a:r>
              <a:rPr lang="fa-IR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جریان خون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؛ </a:t>
            </a:r>
            <a:r>
              <a:rPr lang="fa-IR" sz="2400" b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استاف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sz="2400" b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اپیدرمیدیس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endParaRPr lang="fa-IR" sz="2400" b="1" dirty="0" smtClean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0" lvl="0" indent="0" algn="justLow" rtl="1">
              <a:lnSpc>
                <a:spcPct val="200000"/>
              </a:lnSpc>
              <a:buNone/>
            </a:pP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از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بیشترین فراوانی برخوردار بوده </a:t>
            </a:r>
            <a:r>
              <a:rPr lang="fa-IR" sz="24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اند</a:t>
            </a:r>
            <a:r>
              <a:rPr lang="fa-I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.</a:t>
            </a:r>
          </a:p>
          <a:p>
            <a:pPr lvl="0" algn="r" rtl="1">
              <a:lnSpc>
                <a:spcPct val="200000"/>
              </a:lnSpc>
            </a:pPr>
            <a:endParaRPr lang="fa-IR" sz="20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64770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3020" y="788670"/>
            <a:ext cx="10561320" cy="5372100"/>
          </a:xfrm>
        </p:spPr>
        <p:txBody>
          <a:bodyPr>
            <a:normAutofit/>
          </a:bodyPr>
          <a:lstStyle/>
          <a:p>
            <a:pPr lvl="0" algn="r" rtl="1">
              <a:lnSpc>
                <a:spcPct val="200000"/>
              </a:lnSpc>
              <a:buClr>
                <a:srgbClr val="353535"/>
              </a:buClr>
            </a:pPr>
            <a:r>
              <a:rPr lang="fa-IR" sz="2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فراوانی</a:t>
            </a:r>
            <a:r>
              <a:rPr 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E.coli </a:t>
            </a:r>
            <a:r>
              <a:rPr lang="fa-IR" sz="2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در موارد </a:t>
            </a:r>
            <a:r>
              <a:rPr 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SSI</a:t>
            </a:r>
            <a:r>
              <a:rPr lang="fa-IR" sz="2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موضوعی مهم و بر خلاف انتظار می باشد </a:t>
            </a: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و </a:t>
            </a:r>
            <a:r>
              <a:rPr lang="fa-I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مهم ترین فاکتور های نیازمند بررسی در این خصوص عبارتند از</a:t>
            </a: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:</a:t>
            </a:r>
          </a:p>
          <a:p>
            <a:pPr marL="0" lvl="0" indent="0" algn="r" rtl="1">
              <a:lnSpc>
                <a:spcPct val="200000"/>
              </a:lnSpc>
              <a:buClr>
                <a:srgbClr val="353535"/>
              </a:buClr>
              <a:buNone/>
            </a:pPr>
            <a:r>
              <a:rPr lang="fa-IR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خطا در روش نمونه گیری</a:t>
            </a:r>
          </a:p>
          <a:p>
            <a:pPr marL="0" lvl="0" indent="0" algn="r" rtl="1">
              <a:lnSpc>
                <a:spcPct val="200000"/>
              </a:lnSpc>
              <a:buClr>
                <a:srgbClr val="353535"/>
              </a:buClr>
              <a:buNone/>
            </a:pP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2- نوع و کیفیت محیط کشت های به کار گرفته شده </a:t>
            </a:r>
          </a:p>
          <a:p>
            <a:pPr marL="0" lvl="0" indent="0" algn="r" rtl="1">
              <a:lnSpc>
                <a:spcPct val="200000"/>
              </a:lnSpc>
              <a:buClr>
                <a:srgbClr val="353535"/>
              </a:buClr>
              <a:buNone/>
            </a:pP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3- عدم رعایت بهداشت دست توسط کارکنان ارائه دهنده خدمات سلامت، </a:t>
            </a:r>
            <a:endParaRPr lang="en-US" sz="24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7200806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7125" y="147494"/>
            <a:ext cx="8911687" cy="812625"/>
          </a:xfrm>
        </p:spPr>
        <p:txBody>
          <a:bodyPr>
            <a:no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dirty="0" smtClean="0">
                <a:cs typeface="B Titr" panose="00000700000000000000" pitchFamily="2" charset="-78"/>
              </a:rPr>
              <a:t>گزارش استافیلوکوک </a:t>
            </a:r>
            <a:r>
              <a:rPr lang="fa-IR" sz="1800" dirty="0" err="1" smtClean="0">
                <a:cs typeface="B Titr" panose="00000700000000000000" pitchFamily="2" charset="-78"/>
              </a:rPr>
              <a:t>اورئوس</a:t>
            </a:r>
            <a:r>
              <a:rPr lang="fa-IR" sz="1800" dirty="0" smtClean="0">
                <a:cs typeface="B Titr" panose="00000700000000000000" pitchFamily="2" charset="-78"/>
              </a:rPr>
              <a:t> مقاوم</a:t>
            </a:r>
            <a:r>
              <a:rPr lang="fa-IR" sz="1800" dirty="0">
                <a:cs typeface="B Titr" panose="00000700000000000000" pitchFamily="2" charset="-78"/>
              </a:rPr>
              <a:t> </a:t>
            </a:r>
            <a:r>
              <a:rPr lang="fa-IR" sz="1800" dirty="0" smtClean="0">
                <a:cs typeface="B Titr" panose="00000700000000000000" pitchFamily="2" charset="-78"/>
              </a:rPr>
              <a:t>به </a:t>
            </a:r>
            <a:r>
              <a:rPr lang="fa-IR" sz="1800" dirty="0" err="1" smtClean="0">
                <a:cs typeface="B Titr" panose="00000700000000000000" pitchFamily="2" charset="-78"/>
              </a:rPr>
              <a:t>متی</a:t>
            </a:r>
            <a:r>
              <a:rPr lang="fa-IR" sz="1800" dirty="0" smtClean="0">
                <a:cs typeface="B Titr" panose="00000700000000000000" pitchFamily="2" charset="-78"/>
              </a:rPr>
              <a:t> </a:t>
            </a:r>
            <a:r>
              <a:rPr lang="fa-IR" sz="1800" dirty="0" err="1" smtClean="0">
                <a:cs typeface="B Titr" panose="00000700000000000000" pitchFamily="2" charset="-78"/>
              </a:rPr>
              <a:t>سیلین</a:t>
            </a:r>
            <a:r>
              <a:rPr lang="en-US" sz="1800" b="1" dirty="0" smtClean="0">
                <a:cs typeface="B Titr" panose="00000700000000000000" pitchFamily="2" charset="-78"/>
              </a:rPr>
              <a:t>(MRSA)</a:t>
            </a:r>
            <a:r>
              <a:rPr lang="fa-IR" sz="1800" b="1" dirty="0" smtClean="0">
                <a:cs typeface="B Titr" panose="00000700000000000000" pitchFamily="2" charset="-78"/>
              </a:rPr>
              <a:t> </a:t>
            </a:r>
            <a:r>
              <a:rPr lang="fa-IR" sz="1800" dirty="0" smtClean="0">
                <a:cs typeface="B Titr" panose="00000700000000000000" pitchFamily="2" charset="-78"/>
              </a:rPr>
              <a:t>در موارد عفونت بیمارستانی</a:t>
            </a:r>
            <a:r>
              <a:rPr lang="fa-IR" sz="1400" dirty="0" smtClean="0">
                <a:cs typeface="B Titr" panose="00000700000000000000" pitchFamily="2" charset="-78"/>
              </a:rPr>
              <a:t/>
            </a:r>
            <a:br>
              <a:rPr lang="fa-IR" sz="1400" dirty="0" smtClean="0">
                <a:cs typeface="B Titr" panose="00000700000000000000" pitchFamily="2" charset="-78"/>
              </a:rPr>
            </a:br>
            <a:r>
              <a:rPr lang="fa-IR" sz="1400" dirty="0" smtClean="0">
                <a:solidFill>
                  <a:schemeClr val="bg2">
                    <a:lumMod val="75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sz="1200" dirty="0" smtClean="0">
                <a:solidFill>
                  <a:schemeClr val="bg2">
                    <a:lumMod val="75000"/>
                  </a:schemeClr>
                </a:solidFill>
                <a:cs typeface="B Titr" panose="00000700000000000000" pitchFamily="2" charset="-78"/>
              </a:rPr>
              <a:t>(در دانشگاه های با تعداد نمونه بررسی شده قابل قبول)</a:t>
            </a:r>
            <a:endParaRPr lang="en-US" sz="1100" dirty="0">
              <a:solidFill>
                <a:schemeClr val="bg2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1588770" y="960120"/>
          <a:ext cx="9915843" cy="534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/>
          <p:cNvSpPr/>
          <p:nvPr/>
        </p:nvSpPr>
        <p:spPr>
          <a:xfrm>
            <a:off x="6727343" y="1340064"/>
            <a:ext cx="47772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1200" dirty="0">
                <a:solidFill>
                  <a:prstClr val="black"/>
                </a:solidFill>
                <a:cs typeface="B Titr" panose="00000700000000000000" pitchFamily="2" charset="-78"/>
              </a:rPr>
              <a:t>(میانگین کشوری بر اساس </a:t>
            </a:r>
            <a:r>
              <a:rPr lang="fa-IR" sz="1200" dirty="0" smtClean="0">
                <a:solidFill>
                  <a:prstClr val="black"/>
                </a:solidFill>
                <a:cs typeface="B Titr" panose="00000700000000000000" pitchFamily="2" charset="-78"/>
              </a:rPr>
              <a:t>ارزیابی گزارش </a:t>
            </a:r>
            <a:r>
              <a:rPr lang="fa-IR" sz="1200" dirty="0">
                <a:solidFill>
                  <a:prstClr val="black"/>
                </a:solidFill>
                <a:cs typeface="B Titr" panose="00000700000000000000" pitchFamily="2" charset="-78"/>
              </a:rPr>
              <a:t>کلیه دانشگاه </a:t>
            </a:r>
            <a:r>
              <a:rPr lang="fa-IR" sz="1200" dirty="0" smtClean="0">
                <a:solidFill>
                  <a:prstClr val="black"/>
                </a:solidFill>
                <a:cs typeface="B Titr" panose="00000700000000000000" pitchFamily="2" charset="-78"/>
              </a:rPr>
              <a:t>ها </a:t>
            </a:r>
            <a:r>
              <a:rPr lang="fa-IR" sz="1200" dirty="0">
                <a:solidFill>
                  <a:prstClr val="black"/>
                </a:solidFill>
                <a:cs typeface="B Titr" panose="00000700000000000000" pitchFamily="2" charset="-78"/>
              </a:rPr>
              <a:t>42.3</a:t>
            </a:r>
            <a:r>
              <a:rPr lang="fa-IR" sz="1200" dirty="0" smtClean="0">
                <a:solidFill>
                  <a:prstClr val="black"/>
                </a:solidFill>
                <a:cs typeface="B Titr" panose="00000700000000000000" pitchFamily="2" charset="-78"/>
              </a:rPr>
              <a:t>% گزارش شده است)</a:t>
            </a:r>
            <a:endParaRPr 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81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1375" y="372469"/>
            <a:ext cx="8911687" cy="873220"/>
          </a:xfrm>
        </p:spPr>
        <p:txBody>
          <a:bodyPr/>
          <a:lstStyle/>
          <a:p>
            <a:pPr algn="ctr" rtl="1">
              <a:lnSpc>
                <a:spcPct val="150000"/>
              </a:lnSpc>
            </a:pPr>
            <a:r>
              <a:rPr lang="fa-IR" sz="18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گزارش </a:t>
            </a:r>
            <a:r>
              <a:rPr lang="en-US" sz="1800" b="1" dirty="0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E.coli</a:t>
            </a:r>
            <a:r>
              <a:rPr lang="fa-IR" sz="1800" dirty="0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 مقاوم</a:t>
            </a:r>
            <a:r>
              <a:rPr lang="en-US" sz="1800" b="1" dirty="0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(ESBL)</a:t>
            </a:r>
            <a:r>
              <a:rPr lang="fa-IR" sz="1800" b="1" dirty="0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 </a:t>
            </a:r>
            <a:r>
              <a:rPr lang="fa-IR" sz="18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در موارد عفونت بیمارستانی</a:t>
            </a:r>
            <a:r>
              <a:rPr lang="fa-IR" sz="14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/>
            </a:r>
            <a:br>
              <a:rPr lang="fa-IR" sz="14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</a:br>
            <a:r>
              <a:rPr lang="fa-IR" sz="1400" dirty="0">
                <a:solidFill>
                  <a:srgbClr val="CFE2E7">
                    <a:lumMod val="75000"/>
                  </a:srgbClr>
                </a:solidFill>
                <a:cs typeface="B Titr" panose="00000700000000000000" pitchFamily="2" charset="-78"/>
              </a:rPr>
              <a:t> </a:t>
            </a:r>
            <a:r>
              <a:rPr lang="fa-IR" sz="1200" dirty="0">
                <a:solidFill>
                  <a:srgbClr val="CFE2E7">
                    <a:lumMod val="75000"/>
                  </a:srgbClr>
                </a:solidFill>
                <a:cs typeface="B Titr" panose="00000700000000000000" pitchFamily="2" charset="-78"/>
              </a:rPr>
              <a:t>(در دانشگاه های با تعداد نمونه بررسی شده قابل قبول)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1303020" y="1573212"/>
          <a:ext cx="9823768" cy="5090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/>
          <p:cNvSpPr/>
          <p:nvPr/>
        </p:nvSpPr>
        <p:spPr>
          <a:xfrm>
            <a:off x="5030788" y="1791385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/>
            <a:r>
              <a:rPr lang="fa-IR" sz="1200" dirty="0">
                <a:solidFill>
                  <a:prstClr val="black"/>
                </a:solidFill>
                <a:cs typeface="B Titr" panose="00000700000000000000" pitchFamily="2" charset="-78"/>
              </a:rPr>
              <a:t>(میانگین کشوری بر اساس ارزیابی گزارش کلیه دانشگاه ها </a:t>
            </a:r>
            <a:r>
              <a:rPr lang="fa-IR" sz="1200" dirty="0" smtClean="0">
                <a:solidFill>
                  <a:prstClr val="black"/>
                </a:solidFill>
                <a:cs typeface="B Titr" panose="00000700000000000000" pitchFamily="2" charset="-78"/>
              </a:rPr>
              <a:t>75.2% </a:t>
            </a:r>
            <a:r>
              <a:rPr lang="fa-IR" sz="1200" dirty="0">
                <a:solidFill>
                  <a:prstClr val="black"/>
                </a:solidFill>
                <a:cs typeface="B Titr" panose="00000700000000000000" pitchFamily="2" charset="-78"/>
              </a:rPr>
              <a:t>گزارش شده </a:t>
            </a:r>
            <a:r>
              <a:rPr lang="fa-IR" sz="1200" dirty="0" smtClean="0">
                <a:solidFill>
                  <a:prstClr val="black"/>
                </a:solidFill>
                <a:cs typeface="B Titr" panose="00000700000000000000" pitchFamily="2" charset="-78"/>
              </a:rPr>
              <a:t>است)</a:t>
            </a:r>
            <a:endParaRPr 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67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8545" y="544100"/>
            <a:ext cx="8911687" cy="884650"/>
          </a:xfrm>
        </p:spPr>
        <p:txBody>
          <a:bodyPr/>
          <a:lstStyle/>
          <a:p>
            <a:pPr algn="ctr" rtl="1">
              <a:lnSpc>
                <a:spcPct val="150000"/>
              </a:lnSpc>
            </a:pPr>
            <a:r>
              <a:rPr lang="fa-IR" sz="16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گزارش </a:t>
            </a:r>
            <a:r>
              <a:rPr lang="fa-IR" sz="1600" dirty="0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مقاومت </a:t>
            </a:r>
            <a:r>
              <a:rPr lang="en-US" sz="1600" b="1" dirty="0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E.coli</a:t>
            </a:r>
            <a:r>
              <a:rPr lang="fa-IR" sz="1600" dirty="0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 </a:t>
            </a:r>
            <a:r>
              <a:rPr lang="fa-IR" sz="1600" b="1" dirty="0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به </a:t>
            </a:r>
            <a:r>
              <a:rPr lang="fa-IR" sz="1600" b="1" dirty="0" err="1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کارباپنم</a:t>
            </a:r>
            <a:r>
              <a:rPr lang="fa-IR" sz="1600" b="1" dirty="0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 </a:t>
            </a:r>
            <a:r>
              <a:rPr lang="fa-IR" sz="1600" dirty="0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در </a:t>
            </a:r>
            <a:r>
              <a:rPr lang="fa-IR" sz="16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موارد عفونت بیمارستانی</a:t>
            </a:r>
            <a:r>
              <a:rPr lang="fa-IR" sz="13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/>
            </a:r>
            <a:br>
              <a:rPr lang="fa-IR" sz="13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</a:br>
            <a:r>
              <a:rPr lang="fa-IR" sz="1300" dirty="0">
                <a:solidFill>
                  <a:srgbClr val="CFE2E7">
                    <a:lumMod val="75000"/>
                  </a:srgbClr>
                </a:solidFill>
                <a:cs typeface="B Titr" panose="00000700000000000000" pitchFamily="2" charset="-78"/>
              </a:rPr>
              <a:t> </a:t>
            </a:r>
            <a:r>
              <a:rPr lang="fa-IR" sz="1100" dirty="0">
                <a:solidFill>
                  <a:srgbClr val="CFE2E7">
                    <a:lumMod val="75000"/>
                  </a:srgbClr>
                </a:solidFill>
                <a:cs typeface="B Titr" panose="00000700000000000000" pitchFamily="2" charset="-78"/>
              </a:rPr>
              <a:t>(در دانشگاه های با تعداد نمونه بررسی شده قابل قبول)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1131570" y="1428750"/>
          <a:ext cx="10373043" cy="48348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/>
          <p:cNvSpPr/>
          <p:nvPr/>
        </p:nvSpPr>
        <p:spPr>
          <a:xfrm>
            <a:off x="5408613" y="1667069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/>
            <a:r>
              <a:rPr lang="fa-IR" sz="1200" dirty="0">
                <a:solidFill>
                  <a:prstClr val="black"/>
                </a:solidFill>
                <a:cs typeface="B Titr" panose="00000700000000000000" pitchFamily="2" charset="-78"/>
              </a:rPr>
              <a:t>میانگین کشوری بر اساس ارزیابی گزارش کلیه دانشگاه ها </a:t>
            </a:r>
            <a:r>
              <a:rPr lang="fa-IR" sz="1200" dirty="0" smtClean="0">
                <a:solidFill>
                  <a:prstClr val="black"/>
                </a:solidFill>
                <a:cs typeface="B Titr" panose="00000700000000000000" pitchFamily="2" charset="-78"/>
              </a:rPr>
              <a:t>21.4% </a:t>
            </a:r>
            <a:r>
              <a:rPr lang="fa-IR" sz="1200" dirty="0">
                <a:solidFill>
                  <a:prstClr val="black"/>
                </a:solidFill>
                <a:cs typeface="B Titr" panose="00000700000000000000" pitchFamily="2" charset="-78"/>
              </a:rPr>
              <a:t>گزارش شده است</a:t>
            </a:r>
            <a:endParaRPr 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02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7115" y="212630"/>
            <a:ext cx="8911687" cy="1021810"/>
          </a:xfrm>
        </p:spPr>
        <p:txBody>
          <a:bodyPr>
            <a:norm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گزارش </a:t>
            </a:r>
            <a:r>
              <a:rPr lang="fa-IR" sz="1800" dirty="0" err="1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انتروکوک</a:t>
            </a:r>
            <a:r>
              <a:rPr lang="fa-IR" sz="18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 </a:t>
            </a:r>
            <a:r>
              <a:rPr lang="fa-IR" sz="1800" dirty="0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مقاوم به </a:t>
            </a:r>
            <a:r>
              <a:rPr lang="fa-IR" sz="1800" dirty="0" err="1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ونکومایسین</a:t>
            </a:r>
            <a:r>
              <a:rPr lang="fa-IR" sz="1800" dirty="0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 (</a:t>
            </a:r>
            <a:r>
              <a:rPr lang="en-US" sz="1800" b="1" dirty="0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VRE</a:t>
            </a:r>
            <a:r>
              <a:rPr lang="fa-IR" sz="1800" dirty="0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) در </a:t>
            </a:r>
            <a:r>
              <a:rPr lang="fa-IR" sz="18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موارد عفونت </a:t>
            </a:r>
            <a:r>
              <a:rPr lang="fa-IR" sz="1800" dirty="0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بیمارستانی</a:t>
            </a:r>
            <a:r>
              <a:rPr lang="fa-IR" sz="32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/>
            </a:r>
            <a:br>
              <a:rPr lang="fa-IR" sz="32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</a:br>
            <a:r>
              <a:rPr lang="fa-IR" sz="1100" dirty="0">
                <a:solidFill>
                  <a:srgbClr val="CFE2E7">
                    <a:lumMod val="75000"/>
                  </a:srgbClr>
                </a:solidFill>
                <a:cs typeface="B Titr" panose="00000700000000000000" pitchFamily="2" charset="-78"/>
              </a:rPr>
              <a:t> (در دانشگاه های با تعداد نمونه بررسی شده قابل قبول)</a:t>
            </a:r>
            <a:endParaRPr lang="en-US" sz="1100" dirty="0">
              <a:solidFill>
                <a:srgbClr val="CFE2E7">
                  <a:lumMod val="75000"/>
                </a:srgbClr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1154430" y="1531620"/>
          <a:ext cx="10504170" cy="4869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/>
          <p:cNvSpPr/>
          <p:nvPr/>
        </p:nvSpPr>
        <p:spPr>
          <a:xfrm>
            <a:off x="5265420" y="1711375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/>
            <a:r>
              <a:rPr lang="fa-IR" sz="1400" dirty="0">
                <a:solidFill>
                  <a:prstClr val="black"/>
                </a:solidFill>
                <a:cs typeface="B Titr" panose="00000700000000000000" pitchFamily="2" charset="-78"/>
              </a:rPr>
              <a:t>میانگین کشوری بر اساس ارزیابی گزارش کلیه دانشگاه ها </a:t>
            </a:r>
            <a:r>
              <a:rPr lang="fa-IR" sz="1400" dirty="0" smtClean="0">
                <a:solidFill>
                  <a:prstClr val="black"/>
                </a:solidFill>
                <a:cs typeface="B Titr" panose="00000700000000000000" pitchFamily="2" charset="-78"/>
              </a:rPr>
              <a:t>56.5% </a:t>
            </a:r>
            <a:r>
              <a:rPr lang="fa-IR" sz="1400" dirty="0">
                <a:solidFill>
                  <a:prstClr val="black"/>
                </a:solidFill>
                <a:cs typeface="B Titr" panose="00000700000000000000" pitchFamily="2" charset="-78"/>
              </a:rPr>
              <a:t>گزارش شده است</a:t>
            </a:r>
            <a:endParaRPr 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85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3168" y="2145475"/>
            <a:ext cx="9735189" cy="163087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-Medium"/>
                <a:ea typeface="+mj-ea"/>
                <a:cs typeface="+mj-cs"/>
              </a:rPr>
              <a:t>HCAIs </a:t>
            </a:r>
            <a:r>
              <a:rPr lang="en-US" sz="5400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-Medium"/>
                <a:ea typeface="+mj-ea"/>
                <a:cs typeface="+mj-cs"/>
              </a:rPr>
              <a:t>in high-income countries</a:t>
            </a:r>
            <a:endParaRPr lang="en-US" sz="2400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07154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0025" y="224060"/>
            <a:ext cx="8911687" cy="690340"/>
          </a:xfrm>
        </p:spPr>
        <p:txBody>
          <a:bodyPr/>
          <a:lstStyle/>
          <a:p>
            <a:pPr algn="ctr" rtl="1">
              <a:lnSpc>
                <a:spcPct val="150000"/>
              </a:lnSpc>
            </a:pPr>
            <a:r>
              <a:rPr lang="fa-IR" sz="16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گزارش مقاومت </a:t>
            </a:r>
            <a:r>
              <a:rPr lang="fa-IR" sz="1600" dirty="0" err="1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آسینتوباکتر</a:t>
            </a:r>
            <a:r>
              <a:rPr lang="fa-IR" sz="16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 به </a:t>
            </a:r>
            <a:r>
              <a:rPr lang="fa-IR" sz="1600" dirty="0" err="1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کارباپنم</a:t>
            </a:r>
            <a:r>
              <a:rPr lang="fa-IR" sz="1600" dirty="0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 در </a:t>
            </a:r>
            <a:r>
              <a:rPr lang="fa-IR" sz="16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موارد عفونت بیمارستانی</a:t>
            </a:r>
            <a:r>
              <a:rPr lang="fa-IR" sz="29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/>
            </a:r>
            <a:br>
              <a:rPr lang="fa-IR" sz="29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</a:br>
            <a:r>
              <a:rPr lang="fa-IR" sz="1000" dirty="0">
                <a:solidFill>
                  <a:srgbClr val="CFE2E7">
                    <a:lumMod val="75000"/>
                  </a:srgbClr>
                </a:solidFill>
                <a:cs typeface="B Titr" panose="00000700000000000000" pitchFamily="2" charset="-78"/>
              </a:rPr>
              <a:t> (در دانشگاه های با تعداد نمونه بررسی شده قابل قبول)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1577340" y="1383030"/>
          <a:ext cx="10087293" cy="50177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908551" y="1600200"/>
            <a:ext cx="46490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200" dirty="0">
                <a:solidFill>
                  <a:prstClr val="black"/>
                </a:solidFill>
                <a:cs typeface="B Titr" panose="00000700000000000000" pitchFamily="2" charset="-78"/>
              </a:rPr>
              <a:t>میانگین کشوری بر اساس ارزیابی گزارش کلیه دانشگاه ها 93.8% گزارش شده است</a:t>
            </a:r>
            <a:endParaRPr 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61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7085" y="361220"/>
            <a:ext cx="8911687" cy="758920"/>
          </a:xfrm>
        </p:spPr>
        <p:txBody>
          <a:bodyPr>
            <a:no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گزارش </a:t>
            </a:r>
            <a:r>
              <a:rPr lang="fa-IR" sz="1400" dirty="0" err="1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کلبسیلا</a:t>
            </a:r>
            <a:r>
              <a:rPr lang="fa-IR" sz="1400" dirty="0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 </a:t>
            </a:r>
            <a:r>
              <a:rPr lang="en-US" sz="1600" b="1" dirty="0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ESBL</a:t>
            </a:r>
            <a:r>
              <a:rPr lang="en-US" sz="1400" dirty="0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 </a:t>
            </a:r>
            <a:r>
              <a:rPr lang="fa-IR" sz="1400" dirty="0" smtClean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 در </a:t>
            </a:r>
            <a:r>
              <a:rPr lang="fa-IR" sz="14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>موارد عفونت بیمارستانی</a:t>
            </a:r>
            <a:r>
              <a:rPr lang="fa-IR" sz="24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  <a:t/>
            </a:r>
            <a:br>
              <a:rPr lang="fa-IR" sz="2400" dirty="0">
                <a:solidFill>
                  <a:srgbClr val="31B4E6">
                    <a:lumMod val="75000"/>
                  </a:srgbClr>
                </a:solidFill>
                <a:cs typeface="B Titr" panose="00000700000000000000" pitchFamily="2" charset="-78"/>
              </a:rPr>
            </a:br>
            <a:r>
              <a:rPr lang="fa-IR" sz="900" dirty="0">
                <a:solidFill>
                  <a:srgbClr val="CFE2E7">
                    <a:lumMod val="75000"/>
                  </a:srgbClr>
                </a:solidFill>
                <a:cs typeface="B Titr" panose="00000700000000000000" pitchFamily="2" charset="-78"/>
              </a:rPr>
              <a:t> (در دانشگاه های با تعداد نمونه بررسی شده قابل قبول)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1062990" y="1573530"/>
          <a:ext cx="10687050" cy="4827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/>
          <p:cNvSpPr/>
          <p:nvPr/>
        </p:nvSpPr>
        <p:spPr>
          <a:xfrm>
            <a:off x="5654040" y="1745665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/>
            <a:r>
              <a:rPr lang="fa-IR" sz="1200" dirty="0">
                <a:solidFill>
                  <a:prstClr val="black"/>
                </a:solidFill>
                <a:cs typeface="B Titr" panose="00000700000000000000" pitchFamily="2" charset="-78"/>
              </a:rPr>
              <a:t>میانگین کشوری بر اساس ارزیابی گزارش کلیه دانشگاه ها </a:t>
            </a:r>
            <a:r>
              <a:rPr lang="fa-IR" sz="1200" dirty="0" smtClean="0">
                <a:solidFill>
                  <a:prstClr val="black"/>
                </a:solidFill>
                <a:cs typeface="B Titr" panose="00000700000000000000" pitchFamily="2" charset="-78"/>
              </a:rPr>
              <a:t>80.4 </a:t>
            </a:r>
            <a:r>
              <a:rPr lang="fa-IR" sz="1200" dirty="0">
                <a:solidFill>
                  <a:prstClr val="black"/>
                </a:solidFill>
                <a:cs typeface="B Titr" panose="00000700000000000000" pitchFamily="2" charset="-78"/>
              </a:rPr>
              <a:t>% گزارش شده است</a:t>
            </a:r>
            <a:endParaRPr 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11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7360" y="1681560"/>
            <a:ext cx="9835831" cy="2673270"/>
          </a:xfrm>
        </p:spPr>
        <p:txBody>
          <a:bodyPr anchor="ctr">
            <a:normAutofit fontScale="90000"/>
          </a:bodyPr>
          <a:lstStyle/>
          <a:p>
            <a:pPr algn="ctr" rtl="1">
              <a:lnSpc>
                <a:spcPct val="150000"/>
              </a:lnSpc>
            </a:pPr>
            <a:r>
              <a:rPr lang="fa-IR" sz="4400" dirty="0" smtClean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پیشنهادات و انتظارات از دانشگاه های علوم پزشکی کشور جهت </a:t>
            </a:r>
            <a:r>
              <a:rPr lang="fa-IR" sz="4400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بهبود </a:t>
            </a:r>
            <a:r>
              <a:rPr lang="fa-IR" sz="4400" dirty="0" smtClean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نظام </a:t>
            </a:r>
            <a:r>
              <a:rPr lang="fa-IR" sz="4400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مراقبت عفونت های بیمارستانی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98753078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5880" y="788670"/>
            <a:ext cx="10178732" cy="5326380"/>
          </a:xfrm>
        </p:spPr>
        <p:txBody>
          <a:bodyPr>
            <a:normAutofit/>
          </a:bodyPr>
          <a:lstStyle/>
          <a:p>
            <a:pPr marL="0" lvl="0" indent="0" algn="r" rtl="1">
              <a:lnSpc>
                <a:spcPct val="200000"/>
              </a:lnSpc>
              <a:buClr>
                <a:srgbClr val="2E5369"/>
              </a:buClr>
              <a:buSzPct val="80000"/>
              <a:buNone/>
            </a:pPr>
            <a:r>
              <a:rPr lang="fa-IR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1- تقویت</a:t>
            </a:r>
            <a:r>
              <a:rPr lang="fa-IR" sz="3200" dirty="0">
                <a:solidFill>
                  <a:prstClr val="black">
                    <a:lumMod val="75000"/>
                    <a:lumOff val="25000"/>
                  </a:prstClr>
                </a:solidFill>
                <a:cs typeface="B Titr" panose="00000700000000000000" pitchFamily="2" charset="-78"/>
              </a:rPr>
              <a:t> </a:t>
            </a:r>
            <a:r>
              <a:rPr lang="fa-IR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تیم های پیشگیری و کنترل عفونت های بیمارستانی</a:t>
            </a:r>
          </a:p>
          <a:p>
            <a:pPr marL="0" lvl="0" indent="0" algn="r" rtl="1">
              <a:lnSpc>
                <a:spcPct val="200000"/>
              </a:lnSpc>
              <a:buClr>
                <a:srgbClr val="2E5369"/>
              </a:buClr>
              <a:buSzPct val="80000"/>
              <a:buNone/>
            </a:pPr>
            <a:r>
              <a:rPr lang="fa-IR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2- تقویت کمیته های پیشگیری و کنترل عفونت های بیمارستانی</a:t>
            </a:r>
          </a:p>
          <a:p>
            <a:pPr marL="0" lvl="0" indent="0" algn="r" rtl="1">
              <a:lnSpc>
                <a:spcPct val="200000"/>
              </a:lnSpc>
              <a:buClr>
                <a:srgbClr val="2E5369"/>
              </a:buClr>
              <a:buSzPct val="80000"/>
              <a:buNone/>
            </a:pPr>
            <a:r>
              <a:rPr lang="fa-IR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3-آموزش</a:t>
            </a:r>
          </a:p>
          <a:p>
            <a:pPr marL="0" lvl="0" indent="0" algn="r" rtl="1">
              <a:lnSpc>
                <a:spcPct val="200000"/>
              </a:lnSpc>
              <a:buClr>
                <a:srgbClr val="2E5369"/>
              </a:buClr>
              <a:buSzPct val="80000"/>
              <a:buNone/>
            </a:pPr>
            <a:r>
              <a:rPr lang="fa-IR" sz="3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4- ارزیابی دوره ای کیفیت داده ها</a:t>
            </a: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cs typeface="B Titr" panose="00000700000000000000" pitchFamily="2" charset="-78"/>
            </a:endParaRPr>
          </a:p>
          <a:p>
            <a:pPr>
              <a:lnSpc>
                <a:spcPct val="20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60940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9059" y="702167"/>
            <a:ext cx="10281603" cy="680584"/>
          </a:xfrm>
          <a:solidFill>
            <a:srgbClr val="ECC556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algn="r" rtl="1"/>
            <a:r>
              <a:rPr lang="fa-IR" sz="28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بخشی از سوالات چک لیست های ارزیابی نظام مراقبت عفونت های بیمارستانی </a:t>
            </a:r>
            <a:endParaRPr lang="en-US" sz="28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3010" y="2133600"/>
            <a:ext cx="10281602" cy="4301490"/>
          </a:xfrm>
        </p:spPr>
        <p:txBody>
          <a:bodyPr>
            <a:normAutofit/>
          </a:bodyPr>
          <a:lstStyle/>
          <a:p>
            <a:pPr algn="justLow" rtl="1" fontAlgn="t">
              <a:lnSpc>
                <a:spcPct val="150000"/>
              </a:lnSpc>
            </a:pPr>
            <a:r>
              <a:rPr lang="fa-IR" sz="1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آیا در بیمارستان فرد مسئول اجرای نظام </a:t>
            </a:r>
            <a:r>
              <a:rPr lang="fa-IR" sz="16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مراقبت</a:t>
            </a:r>
            <a:r>
              <a:rPr lang="en-US" sz="16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HCAIs </a:t>
            </a:r>
            <a:r>
              <a:rPr lang="fa-IR" sz="16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sz="1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مشخص است</a:t>
            </a:r>
            <a:r>
              <a:rPr lang="fa-IR" sz="16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؟</a:t>
            </a:r>
          </a:p>
          <a:p>
            <a:pPr algn="justLow" rtl="1" fontAlgn="t">
              <a:lnSpc>
                <a:spcPct val="150000"/>
              </a:lnSpc>
            </a:pPr>
            <a:endParaRPr lang="en-US" sz="16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justLow" rtl="1" fontAlgn="t">
              <a:lnSpc>
                <a:spcPct val="150000"/>
              </a:lnSpc>
            </a:pPr>
            <a:r>
              <a:rPr lang="fa-IR" sz="1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آیا فرد مسئول اجرای نظام مراقبت در دوره های آموزشی مرتبط مشتمل </a:t>
            </a:r>
            <a:r>
              <a:rPr lang="fa-IR" sz="16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بر اپیدمیولوژی پایه ، اجرای </a:t>
            </a:r>
            <a:r>
              <a:rPr lang="fa-IR" sz="1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نظام مراقبت ؛پیشگیری و کنترل عفونت شرکت کرده است</a:t>
            </a:r>
            <a:r>
              <a:rPr lang="fa-IR" sz="16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؟</a:t>
            </a:r>
          </a:p>
          <a:p>
            <a:pPr algn="justLow" rtl="1" fontAlgn="t">
              <a:lnSpc>
                <a:spcPct val="150000"/>
              </a:lnSpc>
            </a:pPr>
            <a:endParaRPr lang="fa-IR" sz="16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justLow" rtl="1" fontAlgn="t">
              <a:lnSpc>
                <a:spcPct val="150000"/>
              </a:lnSpc>
            </a:pPr>
            <a:r>
              <a:rPr lang="fa-IR" sz="1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آیا شناسایی موارد </a:t>
            </a: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HCAIs</a:t>
            </a:r>
            <a:r>
              <a:rPr lang="fa-IR" sz="1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مشمول برنامه مراقبت ؛ طبق </a:t>
            </a:r>
            <a:r>
              <a:rPr lang="fa-IR" sz="16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الگو ریتم </a:t>
            </a:r>
            <a:r>
              <a:rPr lang="fa-IR" sz="1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کشوری انجام می شود</a:t>
            </a:r>
            <a:r>
              <a:rPr lang="fa-IR" sz="16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؟</a:t>
            </a:r>
          </a:p>
          <a:p>
            <a:pPr algn="justLow" rtl="1" fontAlgn="t">
              <a:lnSpc>
                <a:spcPct val="150000"/>
              </a:lnSpc>
            </a:pPr>
            <a:endParaRPr lang="fa-IR" sz="16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justLow" rtl="1" fontAlgn="t">
              <a:lnSpc>
                <a:spcPct val="150000"/>
              </a:lnSpc>
            </a:pPr>
            <a:r>
              <a:rPr lang="fa-IR" sz="1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آیا برای ارزیابی و بررسی منظم کیفیت داده ها فرایند مشخصی تعریف شده است؟(به عنوان مثال ارزیابی فرم های گزارش مورد </a:t>
            </a:r>
            <a:r>
              <a:rPr lang="fa-IR" sz="16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عفونت ، مرور </a:t>
            </a:r>
            <a:r>
              <a:rPr lang="fa-IR" sz="1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نتایج میکروبیولوژی</a:t>
            </a:r>
            <a:r>
              <a:rPr lang="fa-IR" sz="16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، تخمین </a:t>
            </a:r>
            <a:r>
              <a:rPr lang="fa-IR" sz="1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جمعیت های هدف و مورد ارزیابی [مخرج کسر ها] و </a:t>
            </a:r>
            <a:r>
              <a:rPr lang="fa-IR" sz="16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مواردی</a:t>
            </a:r>
            <a:r>
              <a:rPr lang="fa-IR" sz="1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دیگر از این قبیل)</a:t>
            </a:r>
            <a:endParaRPr lang="en-US" sz="16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justLow" rtl="1" fontAlgn="t"/>
            <a:endParaRPr lang="fa-IR" sz="16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justLow" rtl="1" fontAlgn="t"/>
            <a:endParaRPr lang="en-US" sz="1600" dirty="0"/>
          </a:p>
          <a:p>
            <a:pPr algn="justLow" rt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4536278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4332" y="446049"/>
            <a:ext cx="10593657" cy="5988205"/>
          </a:xfrm>
        </p:spPr>
        <p:txBody>
          <a:bodyPr>
            <a:normAutofit lnSpcReduction="10000"/>
          </a:bodyPr>
          <a:lstStyle/>
          <a:p>
            <a:pPr algn="justLow" rtl="1" fontAlgn="t">
              <a:lnSpc>
                <a:spcPct val="150000"/>
              </a:lnSpc>
            </a:pPr>
            <a:r>
              <a:rPr lang="fa-IR" sz="17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آیا از داده های نظام مراقبت برای تنظیم برنامه </a:t>
            </a:r>
            <a:r>
              <a:rPr lang="en-US" sz="17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IPC</a:t>
            </a:r>
            <a:r>
              <a:rPr lang="fa-IR" sz="17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متناسب با شرایط بیمارستان استفاده می شود</a:t>
            </a:r>
            <a:r>
              <a:rPr lang="fa-IR" sz="17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؟</a:t>
            </a:r>
          </a:p>
          <a:p>
            <a:pPr algn="justLow" rtl="1" fontAlgn="t">
              <a:lnSpc>
                <a:spcPct val="150000"/>
              </a:lnSpc>
            </a:pPr>
            <a:endParaRPr lang="en-US" sz="17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justLow" rtl="1" fontAlgn="t">
              <a:lnSpc>
                <a:spcPct val="150000"/>
              </a:lnSpc>
            </a:pPr>
            <a:r>
              <a:rPr lang="fa-IR" sz="17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آیا وضعیت مقاومت دارویی به صورت فواصل دوره ای منظم آنالیز می شود؟(مثلا به صورت فصلی، دو بار در سال و یا سالانه</a:t>
            </a:r>
            <a:r>
              <a:rPr lang="fa-IR" sz="17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)</a:t>
            </a:r>
          </a:p>
          <a:p>
            <a:pPr algn="justLow" rtl="1" fontAlgn="t">
              <a:lnSpc>
                <a:spcPct val="150000"/>
              </a:lnSpc>
            </a:pPr>
            <a:endParaRPr lang="en-US" sz="17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justLow" rtl="1" fontAlgn="t">
              <a:lnSpc>
                <a:spcPct val="150000"/>
              </a:lnSpc>
            </a:pPr>
            <a:r>
              <a:rPr lang="fa-IR" sz="17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آیا پسخوراندهای اطلاعات نظام مراقبت به صورت دوره ای و منظم(مثلا به صورت فصلی، دو بار در سال و یا سالانه) به گروه های ذیل ارسال می شود:</a:t>
            </a:r>
            <a:endParaRPr lang="en-US" sz="17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justLow" rtl="1" fontAlgn="t">
              <a:lnSpc>
                <a:spcPct val="150000"/>
              </a:lnSpc>
              <a:buFont typeface="Courier New" panose="02070409020205090404" pitchFamily="49" charset="0"/>
              <a:buChar char="o"/>
            </a:pPr>
            <a:r>
              <a:rPr lang="fa-IR" sz="17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     پرسنل </a:t>
            </a:r>
            <a:r>
              <a:rPr lang="fa-IR" sz="17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ارائه دهنده خدمات </a:t>
            </a:r>
            <a:r>
              <a:rPr lang="fa-IR" sz="17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سلامت(پزشکان ، پرستاران</a:t>
            </a:r>
            <a:r>
              <a:rPr lang="fa-IR" sz="17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)</a:t>
            </a:r>
            <a:endParaRPr lang="en-US" sz="17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justLow" rtl="1" fontAlgn="t">
              <a:lnSpc>
                <a:spcPct val="150000"/>
              </a:lnSpc>
              <a:buFont typeface="Courier New" panose="02070409020205090404" pitchFamily="49" charset="0"/>
              <a:buChar char="o"/>
            </a:pPr>
            <a:r>
              <a:rPr lang="fa-IR" sz="17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     رؤسا </a:t>
            </a:r>
            <a:r>
              <a:rPr lang="fa-IR" sz="17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و مسئولین بخش های بالینی </a:t>
            </a:r>
            <a:endParaRPr lang="en-US" sz="17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justLow" rtl="1" fontAlgn="t">
              <a:lnSpc>
                <a:spcPct val="150000"/>
              </a:lnSpc>
              <a:buFont typeface="Courier New" panose="02070409020205090404" pitchFamily="49" charset="0"/>
              <a:buChar char="o"/>
            </a:pPr>
            <a:r>
              <a:rPr lang="fa-IR" sz="17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     کمیته </a:t>
            </a:r>
            <a:r>
              <a:rPr lang="fa-IR" sz="17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پیشگیری و کنترل عفونت</a:t>
            </a:r>
            <a:endParaRPr lang="en-US" sz="17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justLow" rtl="1" fontAlgn="t">
              <a:lnSpc>
                <a:spcPct val="150000"/>
              </a:lnSpc>
              <a:buFont typeface="Courier New" panose="02070409020205090404" pitchFamily="49" charset="0"/>
              <a:buChar char="o"/>
            </a:pPr>
            <a:r>
              <a:rPr lang="fa-IR" sz="17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     مدیران </a:t>
            </a:r>
            <a:r>
              <a:rPr lang="fa-IR" sz="17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بخش های غیر بالینی(مسئولین اداری – مالی</a:t>
            </a:r>
            <a:r>
              <a:rPr lang="fa-IR" sz="17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)</a:t>
            </a:r>
          </a:p>
          <a:p>
            <a:pPr algn="justLow" rtl="1" fontAlgn="t">
              <a:lnSpc>
                <a:spcPct val="150000"/>
              </a:lnSpc>
              <a:buFont typeface="Courier New" panose="02070409020205090404" pitchFamily="49" charset="0"/>
              <a:buChar char="o"/>
            </a:pPr>
            <a:endParaRPr lang="en-US" sz="17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justLow" rtl="1" fontAlgn="t">
              <a:lnSpc>
                <a:spcPct val="150000"/>
              </a:lnSpc>
            </a:pPr>
            <a:r>
              <a:rPr lang="fa-IR" sz="17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پسخوراندهای اطلاعات نظام مراقبت با چه </a:t>
            </a:r>
            <a:r>
              <a:rPr lang="fa-IR" sz="17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فواصلی</a:t>
            </a:r>
            <a:r>
              <a:rPr lang="fa-IR" sz="17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به روز رسانی می شود(حداقل سالیانه)</a:t>
            </a:r>
            <a:endParaRPr lang="en-US" sz="17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justLow" rtl="1">
              <a:lnSpc>
                <a:spcPct val="15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0277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7" y="0"/>
            <a:ext cx="12024732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20454461">
            <a:off x="3910359" y="2608090"/>
            <a:ext cx="45385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fa-IR" sz="6000" dirty="0">
                <a:solidFill>
                  <a:schemeClr val="accent3">
                    <a:lumMod val="75000"/>
                  </a:schemeClr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از توجه شما سپاسگزارم </a:t>
            </a:r>
            <a:endParaRPr lang="en-US" sz="6000" dirty="0">
              <a:solidFill>
                <a:schemeClr val="accent3">
                  <a:lumMod val="75000"/>
                </a:schemeClr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6224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7795846" y="1264555"/>
            <a:ext cx="35520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fa-IR" sz="5400" dirty="0" smtClean="0">
                <a:solidFill>
                  <a:prstClr val="white"/>
                </a:solidFill>
                <a:cs typeface="B Titr" panose="00000700000000000000" pitchFamily="2" charset="-78"/>
              </a:rPr>
              <a:t>از توجه </a:t>
            </a:r>
            <a:r>
              <a:rPr lang="fa-IR" sz="5400" dirty="0">
                <a:solidFill>
                  <a:prstClr val="white"/>
                </a:solidFill>
                <a:cs typeface="B Titr" panose="00000700000000000000" pitchFamily="2" charset="-78"/>
              </a:rPr>
              <a:t>شما سپاسگزارم </a:t>
            </a:r>
            <a:endParaRPr lang="en-US" sz="5400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6261067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5673" y="624110"/>
            <a:ext cx="9758939" cy="1280890"/>
          </a:xfrm>
        </p:spPr>
        <p:txBody>
          <a:bodyPr/>
          <a:lstStyle/>
          <a:p>
            <a:r>
              <a:rPr lang="en-US" sz="3200" b="1" u="sng" dirty="0">
                <a:solidFill>
                  <a:srgbClr val="A53010"/>
                </a:solidFill>
                <a:latin typeface="HelveticaNeue-Medium"/>
                <a:ea typeface="+mn-ea"/>
                <a:cs typeface="+mn-cs"/>
              </a:rPr>
              <a:t>Prevalence</a:t>
            </a:r>
            <a:r>
              <a:rPr lang="en-US" sz="3200" b="1" dirty="0">
                <a:solidFill>
                  <a:srgbClr val="A53010"/>
                </a:solidFill>
                <a:latin typeface="HelveticaNeue-Medium"/>
                <a:ea typeface="+mn-ea"/>
                <a:cs typeface="+mn-cs"/>
              </a:rPr>
              <a:t> of health care-associated infection in </a:t>
            </a:r>
            <a:r>
              <a:rPr lang="en-US" sz="3200" b="1" u="sng" dirty="0">
                <a:solidFill>
                  <a:srgbClr val="A53010"/>
                </a:solidFill>
                <a:latin typeface="HelveticaNeue-Medium"/>
                <a:ea typeface="+mn-ea"/>
                <a:cs typeface="+mn-cs"/>
              </a:rPr>
              <a:t>high-income</a:t>
            </a:r>
            <a:r>
              <a:rPr lang="en-US" sz="3200" b="1" dirty="0">
                <a:solidFill>
                  <a:srgbClr val="A53010"/>
                </a:solidFill>
                <a:latin typeface="HelveticaNeue-Medium"/>
                <a:ea typeface="+mn-ea"/>
                <a:cs typeface="+mn-cs"/>
              </a:rPr>
              <a:t> countries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3159" y="2133600"/>
            <a:ext cx="10281454" cy="3777622"/>
          </a:xfrm>
        </p:spPr>
        <p:txBody>
          <a:bodyPr>
            <a:normAutofit/>
          </a:bodyPr>
          <a:lstStyle/>
          <a:p>
            <a:pPr lvl="0" algn="justLow">
              <a:buClr>
                <a:srgbClr val="A53010"/>
              </a:buClr>
            </a:pPr>
            <a:r>
              <a:rPr lang="en-US" sz="2000" b="1" dirty="0">
                <a:solidFill>
                  <a:schemeClr val="tx1"/>
                </a:solidFill>
              </a:rPr>
              <a:t>In national and </a:t>
            </a:r>
            <a:r>
              <a:rPr lang="en-US" sz="2000" b="1" dirty="0" smtClean="0">
                <a:solidFill>
                  <a:schemeClr val="tx1"/>
                </a:solidFill>
              </a:rPr>
              <a:t>multicenter </a:t>
            </a:r>
            <a:r>
              <a:rPr lang="en-US" sz="2000" b="1" dirty="0">
                <a:solidFill>
                  <a:schemeClr val="tx1"/>
                </a:solidFill>
              </a:rPr>
              <a:t>studies identified, the </a:t>
            </a:r>
            <a:r>
              <a:rPr lang="en-US" sz="2000" b="1" dirty="0">
                <a:solidFill>
                  <a:srgbClr val="FF0000"/>
                </a:solidFill>
              </a:rPr>
              <a:t>prevalence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HelveticaNeue-Roman"/>
              </a:rPr>
              <a:t> </a:t>
            </a:r>
            <a:r>
              <a:rPr lang="en-US" sz="2000" b="1" dirty="0">
                <a:solidFill>
                  <a:schemeClr val="tx1"/>
                </a:solidFill>
              </a:rPr>
              <a:t>of hospitalized patients who acquired at least one HCAI ranged from </a:t>
            </a:r>
            <a:r>
              <a:rPr lang="en-US" sz="2000" b="1" dirty="0">
                <a:solidFill>
                  <a:srgbClr val="FF0000"/>
                </a:solidFill>
              </a:rPr>
              <a:t>3.5% to 12% .</a:t>
            </a:r>
          </a:p>
          <a:p>
            <a:pPr lvl="0" algn="justLow">
              <a:buClr>
                <a:srgbClr val="A53010"/>
              </a:buClr>
            </a:pPr>
            <a:endParaRPr lang="en-US" sz="2000" dirty="0">
              <a:solidFill>
                <a:srgbClr val="FF0000"/>
              </a:solidFill>
              <a:latin typeface="HelveticaNeue-Roman"/>
            </a:endParaRPr>
          </a:p>
          <a:p>
            <a:pPr lvl="0">
              <a:buClr>
                <a:srgbClr val="A53010"/>
              </a:buClr>
            </a:pPr>
            <a:r>
              <a:rPr lang="en-US" sz="2000" b="1" dirty="0">
                <a:solidFill>
                  <a:schemeClr val="tx1"/>
                </a:solidFill>
              </a:rPr>
              <a:t>HCAI</a:t>
            </a:r>
            <a:r>
              <a:rPr lang="en-US" sz="20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pooled prevalence </a:t>
            </a:r>
            <a:r>
              <a:rPr lang="en-US" sz="2000" b="1" dirty="0">
                <a:solidFill>
                  <a:schemeClr val="tx1"/>
                </a:solidFill>
              </a:rPr>
              <a:t>in mixed patient populations in high-income countries is</a:t>
            </a:r>
            <a:r>
              <a:rPr lang="en-US" sz="20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7.6%.</a:t>
            </a:r>
            <a:r>
              <a:rPr lang="en-US" sz="2000" dirty="0">
                <a:solidFill>
                  <a:srgbClr val="FF0000"/>
                </a:solidFill>
                <a:latin typeface="HelveticaNeue-Roman"/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(95% CI 6.9-8.5) 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lvl="0">
              <a:buClr>
                <a:srgbClr val="A53010"/>
              </a:buClr>
            </a:pPr>
            <a:endParaRPr lang="en-US" sz="2000" b="1" dirty="0">
              <a:solidFill>
                <a:srgbClr val="FF0000"/>
              </a:solidFill>
            </a:endParaRPr>
          </a:p>
          <a:p>
            <a:pPr lvl="0" algn="justLow">
              <a:buClr>
                <a:srgbClr val="A53010"/>
              </a:buClr>
            </a:pPr>
            <a:r>
              <a:rPr lang="en-US" sz="2000" b="1" dirty="0">
                <a:solidFill>
                  <a:schemeClr val="tx1"/>
                </a:solidFill>
              </a:rPr>
              <a:t>More than 4 million patients affected by HCAI every year in Europe; 1.7 million affected patients in USA</a:t>
            </a:r>
            <a:endParaRPr lang="en-US" sz="2000" dirty="0">
              <a:solidFill>
                <a:schemeClr val="tx1"/>
              </a:solidFill>
              <a:latin typeface="HelveticaNeue-Roman"/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519884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268" y="1312223"/>
            <a:ext cx="9900433" cy="48544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1268" y="160755"/>
            <a:ext cx="113884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u="sng" dirty="0" smtClean="0">
                <a:solidFill>
                  <a:srgbClr val="A53010"/>
                </a:solidFill>
                <a:latin typeface="HelveticaNeue-Medium"/>
              </a:rPr>
              <a:t>Prevalence</a:t>
            </a:r>
            <a:r>
              <a:rPr lang="en-US" sz="3200" b="1" dirty="0" smtClean="0">
                <a:solidFill>
                  <a:srgbClr val="A53010"/>
                </a:solidFill>
                <a:latin typeface="HelveticaNeue-Medium"/>
              </a:rPr>
              <a:t> </a:t>
            </a:r>
            <a:r>
              <a:rPr lang="en-US" sz="3200" b="1" dirty="0">
                <a:solidFill>
                  <a:srgbClr val="A53010"/>
                </a:solidFill>
                <a:latin typeface="HelveticaNeue-Medium"/>
              </a:rPr>
              <a:t>of health care-associated infection in </a:t>
            </a:r>
            <a:r>
              <a:rPr lang="en-US" sz="3200" b="1" u="sng" dirty="0">
                <a:solidFill>
                  <a:srgbClr val="A53010"/>
                </a:solidFill>
                <a:latin typeface="HelveticaNeue-Medium"/>
              </a:rPr>
              <a:t>high-income</a:t>
            </a:r>
            <a:r>
              <a:rPr lang="en-US" sz="3200" b="1" dirty="0">
                <a:solidFill>
                  <a:srgbClr val="A53010"/>
                </a:solidFill>
                <a:latin typeface="HelveticaNeue-Medium"/>
              </a:rPr>
              <a:t> </a:t>
            </a:r>
            <a:r>
              <a:rPr lang="en-US" sz="3200" b="1" dirty="0" smtClean="0">
                <a:solidFill>
                  <a:srgbClr val="A53010"/>
                </a:solidFill>
                <a:latin typeface="HelveticaNeue-Medium"/>
              </a:rPr>
              <a:t>countries</a:t>
            </a:r>
            <a:r>
              <a:rPr lang="en-US" sz="3200" b="1" dirty="0">
                <a:solidFill>
                  <a:srgbClr val="A53010"/>
                </a:solidFill>
                <a:latin typeface="HelveticaNeue-Medium"/>
              </a:rPr>
              <a:t>, </a:t>
            </a:r>
            <a:r>
              <a:rPr lang="en-US" sz="3200" b="1" dirty="0" smtClean="0">
                <a:solidFill>
                  <a:srgbClr val="A53010"/>
                </a:solidFill>
                <a:latin typeface="HelveticaNeue-Medium"/>
              </a:rPr>
              <a:t>1995-2010</a:t>
            </a:r>
            <a:endParaRPr lang="en-US" sz="2800" b="1" dirty="0">
              <a:solidFill>
                <a:srgbClr val="A5301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99466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Marquee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Marquee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Marquee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Marquee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Marquee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Marquee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Marquee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Marquee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Marquee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Marquee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1784</TotalTime>
  <Words>3656</Words>
  <Application>Microsoft Office PowerPoint</Application>
  <PresentationFormat>Widescreen</PresentationFormat>
  <Paragraphs>685</Paragraphs>
  <Slides>77</Slides>
  <Notes>6</Notes>
  <HiddenSlides>1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94" baseType="lpstr">
      <vt:lpstr>AmphionExtrabold</vt:lpstr>
      <vt:lpstr>Arial</vt:lpstr>
      <vt:lpstr>B Nazanin</vt:lpstr>
      <vt:lpstr>B Titr</vt:lpstr>
      <vt:lpstr>B Zar</vt:lpstr>
      <vt:lpstr>Calibri</vt:lpstr>
      <vt:lpstr>Century Gothic</vt:lpstr>
      <vt:lpstr>Courier New</vt:lpstr>
      <vt:lpstr>HelveticaNeue-Medium</vt:lpstr>
      <vt:lpstr>HelveticaNeue-Roman</vt:lpstr>
      <vt:lpstr>IranNastaliq</vt:lpstr>
      <vt:lpstr>Symbol</vt:lpstr>
      <vt:lpstr>Tahoma</vt:lpstr>
      <vt:lpstr>Times New Roman</vt:lpstr>
      <vt:lpstr>Wingdings</vt:lpstr>
      <vt:lpstr>Wingdings 3</vt:lpstr>
      <vt:lpstr>Wisp</vt:lpstr>
      <vt:lpstr>PowerPoint Presentation</vt:lpstr>
      <vt:lpstr> برنامه مراقبت عفونت های بیمارستانی   </vt:lpstr>
      <vt:lpstr>Health care-associated infection</vt:lpstr>
      <vt:lpstr>Introduction</vt:lpstr>
      <vt:lpstr>Nosocomial infections epidemiology in the Worldwide</vt:lpstr>
      <vt:lpstr>WHO</vt:lpstr>
      <vt:lpstr>PowerPoint Presentation</vt:lpstr>
      <vt:lpstr>Prevalence of health care-associated infection in high-income countries</vt:lpstr>
      <vt:lpstr>PowerPoint Presentation</vt:lpstr>
      <vt:lpstr>HCAIs in high-risk adult patients  in high-income countries</vt:lpstr>
      <vt:lpstr>HCAIs in low- and middle-income countries</vt:lpstr>
      <vt:lpstr>Prevalence of health care-associated infection in low- and middle-income countries</vt:lpstr>
      <vt:lpstr>PowerPoint Presentation</vt:lpstr>
      <vt:lpstr>HCAIs in high-risk adult patients  in low- and middle-income countries</vt:lpstr>
      <vt:lpstr>       نظام مراقبت عفونت بیمارستانی در کشور</vt:lpstr>
      <vt:lpstr>چگونگی اجرای نظام مراقبت عفونت بیمارستانی در کشور</vt:lpstr>
      <vt:lpstr>PowerPoint Presentation</vt:lpstr>
      <vt:lpstr>نظام جمع آوري، گزارش دهي و تجزيه و تحليل و ارائه پس خوراند</vt:lpstr>
      <vt:lpstr>PowerPoint Presentation</vt:lpstr>
      <vt:lpstr>چگونگی اجرای نظام مراقبت عفونت بیمارستانی در کشور</vt:lpstr>
      <vt:lpstr>PowerPoint Presentation</vt:lpstr>
      <vt:lpstr>PowerPoint Presentation</vt:lpstr>
      <vt:lpstr>گزارش دهی و ثبت اطلاعات</vt:lpstr>
      <vt:lpstr>PowerPoint Presentation</vt:lpstr>
      <vt:lpstr>گزارش آنالیز  داده های ثبت شده  در سامانه کشوری مراقبت عفونت های بیمارستانی در کشور-سال 1397</vt:lpstr>
      <vt:lpstr>گزارش کلی ازداده های ثبت شده در سامانه کشوری مراقبت عفونت بیمارستانی - سال 1397</vt:lpstr>
      <vt:lpstr>عمده ترین خطاهای گزارش دهی</vt:lpstr>
      <vt:lpstr>نسبت بیمارستان هایی که  فرم گزارش آمار مخرج ها ( گزارش بیمار-روز، ابزار-روز )را تکمیل نموده اند به کل بیمارستان های تحت پوشش برنامه  به تفکیک دانشگاه های علوم پزشکی-سال 1397 </vt:lpstr>
      <vt:lpstr>عمده ترین خطاهای گزارش دهی</vt:lpstr>
      <vt:lpstr>نسبت گزارش بیمار-روز=0 در بخش های بستری به تفکیک دانشگاه های علوم پزشکی -سال 1397</vt:lpstr>
      <vt:lpstr>گزارش شاخص های بروز عفونت های بیمارستانی</vt:lpstr>
      <vt:lpstr>میزان بروز عفونت های بیمارستانی در کشور-سال 1397</vt:lpstr>
      <vt:lpstr>گزارش میزان بروز (ادامه)</vt:lpstr>
      <vt:lpstr>بروز عفونت های بیمارستانی به تفکیک دانشگاههای علوم پزشکی کشور –سال1397</vt:lpstr>
      <vt:lpstr>گزارش میزان بروز (ادامه)</vt:lpstr>
      <vt:lpstr>تعداد بیمارستان های با گزارش «صفر» بروز عفونت های بیمارستانی به تفکیک دانشگاه های علوم پزشکی کشور- سال 1397</vt:lpstr>
      <vt:lpstr>بروز عفونت های بیمارستانی به ازاء هر 1000 بیمار-روز به تفکیک دانشگاههای علوم پزشکی کشور - سال7 139 </vt:lpstr>
      <vt:lpstr>بروز عفونت های بیمارستانی در کشور به ازاء 1000 بیمار-روز  (سال 1397)</vt:lpstr>
      <vt:lpstr>گزارش عفونت های بیمارستانی به تفکیک نوع عفونت</vt:lpstr>
      <vt:lpstr>عفونت های بیمارستانی گزارش شده در کشور به تفکیک نوع عفونت –سال 1397</vt:lpstr>
      <vt:lpstr>عفونت های بیمارستانی گزارش شده در گروههای سنی مختلف و به تفکیک نوع عفونت –سال 1397</vt:lpstr>
      <vt:lpstr>PowerPoint Presentation</vt:lpstr>
      <vt:lpstr>گزارش عفونت های وابسته به ابزار</vt:lpstr>
      <vt:lpstr>Ventilator Associated Pneumonia(VAP)</vt:lpstr>
      <vt:lpstr>بروز VAP به ازاء هر 1000 ونتیلاتور- روز به تفکیک دانشگاه های علوم پزشکی کشور- سال 1397 </vt:lpstr>
      <vt:lpstr>Catheter Associated Urinary Tract Infection(CA-UTI)</vt:lpstr>
      <vt:lpstr> بروز CA-UTI به ازاء هر 1000 کاتتر ادراری –روز به تفکیک دانشگاه های علوم پزشکی کشور- سال 1397</vt:lpstr>
      <vt:lpstr>Surgical Site Infection(SSI)</vt:lpstr>
      <vt:lpstr>بروز عفونت موضع عمل جراحی (SSI ) به تفکیک دانشگاه های علوم پزشکی کشور –سال 1397</vt:lpstr>
      <vt:lpstr>مقایسه نسبت انواع مختلف عفونت های موضع جراحی گزارش شده در دانشگاه های علوم پزشکی کشور-سال 1397</vt:lpstr>
      <vt:lpstr>عفونت های بیمارستانی در بخش های بستری مختلف</vt:lpstr>
      <vt:lpstr>مقایسه بروز عفونت بیمارستانی در بخش های بستری مختلف-سال 1397</vt:lpstr>
      <vt:lpstr>بروز عفونت های بیمارستانی در بخش های مختلف بیمارستان ها -سال 1397</vt:lpstr>
      <vt:lpstr>فاصله های زمانی و بروز عفونت های بیمارستانی</vt:lpstr>
      <vt:lpstr>فاصله زمانی و بروز عفونت های بیمارستانی</vt:lpstr>
      <vt:lpstr>PowerPoint Presentation</vt:lpstr>
      <vt:lpstr>PowerPoint Presentation</vt:lpstr>
      <vt:lpstr>PowerPoint Presentation</vt:lpstr>
      <vt:lpstr>گزارش پاتوژن ها در  عفونت های بیمارستانی</vt:lpstr>
      <vt:lpstr>پاتوژن های گزارش شده در عفونت های بیمارستانی</vt:lpstr>
      <vt:lpstr>PowerPoint Presentation</vt:lpstr>
      <vt:lpstr>شایع ترین پاتوژن های گزارش شده در عفونت های بیمارستانی</vt:lpstr>
      <vt:lpstr>شایع ترین پاتوژن های گزارش شده در عفونت های بیمارستانی -سال 1397</vt:lpstr>
      <vt:lpstr>شایع ترین پاتوژن های گزارش شده در عفونت های بیمارستانی</vt:lpstr>
      <vt:lpstr>PowerPoint Presentation</vt:lpstr>
      <vt:lpstr>گزارش استافیلوکوک اورئوس مقاوم به متی سیلین(MRSA) در موارد عفونت بیمارستانی  (در دانشگاه های با تعداد نمونه بررسی شده قابل قبول)</vt:lpstr>
      <vt:lpstr>گزارش E.coli مقاوم(ESBL) در موارد عفونت بیمارستانی  (در دانشگاه های با تعداد نمونه بررسی شده قابل قبول)</vt:lpstr>
      <vt:lpstr>گزارش مقاومت E.coli به کارباپنم در موارد عفونت بیمارستانی  (در دانشگاه های با تعداد نمونه بررسی شده قابل قبول)</vt:lpstr>
      <vt:lpstr>گزارش انتروکوک مقاوم به ونکومایسین (VRE) در موارد عفونت بیمارستانی  (در دانشگاه های با تعداد نمونه بررسی شده قابل قبول)</vt:lpstr>
      <vt:lpstr>گزارش مقاومت آسینتوباکتر به کارباپنم در موارد عفونت بیمارستانی  (در دانشگاه های با تعداد نمونه بررسی شده قابل قبول)</vt:lpstr>
      <vt:lpstr>گزارش کلبسیلا ESBL  در موارد عفونت بیمارستانی  (در دانشگاه های با تعداد نمونه بررسی شده قابل قبول)</vt:lpstr>
      <vt:lpstr>پیشنهادات و انتظارات از دانشگاه های علوم پزشکی کشور جهت بهبود نظام مراقبت عفونت های بیمارستانی</vt:lpstr>
      <vt:lpstr>PowerPoint Presentation</vt:lpstr>
      <vt:lpstr>بخشی از سوالات چک لیست های ارزیابی نظام مراقبت عفونت های بیمارستانی </vt:lpstr>
      <vt:lpstr>PowerPoint Presentation</vt:lpstr>
      <vt:lpstr>PowerPoint Presentation</vt:lpstr>
      <vt:lpstr>PowerPoint Presentation</vt:lpstr>
    </vt:vector>
  </TitlesOfParts>
  <Company>health.gov.ir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مسعودي فر دكتر مريم</dc:creator>
  <cp:lastModifiedBy>مسعودي فر دكتر مريم</cp:lastModifiedBy>
  <cp:revision>146</cp:revision>
  <dcterms:created xsi:type="dcterms:W3CDTF">2019-07-03T09:44:34Z</dcterms:created>
  <dcterms:modified xsi:type="dcterms:W3CDTF">2019-12-03T04:18:25Z</dcterms:modified>
</cp:coreProperties>
</file>