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7" r:id="rId2"/>
    <p:sldId id="260" r:id="rId3"/>
    <p:sldId id="258" r:id="rId4"/>
    <p:sldId id="264" r:id="rId5"/>
    <p:sldId id="259" r:id="rId6"/>
    <p:sldId id="273" r:id="rId7"/>
    <p:sldId id="263" r:id="rId8"/>
    <p:sldId id="261" r:id="rId9"/>
    <p:sldId id="262" r:id="rId10"/>
    <p:sldId id="265" r:id="rId11"/>
    <p:sldId id="266" r:id="rId12"/>
    <p:sldId id="270" r:id="rId13"/>
    <p:sldId id="267" r:id="rId14"/>
    <p:sldId id="277" r:id="rId15"/>
    <p:sldId id="278" r:id="rId16"/>
    <p:sldId id="268" r:id="rId17"/>
    <p:sldId id="269" r:id="rId18"/>
    <p:sldId id="275" r:id="rId19"/>
    <p:sldId id="272" r:id="rId20"/>
    <p:sldId id="274" r:id="rId21"/>
    <p:sldId id="27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114" autoAdjust="0"/>
  </p:normalViewPr>
  <p:slideViewPr>
    <p:cSldViewPr snapToGrid="0">
      <p:cViewPr>
        <p:scale>
          <a:sx n="66" d="100"/>
          <a:sy n="66" d="100"/>
        </p:scale>
        <p:origin x="504" y="1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3DAF3E-F4C0-4AA8-B6F1-F41236395886}" type="datetimeFigureOut">
              <a:rPr lang="en-US" smtClean="0"/>
              <a:t>12/2/2019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20E37-8457-459F-942F-C503BE6A0F19}" type="slidenum">
              <a:rPr lang="en-US" smtClean="0"/>
              <a:t>‹#›</a:t>
            </a:fld>
            <a:endParaRPr lang="en-US"/>
          </a:p>
        </p:txBody>
      </p:sp>
    </p:spTree>
    <p:extLst>
      <p:ext uri="{BB962C8B-B14F-4D97-AF65-F5344CB8AC3E}">
        <p14:creationId xmlns:p14="http://schemas.microsoft.com/office/powerpoint/2010/main" val="15642033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ncbi.nlm.nih.gov/pubmed/30643742"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www.ncbi.nlm.nih.gov/pubmed/30159299" TargetMode="External"/><Relationship Id="rId5" Type="http://schemas.openxmlformats.org/officeDocument/2006/relationships/hyperlink" Target="https://www.ncbi.nlm.nih.gov/pubmed/18550217" TargetMode="External"/><Relationship Id="rId4" Type="http://schemas.openxmlformats.org/officeDocument/2006/relationships/hyperlink" Target="https://www.sciencedirect.com/topics/medicine-and-dentistry/gynecology"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702B53-19B5-4A61-8119-CBC78DF79D08}"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2390162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Following its exit from the reservoir, the infectious agent must be able to transmit to the host and survive the journey. Influenza virus can survive in bodily fluids for a limited time, and typically is transmitted via contact, and especially inhalation. After sneezing or coughing, infected respiratory fluids can either be directly inhaled by a nearly human (inhalation) or land somewhere which then comes into contact with another person’s eyes, nose or mouth e.g. tissue (contact). </a:t>
            </a:r>
          </a:p>
          <a:p>
            <a:r>
              <a:rPr lang="en-US" sz="1200" kern="1200" dirty="0" smtClean="0">
                <a:solidFill>
                  <a:schemeClr val="tx1"/>
                </a:solidFill>
                <a:latin typeface="+mn-lt"/>
                <a:ea typeface="+mn-ea"/>
                <a:cs typeface="+mn-cs"/>
              </a:rPr>
              <a:t>There are five main r</a:t>
            </a:r>
            <a:r>
              <a:rPr lang="en-US" dirty="0" smtClean="0"/>
              <a:t>outes of transmission</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Contact</a:t>
            </a:r>
          </a:p>
          <a:p>
            <a:r>
              <a:rPr lang="en-US" sz="1200" kern="1200" dirty="0" smtClean="0">
                <a:solidFill>
                  <a:schemeClr val="tx1"/>
                </a:solidFill>
                <a:latin typeface="+mn-lt"/>
                <a:ea typeface="+mn-ea"/>
                <a:cs typeface="+mn-cs"/>
              </a:rPr>
              <a:t>• Vector borne</a:t>
            </a:r>
          </a:p>
          <a:p>
            <a:r>
              <a:rPr lang="en-US" sz="1200" kern="1200" dirty="0" smtClean="0">
                <a:solidFill>
                  <a:schemeClr val="tx1"/>
                </a:solidFill>
                <a:latin typeface="+mn-lt"/>
                <a:ea typeface="+mn-ea"/>
                <a:cs typeface="+mn-cs"/>
              </a:rPr>
              <a:t>• Air borne: Tiny droplet nuclei that remain suspended in air.</a:t>
            </a:r>
          </a:p>
          <a:p>
            <a:r>
              <a:rPr lang="en-US" sz="1200" kern="1200" dirty="0" smtClean="0">
                <a:solidFill>
                  <a:schemeClr val="tx1"/>
                </a:solidFill>
                <a:latin typeface="+mn-lt"/>
                <a:ea typeface="+mn-ea"/>
                <a:cs typeface="+mn-cs"/>
              </a:rPr>
              <a:t>• Droplet: Droplet generated by sneezing, Coughing or respiratory tract procedures like Bronchoscopy or suction</a:t>
            </a:r>
          </a:p>
          <a:p>
            <a:r>
              <a:rPr lang="en-US" sz="1200" kern="1200" dirty="0" smtClean="0">
                <a:solidFill>
                  <a:schemeClr val="tx1"/>
                </a:solidFill>
                <a:latin typeface="+mn-lt"/>
                <a:ea typeface="+mn-ea"/>
                <a:cs typeface="+mn-cs"/>
              </a:rPr>
              <a:t>• Common vehicle: Transmitted indirectly by materials contaminated with the infections</a:t>
            </a:r>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13</a:t>
            </a:fld>
            <a:endParaRPr lang="en-US"/>
          </a:p>
        </p:txBody>
      </p:sp>
    </p:spTree>
    <p:extLst>
      <p:ext uri="{BB962C8B-B14F-4D97-AF65-F5344CB8AC3E}">
        <p14:creationId xmlns:p14="http://schemas.microsoft.com/office/powerpoint/2010/main" val="3350221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 are two principal modes of transmission:</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	Direct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	Indirect</a:t>
            </a:r>
          </a:p>
          <a:p>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14</a:t>
            </a:fld>
            <a:endParaRPr lang="en-US"/>
          </a:p>
        </p:txBody>
      </p:sp>
    </p:spTree>
    <p:extLst>
      <p:ext uri="{BB962C8B-B14F-4D97-AF65-F5344CB8AC3E}">
        <p14:creationId xmlns:p14="http://schemas.microsoft.com/office/powerpoint/2010/main" val="3721861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 Vector borne</a:t>
            </a:r>
          </a:p>
          <a:p>
            <a:r>
              <a:rPr lang="en-US" sz="1200" kern="1200" dirty="0" smtClean="0">
                <a:solidFill>
                  <a:schemeClr val="tx1"/>
                </a:solidFill>
                <a:latin typeface="+mn-lt"/>
                <a:ea typeface="+mn-ea"/>
                <a:cs typeface="+mn-cs"/>
              </a:rPr>
              <a:t>• Air borne: Tiny droplet nuclei that remain suspended in air.</a:t>
            </a:r>
          </a:p>
          <a:p>
            <a:r>
              <a:rPr lang="en-US" sz="1200" kern="1200" dirty="0" smtClean="0">
                <a:solidFill>
                  <a:schemeClr val="tx1"/>
                </a:solidFill>
                <a:latin typeface="+mn-lt"/>
                <a:ea typeface="+mn-ea"/>
                <a:cs typeface="+mn-cs"/>
              </a:rPr>
              <a:t>• Droplet nuclei</a:t>
            </a:r>
          </a:p>
          <a:p>
            <a:r>
              <a:rPr lang="en-US" sz="1200" kern="1200" dirty="0" smtClean="0">
                <a:solidFill>
                  <a:schemeClr val="tx1"/>
                </a:solidFill>
                <a:latin typeface="+mn-lt"/>
                <a:ea typeface="+mn-ea"/>
                <a:cs typeface="+mn-cs"/>
              </a:rPr>
              <a:t>• Common vehicle: Transmitted indirectly by materials contaminated with the infections</a:t>
            </a:r>
            <a:endParaRPr lang="en-US" dirty="0" smtClean="0"/>
          </a:p>
          <a:p>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15</a:t>
            </a:fld>
            <a:endParaRPr lang="en-US"/>
          </a:p>
        </p:txBody>
      </p:sp>
    </p:spTree>
    <p:extLst>
      <p:ext uri="{BB962C8B-B14F-4D97-AF65-F5344CB8AC3E}">
        <p14:creationId xmlns:p14="http://schemas.microsoft.com/office/powerpoint/2010/main" val="3884615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Eye</a:t>
            </a:r>
          </a:p>
          <a:p>
            <a:r>
              <a:rPr lang="en-US" dirty="0" smtClean="0"/>
              <a:t>Mucous membrane (urinary, GI …)</a:t>
            </a:r>
          </a:p>
          <a:p>
            <a:r>
              <a:rPr lang="en-US" dirty="0" smtClean="0"/>
              <a:t>Respiratory tract</a:t>
            </a:r>
          </a:p>
          <a:p>
            <a:r>
              <a:rPr lang="en-US" dirty="0" smtClean="0"/>
              <a:t>Placenta</a:t>
            </a:r>
          </a:p>
          <a:p>
            <a:r>
              <a:rPr lang="en-US" dirty="0" smtClean="0"/>
              <a:t>Break in host barriers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16</a:t>
            </a:fld>
            <a:endParaRPr lang="en-US"/>
          </a:p>
        </p:txBody>
      </p:sp>
    </p:spTree>
    <p:extLst>
      <p:ext uri="{BB962C8B-B14F-4D97-AF65-F5344CB8AC3E}">
        <p14:creationId xmlns:p14="http://schemas.microsoft.com/office/powerpoint/2010/main" val="4049647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200" dirty="0" smtClean="0"/>
              <a:t>Most common sites of nosocomial infections:</a:t>
            </a:r>
          </a:p>
          <a:p>
            <a:pPr marL="914400" lvl="1" indent="-457200">
              <a:buFont typeface="Arial" panose="020B0604020202020204" pitchFamily="34" charset="0"/>
              <a:buChar char="•"/>
            </a:pPr>
            <a:r>
              <a:rPr lang="en-US" sz="3200" dirty="0" smtClean="0"/>
              <a:t>Urinary tract </a:t>
            </a:r>
          </a:p>
          <a:p>
            <a:pPr marL="914400" lvl="1" indent="-457200">
              <a:buFont typeface="Arial" panose="020B0604020202020204" pitchFamily="34" charset="0"/>
              <a:buChar char="•"/>
            </a:pPr>
            <a:r>
              <a:rPr lang="en-US" sz="3200" dirty="0" smtClean="0"/>
              <a:t>Surgical wounds </a:t>
            </a:r>
          </a:p>
          <a:p>
            <a:pPr marL="914400" lvl="1" indent="-457200">
              <a:buFont typeface="Arial" panose="020B0604020202020204" pitchFamily="34" charset="0"/>
              <a:buChar char="•"/>
            </a:pPr>
            <a:r>
              <a:rPr lang="en-US" sz="3200" dirty="0" smtClean="0"/>
              <a:t>Respiratory tract </a:t>
            </a:r>
          </a:p>
          <a:p>
            <a:pPr marL="914400" lvl="1" indent="-457200">
              <a:buFont typeface="Arial" panose="020B0604020202020204" pitchFamily="34" charset="0"/>
              <a:buChar char="•"/>
            </a:pPr>
            <a:r>
              <a:rPr lang="en-US" sz="3200" dirty="0" smtClean="0"/>
              <a:t>Skin (especially burns) </a:t>
            </a:r>
          </a:p>
          <a:p>
            <a:pPr marL="914400" lvl="1" indent="-457200">
              <a:buFont typeface="Arial" panose="020B0604020202020204" pitchFamily="34" charset="0"/>
              <a:buChar char="•"/>
            </a:pPr>
            <a:r>
              <a:rPr lang="en-US" sz="3200" dirty="0" smtClean="0"/>
              <a:t>Blood (bacteremia) </a:t>
            </a:r>
          </a:p>
          <a:p>
            <a:pPr marL="914400" lvl="1" indent="-457200">
              <a:buFont typeface="Arial" panose="020B0604020202020204" pitchFamily="34" charset="0"/>
              <a:buChar char="•"/>
            </a:pPr>
            <a:r>
              <a:rPr lang="en-US" sz="3200" dirty="0" smtClean="0"/>
              <a:t>Gastrointestinal tract </a:t>
            </a:r>
          </a:p>
          <a:p>
            <a:pPr marL="914400" lvl="1" indent="-457200">
              <a:buFont typeface="Arial" panose="020B0604020202020204" pitchFamily="34" charset="0"/>
              <a:buChar char="•"/>
            </a:pPr>
            <a:r>
              <a:rPr lang="en-US" sz="3200" dirty="0" smtClean="0"/>
              <a:t>Central nervous system </a:t>
            </a:r>
          </a:p>
          <a:p>
            <a:pPr>
              <a:buNone/>
            </a:pPr>
            <a:endParaRPr lang="en-US" sz="3200" dirty="0" smtClean="0"/>
          </a:p>
          <a:p>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17</a:t>
            </a:fld>
            <a:endParaRPr lang="en-US"/>
          </a:p>
        </p:txBody>
      </p:sp>
    </p:spTree>
    <p:extLst>
      <p:ext uri="{BB962C8B-B14F-4D97-AF65-F5344CB8AC3E}">
        <p14:creationId xmlns:p14="http://schemas.microsoft.com/office/powerpoint/2010/main" val="20119203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Newborns are also at higher risk, with infection rates in developing countries 3-20 times higher than in high-income countries. Among hospital-born babies in developing countries, health care-associated infections are responsible for 4% to 56% of all causes of death in the neonatal period, and 75% in South-East Asia and Sub-Saharan Africa. </a:t>
            </a:r>
          </a:p>
          <a:p>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18</a:t>
            </a:fld>
            <a:endParaRPr lang="en-US"/>
          </a:p>
        </p:txBody>
      </p:sp>
    </p:spTree>
    <p:extLst>
      <p:ext uri="{BB962C8B-B14F-4D97-AF65-F5344CB8AC3E}">
        <p14:creationId xmlns:p14="http://schemas.microsoft.com/office/powerpoint/2010/main" val="4157149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r>
              <a:rPr lang="en-US" dirty="0" err="1" smtClean="0"/>
              <a:t>Handwashing</a:t>
            </a:r>
            <a:r>
              <a:rPr lang="en-US" dirty="0" smtClean="0"/>
              <a:t> is the number one prevention measure for the spread of disease</a:t>
            </a:r>
          </a:p>
          <a:p>
            <a:pPr marL="628650" lvl="1" indent="-171450">
              <a:buFont typeface="Arial" panose="020B0604020202020204" pitchFamily="34" charset="0"/>
              <a:buChar char="•"/>
            </a:pPr>
            <a:r>
              <a:rPr lang="en-US" dirty="0" smtClean="0"/>
              <a:t>Reports show that healthcare workers wash their hands about half as often as they should!</a:t>
            </a:r>
          </a:p>
          <a:p>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19</a:t>
            </a:fld>
            <a:endParaRPr lang="en-US"/>
          </a:p>
        </p:txBody>
      </p:sp>
    </p:spTree>
    <p:extLst>
      <p:ext uri="{BB962C8B-B14F-4D97-AF65-F5344CB8AC3E}">
        <p14:creationId xmlns:p14="http://schemas.microsoft.com/office/powerpoint/2010/main" val="356291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Healthcare workers can get hundreds or thousands of bacteria on their hands by doing simple tasks such as:</a:t>
            </a:r>
          </a:p>
          <a:p>
            <a:pPr lvl="1"/>
            <a:r>
              <a:rPr lang="en-US" dirty="0" smtClean="0"/>
              <a:t>pulling patients up in bed</a:t>
            </a:r>
          </a:p>
          <a:p>
            <a:pPr lvl="1"/>
            <a:r>
              <a:rPr lang="en-US" dirty="0" smtClean="0"/>
              <a:t>taking a blood pressure or pulse</a:t>
            </a:r>
          </a:p>
          <a:p>
            <a:pPr lvl="1"/>
            <a:r>
              <a:rPr lang="en-US" dirty="0" smtClean="0"/>
              <a:t>touching a patient’s hand</a:t>
            </a:r>
          </a:p>
          <a:p>
            <a:pPr lvl="1"/>
            <a:r>
              <a:rPr lang="en-US" dirty="0" smtClean="0"/>
              <a:t>rolling patient’s over in bed</a:t>
            </a:r>
          </a:p>
          <a:p>
            <a:pPr lvl="1"/>
            <a:r>
              <a:rPr lang="en-US" dirty="0" smtClean="0"/>
              <a:t>touching the patients gown or bed sheets</a:t>
            </a:r>
          </a:p>
          <a:p>
            <a:pPr lvl="1"/>
            <a:r>
              <a:rPr lang="en-US" dirty="0" smtClean="0"/>
              <a:t>touching equipment like bedside rails, over-bed tables and IV pumps </a:t>
            </a:r>
          </a:p>
          <a:p>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20</a:t>
            </a:fld>
            <a:endParaRPr lang="en-US"/>
          </a:p>
        </p:txBody>
      </p:sp>
    </p:spTree>
    <p:extLst>
      <p:ext uri="{BB962C8B-B14F-4D97-AF65-F5344CB8AC3E}">
        <p14:creationId xmlns:p14="http://schemas.microsoft.com/office/powerpoint/2010/main" val="167026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Nosocomial infection comes from Greek words “</a:t>
            </a:r>
            <a:r>
              <a:rPr lang="en-US" sz="1200" b="1" kern="1200" dirty="0" err="1" smtClean="0">
                <a:solidFill>
                  <a:schemeClr val="tx1"/>
                </a:solidFill>
                <a:latin typeface="+mn-lt"/>
                <a:ea typeface="+mn-ea"/>
                <a:cs typeface="+mn-cs"/>
              </a:rPr>
              <a:t>nosus</a:t>
            </a:r>
            <a:r>
              <a:rPr lang="en-US" sz="1200" b="1"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meaning </a:t>
            </a:r>
            <a:r>
              <a:rPr lang="en-US" sz="1200" b="1" kern="1200" dirty="0" smtClean="0">
                <a:solidFill>
                  <a:schemeClr val="tx1"/>
                </a:solidFill>
                <a:latin typeface="+mn-lt"/>
                <a:ea typeface="+mn-ea"/>
                <a:cs typeface="+mn-cs"/>
              </a:rPr>
              <a:t>disease </a:t>
            </a:r>
            <a:r>
              <a:rPr lang="en-US" sz="1200" b="0" kern="1200" dirty="0" smtClean="0">
                <a:solidFill>
                  <a:schemeClr val="tx1"/>
                </a:solidFill>
                <a:latin typeface="+mn-lt"/>
                <a:ea typeface="+mn-ea"/>
                <a:cs typeface="+mn-cs"/>
              </a:rPr>
              <a:t>and</a:t>
            </a:r>
            <a:r>
              <a:rPr lang="en-US" sz="1200" b="1" kern="1200" dirty="0" smtClean="0">
                <a:solidFill>
                  <a:schemeClr val="tx1"/>
                </a:solidFill>
                <a:latin typeface="+mn-lt"/>
                <a:ea typeface="+mn-ea"/>
                <a:cs typeface="+mn-cs"/>
              </a:rPr>
              <a:t> “ </a:t>
            </a:r>
            <a:r>
              <a:rPr lang="en-US" sz="1200" b="1" kern="1200" dirty="0" err="1" smtClean="0">
                <a:solidFill>
                  <a:schemeClr val="tx1"/>
                </a:solidFill>
                <a:latin typeface="+mn-lt"/>
                <a:ea typeface="+mn-ea"/>
                <a:cs typeface="+mn-cs"/>
              </a:rPr>
              <a:t>komeion</a:t>
            </a:r>
            <a:r>
              <a:rPr lang="en-US" sz="1200" b="1" kern="1200" dirty="0" smtClean="0">
                <a:solidFill>
                  <a:schemeClr val="tx1"/>
                </a:solidFill>
                <a:latin typeface="+mn-lt"/>
                <a:ea typeface="+mn-ea"/>
                <a:cs typeface="+mn-cs"/>
              </a:rPr>
              <a:t>” </a:t>
            </a:r>
            <a:r>
              <a:rPr lang="en-US" sz="1200" b="0" kern="1200" dirty="0" smtClean="0">
                <a:solidFill>
                  <a:schemeClr val="tx1"/>
                </a:solidFill>
                <a:latin typeface="+mn-lt"/>
                <a:ea typeface="+mn-ea"/>
                <a:cs typeface="+mn-cs"/>
              </a:rPr>
              <a:t>meaning</a:t>
            </a:r>
            <a:r>
              <a:rPr lang="en-US" sz="1200" b="1" kern="1200" dirty="0" smtClean="0">
                <a:solidFill>
                  <a:schemeClr val="tx1"/>
                </a:solidFill>
                <a:latin typeface="+mn-lt"/>
                <a:ea typeface="+mn-ea"/>
                <a:cs typeface="+mn-cs"/>
              </a:rPr>
              <a:t> to take care of.</a:t>
            </a:r>
            <a:endParaRPr lang="en-US" sz="1200" b="0" i="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HCAI can affect patients in any type of setting where they receive care and can also appear after discharge. Furthermore, they include occupational infections among staff.</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no institution or country can claim to have solved the HCAI problem yet. </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Based on data from a number of countries, it can be estimated that each year, hundreds of millions of patients around the world are affected by HCAI.</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The burden of HCAI is several fold higher in low- and middle-income countries than in high-income ones.</a:t>
            </a:r>
          </a:p>
          <a:p>
            <a:pPr marL="171450" indent="-171450">
              <a:buFont typeface="Arial" panose="020B0604020202020204" pitchFamily="34" charset="0"/>
              <a:buChar char="•"/>
            </a:pPr>
            <a:r>
              <a:rPr lang="en-US" dirty="0" smtClean="0"/>
              <a:t>According to international studies, the prevalence of health care-associated infection (HCAI) for patients living in high-income countries is approximately 7.6%</a:t>
            </a:r>
          </a:p>
          <a:p>
            <a:pPr marL="171450" indent="-171450">
              <a:buFont typeface="Arial" panose="020B0604020202020204" pitchFamily="34" charset="0"/>
              <a:buChar char="•"/>
            </a:pPr>
            <a:r>
              <a:rPr lang="en-US" dirty="0" smtClean="0"/>
              <a:t>In developing countries, the incidence of HCAI was reported to be 10.1%</a:t>
            </a:r>
          </a:p>
          <a:p>
            <a:pPr marL="171450" indent="-171450">
              <a:buFont typeface="Arial" panose="020B0604020202020204" pitchFamily="34" charset="0"/>
              <a:buChar char="•"/>
            </a:pPr>
            <a:endParaRPr lang="en-US" sz="1200" b="1" i="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Compared with average prevalence of health-care-associated infection in Europe (reported as 7·1 per 100 patients by the European Centre for Disease Prevention and Control)172 and estimated incidence in the USA (4·5 per 100 patients in 2002),173 pooled prevalence of health-care-associated infection in resource-limited settings is substantially higher, particularly in high-quality studies (15·5 per 100 patients). (Lancet: </a:t>
            </a:r>
            <a:r>
              <a:rPr lang="en-US" sz="1200" b="0" i="0" kern="1200" dirty="0" smtClean="0">
                <a:solidFill>
                  <a:schemeClr val="tx1"/>
                </a:solidFill>
                <a:effectLst/>
                <a:latin typeface="+mn-lt"/>
                <a:ea typeface="+mn-ea"/>
                <a:cs typeface="+mn-cs"/>
              </a:rPr>
              <a:t>Burden of endemic health-care-associated infection in developing countries: systematic review and meta-analysis)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At any given time, the prevalence of health care-associated infection varies between 5.7% and 19.1% in low- and middle-income countries. Average prevalence is significantly higher in high- than in low-quality studies (15.5% </a:t>
            </a:r>
            <a:r>
              <a:rPr lang="en-US" dirty="0" err="1" smtClean="0"/>
              <a:t>vs</a:t>
            </a:r>
            <a:r>
              <a:rPr lang="en-US" dirty="0" smtClean="0"/>
              <a:t> 8.5%, respectively). (WHO Factsheet)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kern="1200" dirty="0" smtClean="0">
              <a:solidFill>
                <a:schemeClr val="tx1"/>
              </a:solidFill>
              <a:effectLst/>
              <a:latin typeface="+mn-lt"/>
              <a:ea typeface="+mn-ea"/>
              <a:cs typeface="+mn-cs"/>
            </a:endParaRPr>
          </a:p>
          <a:p>
            <a:pPr marL="171450" indent="-171450">
              <a:buFont typeface="Arial" panose="020B0604020202020204" pitchFamily="34" charset="0"/>
              <a:buChar char="•"/>
            </a:pPr>
            <a:endParaRPr lang="en-US" sz="1200" b="1" i="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dirty="0" smtClean="0"/>
              <a:t>As found by the present study, some extra cost (3627 USD) (123 823 000 </a:t>
            </a:r>
            <a:r>
              <a:rPr lang="en-US" dirty="0" err="1" smtClean="0"/>
              <a:t>Rials</a:t>
            </a:r>
            <a:r>
              <a:rPr lang="en-US" dirty="0" smtClean="0"/>
              <a:t>) was imposed on patients due to incidence of hospital infection</a:t>
            </a:r>
          </a:p>
          <a:p>
            <a:r>
              <a:rPr lang="en-US" sz="1200" b="1" i="0" kern="1200" dirty="0" smtClean="0">
                <a:solidFill>
                  <a:schemeClr val="tx1"/>
                </a:solidFill>
                <a:effectLst/>
                <a:latin typeface="+mn-lt"/>
                <a:ea typeface="+mn-ea"/>
                <a:cs typeface="+mn-cs"/>
              </a:rPr>
              <a:t>     (</a:t>
            </a:r>
            <a:r>
              <a:rPr lang="en-US" sz="1200" b="0" i="0" u="sng" kern="1200" dirty="0" smtClean="0">
                <a:solidFill>
                  <a:schemeClr val="tx1"/>
                </a:solidFill>
                <a:effectLst/>
                <a:latin typeface="+mn-lt"/>
                <a:ea typeface="+mn-ea"/>
                <a:cs typeface="+mn-cs"/>
                <a:hlinkClick r:id="rId3" tooltip="Medical journal of the Islamic Republic of Iran."/>
              </a:rPr>
              <a:t>Med J Islam </a:t>
            </a:r>
            <a:r>
              <a:rPr lang="en-US" sz="1200" b="0" i="0" u="sng" kern="1200" dirty="0" err="1" smtClean="0">
                <a:solidFill>
                  <a:schemeClr val="tx1"/>
                </a:solidFill>
                <a:effectLst/>
                <a:latin typeface="+mn-lt"/>
                <a:ea typeface="+mn-ea"/>
                <a:cs typeface="+mn-cs"/>
                <a:hlinkClick r:id="rId3" tooltip="Medical journal of the Islamic Republic of Iran."/>
              </a:rPr>
              <a:t>Repub</a:t>
            </a:r>
            <a:r>
              <a:rPr lang="en-US" sz="1200" b="0" i="0" u="sng" kern="1200" dirty="0" smtClean="0">
                <a:solidFill>
                  <a:schemeClr val="tx1"/>
                </a:solidFill>
                <a:effectLst/>
                <a:latin typeface="+mn-lt"/>
                <a:ea typeface="+mn-ea"/>
                <a:cs typeface="+mn-cs"/>
                <a:hlinkClick r:id="rId3" tooltip="Medical journal of the Islamic Republic of Iran."/>
              </a:rPr>
              <a:t> Iran.</a:t>
            </a:r>
            <a:r>
              <a:rPr lang="en-US" sz="1200" b="0" i="0" kern="1200" dirty="0" smtClean="0">
                <a:solidFill>
                  <a:schemeClr val="tx1"/>
                </a:solidFill>
                <a:effectLst/>
                <a:latin typeface="+mn-lt"/>
                <a:ea typeface="+mn-ea"/>
                <a:cs typeface="+mn-cs"/>
              </a:rPr>
              <a:t> 2018 Aug 6;32:67. </a:t>
            </a:r>
            <a:r>
              <a:rPr lang="en-US" sz="1200" b="0" i="0" kern="1200" dirty="0" err="1" smtClean="0">
                <a:solidFill>
                  <a:schemeClr val="tx1"/>
                </a:solidFill>
                <a:effectLst/>
                <a:latin typeface="+mn-lt"/>
                <a:ea typeface="+mn-ea"/>
                <a:cs typeface="+mn-cs"/>
              </a:rPr>
              <a:t>doi</a:t>
            </a:r>
            <a:r>
              <a:rPr lang="en-US" sz="1200" b="0" i="0" kern="1200" dirty="0" smtClean="0">
                <a:solidFill>
                  <a:schemeClr val="tx1"/>
                </a:solidFill>
                <a:effectLst/>
                <a:latin typeface="+mn-lt"/>
                <a:ea typeface="+mn-ea"/>
                <a:cs typeface="+mn-cs"/>
              </a:rPr>
              <a:t>: 10.14196/mjiri.32.67. </a:t>
            </a:r>
            <a:r>
              <a:rPr lang="en-US" sz="1200" b="0" i="0" kern="1200" dirty="0" err="1" smtClean="0">
                <a:solidFill>
                  <a:schemeClr val="tx1"/>
                </a:solidFill>
                <a:effectLst/>
                <a:latin typeface="+mn-lt"/>
                <a:ea typeface="+mn-ea"/>
                <a:cs typeface="+mn-cs"/>
              </a:rPr>
              <a:t>eCollection</a:t>
            </a:r>
            <a:r>
              <a:rPr lang="en-US" sz="1200" b="0" i="0" kern="1200" dirty="0" smtClean="0">
                <a:solidFill>
                  <a:schemeClr val="tx1"/>
                </a:solidFill>
                <a:effectLst/>
                <a:latin typeface="+mn-lt"/>
                <a:ea typeface="+mn-ea"/>
                <a:cs typeface="+mn-cs"/>
              </a:rPr>
              <a:t> 2018. Costs of hospital-acquired infection for patients hospitalized in intensive care unit of an Iranian referral hospital.</a:t>
            </a:r>
            <a:r>
              <a:rPr lang="en-US" sz="1200" b="0" i="0" kern="1200" dirty="0" smtClean="0">
                <a:solidFill>
                  <a:schemeClr val="tx1"/>
                </a:solidFill>
                <a:effectLst/>
                <a:latin typeface="+mn-lt"/>
                <a:ea typeface="+mn-ea"/>
                <a:cs typeface="+mn-cs"/>
              </a:rPr>
              <a:t>)</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prevalence of HCAI ranged from 3.9% to 34.0%, with the lowest found on the obstetrics and </a:t>
            </a:r>
            <a:r>
              <a:rPr lang="en-US" sz="1200" b="0" i="0" u="none" strike="noStrike" kern="1200" dirty="0" err="1" smtClean="0">
                <a:solidFill>
                  <a:schemeClr val="tx1"/>
                </a:solidFill>
                <a:effectLst/>
                <a:latin typeface="+mn-lt"/>
                <a:ea typeface="+mn-ea"/>
                <a:cs typeface="+mn-cs"/>
                <a:hlinkClick r:id="rId4" tooltip="Learn more about Gynecology from ScienceDirect's AI-generated Topic Pages"/>
              </a:rPr>
              <a:t>gynaecology</a:t>
            </a:r>
            <a:r>
              <a:rPr lang="en-US" sz="1200" b="0" i="0" kern="1200" dirty="0" smtClean="0">
                <a:solidFill>
                  <a:schemeClr val="tx1"/>
                </a:solidFill>
                <a:effectLst/>
                <a:latin typeface="+mn-lt"/>
                <a:ea typeface="+mn-ea"/>
                <a:cs typeface="+mn-cs"/>
              </a:rPr>
              <a:t> wards and the highest on the burns wards and intensive care units</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in the affiliated hospitals in Shiraz. (</a:t>
            </a:r>
            <a:r>
              <a:rPr lang="en-US" sz="1200" b="0" i="0" u="sng" kern="1200" dirty="0" smtClean="0">
                <a:solidFill>
                  <a:schemeClr val="tx1"/>
                </a:solidFill>
                <a:effectLst/>
                <a:latin typeface="+mn-lt"/>
                <a:ea typeface="+mn-ea"/>
                <a:cs typeface="+mn-cs"/>
                <a:hlinkClick r:id="rId5" tooltip="The Journal of hospital infection."/>
              </a:rPr>
              <a:t>J </a:t>
            </a:r>
            <a:r>
              <a:rPr lang="en-US" sz="1200" b="0" i="0" u="sng" kern="1200" dirty="0" err="1" smtClean="0">
                <a:solidFill>
                  <a:schemeClr val="tx1"/>
                </a:solidFill>
                <a:effectLst/>
                <a:latin typeface="+mn-lt"/>
                <a:ea typeface="+mn-ea"/>
                <a:cs typeface="+mn-cs"/>
                <a:hlinkClick r:id="rId5" tooltip="The Journal of hospital infection."/>
              </a:rPr>
              <a:t>Hosp</a:t>
            </a:r>
            <a:r>
              <a:rPr lang="en-US" sz="1200" b="0" i="0" u="sng" kern="1200" dirty="0" smtClean="0">
                <a:solidFill>
                  <a:schemeClr val="tx1"/>
                </a:solidFill>
                <a:effectLst/>
                <a:latin typeface="+mn-lt"/>
                <a:ea typeface="+mn-ea"/>
                <a:cs typeface="+mn-cs"/>
                <a:hlinkClick r:id="rId5" tooltip="The Journal of hospital infection."/>
              </a:rPr>
              <a:t> Infect.</a:t>
            </a:r>
            <a:r>
              <a:rPr lang="en-US" sz="1200" b="0" i="0" kern="1200" dirty="0" smtClean="0">
                <a:solidFill>
                  <a:schemeClr val="tx1"/>
                </a:solidFill>
                <a:effectLst/>
                <a:latin typeface="+mn-lt"/>
                <a:ea typeface="+mn-ea"/>
                <a:cs typeface="+mn-cs"/>
              </a:rPr>
              <a:t> 2008 Jul;69(3):283-7. </a:t>
            </a:r>
            <a:r>
              <a:rPr lang="en-US" sz="1200" b="0" i="0" kern="1200" dirty="0" err="1" smtClean="0">
                <a:solidFill>
                  <a:schemeClr val="tx1"/>
                </a:solidFill>
                <a:effectLst/>
                <a:latin typeface="+mn-lt"/>
                <a:ea typeface="+mn-ea"/>
                <a:cs typeface="+mn-cs"/>
              </a:rPr>
              <a:t>doi</a:t>
            </a:r>
            <a:r>
              <a:rPr lang="en-US" sz="1200" b="0" i="0" kern="1200" dirty="0" smtClean="0">
                <a:solidFill>
                  <a:schemeClr val="tx1"/>
                </a:solidFill>
                <a:effectLst/>
                <a:latin typeface="+mn-lt"/>
                <a:ea typeface="+mn-ea"/>
                <a:cs typeface="+mn-cs"/>
              </a:rPr>
              <a:t>: 10.1016/j.jhin.2008.05.006. </a:t>
            </a:r>
            <a:r>
              <a:rPr lang="en-US" sz="1200" b="0" i="0" kern="1200" dirty="0" err="1" smtClean="0">
                <a:solidFill>
                  <a:schemeClr val="tx1"/>
                </a:solidFill>
                <a:effectLst/>
                <a:latin typeface="+mn-lt"/>
                <a:ea typeface="+mn-ea"/>
                <a:cs typeface="+mn-cs"/>
              </a:rPr>
              <a:t>Epub</a:t>
            </a:r>
            <a:r>
              <a:rPr lang="en-US" sz="1200" b="0" i="0" kern="1200" dirty="0" smtClean="0">
                <a:solidFill>
                  <a:schemeClr val="tx1"/>
                </a:solidFill>
                <a:effectLst/>
                <a:latin typeface="+mn-lt"/>
                <a:ea typeface="+mn-ea"/>
                <a:cs typeface="+mn-cs"/>
              </a:rPr>
              <a:t> 2008 Jun 11.</a:t>
            </a:r>
          </a:p>
          <a:p>
            <a:r>
              <a:rPr lang="en-US" sz="1200" b="0" i="0" kern="1200" dirty="0" smtClean="0">
                <a:solidFill>
                  <a:schemeClr val="tx1"/>
                </a:solidFill>
                <a:effectLst/>
                <a:latin typeface="+mn-lt"/>
                <a:ea typeface="+mn-ea"/>
                <a:cs typeface="+mn-cs"/>
              </a:rPr>
              <a:t>Healthcare-associated infection in Shiraz, Iran 2004-2005)</a:t>
            </a:r>
          </a:p>
          <a:p>
            <a:endParaRPr lang="en-US" sz="1200" b="0" i="0" kern="1200" dirty="0" smtClean="0">
              <a:solidFill>
                <a:schemeClr val="tx1"/>
              </a:solidFill>
              <a:effectLst/>
              <a:latin typeface="+mn-lt"/>
              <a:ea typeface="+mn-ea"/>
              <a:cs typeface="+mn-cs"/>
            </a:endParaRPr>
          </a:p>
          <a:p>
            <a:r>
              <a:rPr lang="en-US" dirty="0" smtClean="0"/>
              <a:t>The prevalence of NIs in Iran was found </a:t>
            </a:r>
            <a:r>
              <a:rPr lang="en-US" b="1" dirty="0" smtClean="0"/>
              <a:t>as 4.5% </a:t>
            </a:r>
            <a:r>
              <a:rPr lang="en-US" dirty="0" smtClean="0"/>
              <a:t>(95% CI: 3.5-5.7). Hospital infection rates range between 3.5% and 12% in developed countries and between 5.7% and 19.1% in developing countries. (</a:t>
            </a:r>
            <a:r>
              <a:rPr lang="en-US" sz="1200" b="0" i="0" u="sng" kern="1200" dirty="0" smtClean="0">
                <a:solidFill>
                  <a:schemeClr val="tx1"/>
                </a:solidFill>
                <a:effectLst/>
                <a:latin typeface="+mn-lt"/>
                <a:ea typeface="+mn-ea"/>
                <a:cs typeface="+mn-cs"/>
                <a:hlinkClick r:id="rId6" tooltip="Medical journal of the Islamic Republic of Iran."/>
              </a:rPr>
              <a:t>Med J Islam </a:t>
            </a:r>
            <a:r>
              <a:rPr lang="en-US" sz="1200" b="0" i="0" u="sng" kern="1200" dirty="0" err="1" smtClean="0">
                <a:solidFill>
                  <a:schemeClr val="tx1"/>
                </a:solidFill>
                <a:effectLst/>
                <a:latin typeface="+mn-lt"/>
                <a:ea typeface="+mn-ea"/>
                <a:cs typeface="+mn-cs"/>
                <a:hlinkClick r:id="rId6" tooltip="Medical journal of the Islamic Republic of Iran."/>
              </a:rPr>
              <a:t>Repub</a:t>
            </a:r>
            <a:r>
              <a:rPr lang="en-US" sz="1200" b="0" i="0" u="sng" kern="1200" dirty="0" smtClean="0">
                <a:solidFill>
                  <a:schemeClr val="tx1"/>
                </a:solidFill>
                <a:effectLst/>
                <a:latin typeface="+mn-lt"/>
                <a:ea typeface="+mn-ea"/>
                <a:cs typeface="+mn-cs"/>
                <a:hlinkClick r:id="rId6" tooltip="Medical journal of the Islamic Republic of Iran."/>
              </a:rPr>
              <a:t> Iran.</a:t>
            </a:r>
            <a:r>
              <a:rPr lang="en-US" sz="1200" b="0" i="0" kern="1200" dirty="0" smtClean="0">
                <a:solidFill>
                  <a:schemeClr val="tx1"/>
                </a:solidFill>
                <a:effectLst/>
                <a:latin typeface="+mn-lt"/>
                <a:ea typeface="+mn-ea"/>
                <a:cs typeface="+mn-cs"/>
              </a:rPr>
              <a:t> 2018 Jun 11;32:48. </a:t>
            </a:r>
            <a:r>
              <a:rPr lang="en-US" sz="1200" b="0" i="0" kern="1200" dirty="0" err="1" smtClean="0">
                <a:solidFill>
                  <a:schemeClr val="tx1"/>
                </a:solidFill>
                <a:effectLst/>
                <a:latin typeface="+mn-lt"/>
                <a:ea typeface="+mn-ea"/>
                <a:cs typeface="+mn-cs"/>
              </a:rPr>
              <a:t>doi</a:t>
            </a:r>
            <a:r>
              <a:rPr lang="en-US" sz="1200" b="0" i="0" kern="1200" dirty="0" smtClean="0">
                <a:solidFill>
                  <a:schemeClr val="tx1"/>
                </a:solidFill>
                <a:effectLst/>
                <a:latin typeface="+mn-lt"/>
                <a:ea typeface="+mn-ea"/>
                <a:cs typeface="+mn-cs"/>
              </a:rPr>
              <a:t>: 10.14196/mjiri.32.48. </a:t>
            </a:r>
            <a:r>
              <a:rPr lang="en-US" sz="1200" b="0" i="0" kern="1200" dirty="0" err="1" smtClean="0">
                <a:solidFill>
                  <a:schemeClr val="tx1"/>
                </a:solidFill>
                <a:effectLst/>
                <a:latin typeface="+mn-lt"/>
                <a:ea typeface="+mn-ea"/>
                <a:cs typeface="+mn-cs"/>
              </a:rPr>
              <a:t>eCollection</a:t>
            </a:r>
            <a:r>
              <a:rPr lang="en-US" sz="1200" b="0" i="0" kern="1200" dirty="0" smtClean="0">
                <a:solidFill>
                  <a:schemeClr val="tx1"/>
                </a:solidFill>
                <a:effectLst/>
                <a:latin typeface="+mn-lt"/>
                <a:ea typeface="+mn-ea"/>
                <a:cs typeface="+mn-cs"/>
              </a:rPr>
              <a:t> 2018.</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Prevalence of nosocomial infections in Iran: A systematic review and meta-analysis.)</a:t>
            </a:r>
            <a:endParaRPr lang="en-US" sz="1200" b="0" i="0" kern="1200" dirty="0" smtClean="0">
              <a:solidFill>
                <a:schemeClr val="tx1"/>
              </a:solidFill>
              <a:effectLst/>
              <a:latin typeface="+mn-lt"/>
              <a:ea typeface="+mn-ea"/>
              <a:cs typeface="+mn-cs"/>
            </a:endParaRPr>
          </a:p>
          <a:p>
            <a:endParaRPr lang="en-US" sz="1200" b="1"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2</a:t>
            </a:fld>
            <a:endParaRPr lang="en-US"/>
          </a:p>
        </p:txBody>
      </p:sp>
    </p:spTree>
    <p:extLst>
      <p:ext uri="{BB962C8B-B14F-4D97-AF65-F5344CB8AC3E}">
        <p14:creationId xmlns:p14="http://schemas.microsoft.com/office/powerpoint/2010/main" val="2409226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A420E37-8457-459F-942F-C503BE6A0F19}" type="slidenum">
              <a:rPr lang="en-US" smtClean="0"/>
              <a:t>3</a:t>
            </a:fld>
            <a:endParaRPr lang="en-US"/>
          </a:p>
        </p:txBody>
      </p:sp>
    </p:spTree>
    <p:extLst>
      <p:ext uri="{BB962C8B-B14F-4D97-AF65-F5344CB8AC3E}">
        <p14:creationId xmlns:p14="http://schemas.microsoft.com/office/powerpoint/2010/main" val="2000028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kern="1200" dirty="0" smtClean="0">
                <a:solidFill>
                  <a:schemeClr val="tx1"/>
                </a:solidFill>
                <a:effectLst/>
                <a:latin typeface="+mn-lt"/>
                <a:ea typeface="+mn-ea"/>
                <a:cs typeface="+mn-cs"/>
              </a:rPr>
              <a:t>Infections</a:t>
            </a:r>
            <a:r>
              <a:rPr lang="en-US" sz="1200" b="0" i="0" kern="1200" dirty="0" smtClean="0">
                <a:solidFill>
                  <a:schemeClr val="tx1"/>
                </a:solidFill>
                <a:effectLst/>
                <a:latin typeface="+mn-lt"/>
                <a:ea typeface="+mn-ea"/>
                <a:cs typeface="+mn-cs"/>
              </a:rPr>
              <a:t> can be </a:t>
            </a:r>
            <a:r>
              <a:rPr lang="en-US" sz="1200" b="1" i="0" kern="1200" dirty="0" smtClean="0">
                <a:solidFill>
                  <a:schemeClr val="tx1"/>
                </a:solidFill>
                <a:effectLst/>
                <a:latin typeface="+mn-lt"/>
                <a:ea typeface="+mn-ea"/>
                <a:cs typeface="+mn-cs"/>
              </a:rPr>
              <a:t>associated</a:t>
            </a:r>
            <a:r>
              <a:rPr lang="en-US" sz="1200" b="0" i="0" kern="1200" dirty="0" smtClean="0">
                <a:solidFill>
                  <a:schemeClr val="tx1"/>
                </a:solidFill>
                <a:effectLst/>
                <a:latin typeface="+mn-lt"/>
                <a:ea typeface="+mn-ea"/>
                <a:cs typeface="+mn-cs"/>
              </a:rPr>
              <a:t> with procedures (like surgery) and the devices used in medical procedures, such as catheters or ventilators. HAIs are </a:t>
            </a:r>
            <a:r>
              <a:rPr lang="en-US" sz="1200" b="1" i="0" kern="1200" dirty="0" smtClean="0">
                <a:solidFill>
                  <a:schemeClr val="tx1"/>
                </a:solidFill>
                <a:effectLst/>
                <a:latin typeface="+mn-lt"/>
                <a:ea typeface="+mn-ea"/>
                <a:cs typeface="+mn-cs"/>
              </a:rPr>
              <a:t>important</a:t>
            </a:r>
            <a:r>
              <a:rPr lang="en-US" sz="1200" b="0" i="0" kern="1200" dirty="0" smtClean="0">
                <a:solidFill>
                  <a:schemeClr val="tx1"/>
                </a:solidFill>
                <a:effectLst/>
                <a:latin typeface="+mn-lt"/>
                <a:ea typeface="+mn-ea"/>
                <a:cs typeface="+mn-cs"/>
              </a:rPr>
              <a:t> causes of morbidity and mortality in the United States and are </a:t>
            </a:r>
            <a:r>
              <a:rPr lang="en-US" sz="1200" b="1" i="0" kern="1200" dirty="0" smtClean="0">
                <a:solidFill>
                  <a:schemeClr val="tx1"/>
                </a:solidFill>
                <a:effectLst/>
                <a:latin typeface="+mn-lt"/>
                <a:ea typeface="+mn-ea"/>
                <a:cs typeface="+mn-cs"/>
              </a:rPr>
              <a:t>associated</a:t>
            </a:r>
            <a:r>
              <a:rPr lang="en-US" sz="1200" b="0" i="0" kern="1200" dirty="0" smtClean="0">
                <a:solidFill>
                  <a:schemeClr val="tx1"/>
                </a:solidFill>
                <a:effectLst/>
                <a:latin typeface="+mn-lt"/>
                <a:ea typeface="+mn-ea"/>
                <a:cs typeface="+mn-cs"/>
              </a:rPr>
              <a:t> with a substantial increase in health care costs each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low- and middle-income countries the frequency of ICU-acquired infection is at least 2─3 fold higher than in high-income countries; device-associated infection densities are up to 13 times higher than in the USA.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high-income countries  approximately 30% of patients in ICUs are affected by at least one episode of health care-associated infection. The longer patients stay in an ICU, the more at risk they become of acquiring an infection.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5</a:t>
            </a:fld>
            <a:endParaRPr lang="en-US"/>
          </a:p>
        </p:txBody>
      </p:sp>
    </p:spTree>
    <p:extLst>
      <p:ext uri="{BB962C8B-B14F-4D97-AF65-F5344CB8AC3E}">
        <p14:creationId xmlns:p14="http://schemas.microsoft.com/office/powerpoint/2010/main" val="104818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Immunodeficiency of varying degrees is seen in many of the patients admitted to hospital. These include:</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 patients at the extremes of age </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 patients with diabetes </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 receiving immunosuppressive drugs </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 patients with cancer, in particular those undergoing chemotherapy</a:t>
            </a:r>
          </a:p>
          <a:p>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6</a:t>
            </a:fld>
            <a:endParaRPr lang="en-US"/>
          </a:p>
        </p:txBody>
      </p:sp>
    </p:spTree>
    <p:extLst>
      <p:ext uri="{BB962C8B-B14F-4D97-AF65-F5344CB8AC3E}">
        <p14:creationId xmlns:p14="http://schemas.microsoft.com/office/powerpoint/2010/main" val="42721126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Host susceptibility Is an important factor in the development of nosocomial infection.</a:t>
            </a:r>
            <a:endParaRPr lang="en-US" sz="1200" b="1"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8</a:t>
            </a:fld>
            <a:endParaRPr lang="en-US"/>
          </a:p>
        </p:txBody>
      </p:sp>
    </p:spTree>
    <p:extLst>
      <p:ext uri="{BB962C8B-B14F-4D97-AF65-F5344CB8AC3E}">
        <p14:creationId xmlns:p14="http://schemas.microsoft.com/office/powerpoint/2010/main" val="3422540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kern="1200" dirty="0" smtClean="0">
                <a:solidFill>
                  <a:schemeClr val="tx1"/>
                </a:solidFill>
                <a:effectLst/>
                <a:latin typeface="+mn-lt"/>
                <a:ea typeface="+mn-ea"/>
                <a:cs typeface="+mn-cs"/>
              </a:rPr>
              <a:t>در</a:t>
            </a:r>
            <a:r>
              <a:rPr lang="fa-IR" sz="1200" kern="1200" baseline="0" dirty="0" smtClean="0">
                <a:solidFill>
                  <a:schemeClr val="tx1"/>
                </a:solidFill>
                <a:effectLst/>
                <a:latin typeface="+mn-lt"/>
                <a:ea typeface="+mn-ea"/>
                <a:cs typeface="+mn-cs"/>
              </a:rPr>
              <a:t> بیماریهای عفونی یک سلسله عوامل پیوسته به یکدیگر دخالت دارد که به صورت زنجیر به هم متصل و مربوط بوده و به زنجیره (چرخه) عفونت موسوم است.</a:t>
            </a:r>
            <a:endParaRPr lang="en-US" sz="1200" kern="1200" baseline="0" dirty="0" smtClean="0">
              <a:solidFill>
                <a:schemeClr val="tx1"/>
              </a:solidFill>
              <a:effectLst/>
              <a:latin typeface="+mn-lt"/>
              <a:ea typeface="+mn-ea"/>
              <a:cs typeface="+mn-cs"/>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sz="1200" kern="1200" baseline="0" dirty="0" smtClean="0">
                <a:solidFill>
                  <a:schemeClr val="tx1"/>
                </a:solidFill>
                <a:effectLst/>
                <a:latin typeface="+mn-lt"/>
                <a:ea typeface="+mn-ea"/>
                <a:cs typeface="+mn-cs"/>
              </a:rPr>
              <a:t>هر قسمت از زنجیره عفونت قطع شود و یا کامل نباشد، بیماری به وقوع نمی پیوندد.</a:t>
            </a: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Not every pathogenic agent will move all the way through the chain of infection, because various links in the chain can be broken. The presence of a pathogen creates only the potential for disease.</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A420E37-8457-459F-942F-C503BE6A0F19}" type="slidenum">
              <a:rPr lang="en-US" smtClean="0"/>
              <a:t>9</a:t>
            </a:fld>
            <a:endParaRPr lang="en-US"/>
          </a:p>
        </p:txBody>
      </p:sp>
    </p:spTree>
    <p:extLst>
      <p:ext uri="{BB962C8B-B14F-4D97-AF65-F5344CB8AC3E}">
        <p14:creationId xmlns:p14="http://schemas.microsoft.com/office/powerpoint/2010/main" val="545240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smtClean="0"/>
              <a:t>Humans, birds and pigs serve as reservoirs for the influenza virus</a:t>
            </a:r>
            <a:endParaRPr lang="en-US" sz="1200" b="1" i="0" kern="1200" dirty="0" smtClean="0">
              <a:solidFill>
                <a:schemeClr val="tx1"/>
              </a:solidFill>
              <a:effectLst/>
              <a:latin typeface="+mn-lt"/>
              <a:ea typeface="+mn-ea"/>
              <a:cs typeface="+mn-cs"/>
            </a:endParaRPr>
          </a:p>
          <a:p>
            <a:pPr algn="r" rtl="1"/>
            <a:r>
              <a:rPr lang="fa-IR" sz="1200" b="1" i="0" kern="1200" dirty="0" smtClean="0">
                <a:solidFill>
                  <a:schemeClr val="tx1"/>
                </a:solidFill>
                <a:effectLst/>
                <a:latin typeface="+mn-lt"/>
                <a:ea typeface="+mn-ea"/>
                <a:cs typeface="+mn-cs"/>
              </a:rPr>
              <a:t>مخزن عفونت </a:t>
            </a:r>
            <a:r>
              <a:rPr lang="fa-IR" sz="1200" b="0" i="0" kern="1200" dirty="0" smtClean="0">
                <a:solidFill>
                  <a:schemeClr val="tx1"/>
                </a:solidFill>
                <a:effectLst/>
                <a:latin typeface="+mn-lt"/>
                <a:ea typeface="+mn-ea"/>
                <a:cs typeface="+mn-cs"/>
              </a:rPr>
              <a:t> هر  شخص ،‌حیوان ، بندپا ، گیاه ،‌خاک یا ماده یا ترکیبی از اینها که عامل عفونت به شکلی عادی در آنها زندگی و تکثیر یابد به طوری که ادامه حیات آن عامل به آنها بستگی داشته باشد و به طریقی در آنها تکثیر یابد که بتواند به میزبان حساسی منتقل شود. (زیستگاه طبیعی عامل بیماریزای عفونی یا  تکثیر ،رشد و تجدید نسل ارگانیسم در یک سیستم بیولوژیک)</a:t>
            </a:r>
            <a:endParaRPr lang="en-US" sz="1200" b="0" i="0" kern="1200" dirty="0" smtClean="0">
              <a:solidFill>
                <a:schemeClr val="tx1"/>
              </a:solidFill>
              <a:effectLst/>
              <a:latin typeface="+mn-lt"/>
              <a:ea typeface="+mn-ea"/>
              <a:cs typeface="+mn-cs"/>
            </a:endParaRPr>
          </a:p>
          <a:p>
            <a:pPr algn="r" rtl="1"/>
            <a:r>
              <a:rPr lang="fa-IR" sz="1200" b="0" i="0" kern="1200" dirty="0" smtClean="0">
                <a:solidFill>
                  <a:schemeClr val="tx1"/>
                </a:solidFill>
                <a:effectLst/>
                <a:latin typeface="+mn-lt"/>
                <a:ea typeface="+mn-ea"/>
                <a:cs typeface="+mn-cs"/>
              </a:rPr>
              <a:t>مثلاً :</a:t>
            </a:r>
            <a:br>
              <a:rPr lang="fa-IR" sz="1200" b="0" i="0" kern="1200" dirty="0" smtClean="0">
                <a:solidFill>
                  <a:schemeClr val="tx1"/>
                </a:solidFill>
                <a:effectLst/>
                <a:latin typeface="+mn-lt"/>
                <a:ea typeface="+mn-ea"/>
                <a:cs typeface="+mn-cs"/>
              </a:rPr>
            </a:br>
            <a:r>
              <a:rPr lang="fa-IR" sz="1200" b="0" i="0" kern="1200" dirty="0" smtClean="0">
                <a:solidFill>
                  <a:schemeClr val="tx1"/>
                </a:solidFill>
                <a:effectLst/>
                <a:latin typeface="+mn-lt"/>
                <a:ea typeface="+mn-ea"/>
                <a:cs typeface="+mn-cs"/>
              </a:rPr>
              <a:t>- مخزن منحصرا انسان : مثل حصبه – آبله مرغان - سوزاک - ایدز و ... </a:t>
            </a:r>
            <a:r>
              <a:rPr lang="fa-IR" dirty="0" smtClean="0"/>
              <a:t/>
            </a:r>
            <a:br>
              <a:rPr lang="fa-IR" dirty="0" smtClean="0"/>
            </a:br>
            <a:r>
              <a:rPr lang="fa-IR" sz="1200" b="0" i="0" kern="1200" dirty="0" smtClean="0">
                <a:solidFill>
                  <a:schemeClr val="tx1"/>
                </a:solidFill>
                <a:effectLst/>
                <a:latin typeface="+mn-lt"/>
                <a:ea typeface="+mn-ea"/>
                <a:cs typeface="+mn-cs"/>
              </a:rPr>
              <a:t>- مخزن انسان و حیوان: حدود 150 بیماری مشترک مثل سالمونلوز - هاری و ... </a:t>
            </a:r>
            <a:r>
              <a:rPr lang="fa-IR" dirty="0" smtClean="0"/>
              <a:t/>
            </a:r>
            <a:br>
              <a:rPr lang="fa-IR" dirty="0" smtClean="0"/>
            </a:br>
            <a:r>
              <a:rPr lang="fa-IR" sz="1200" b="0" i="0" kern="1200" dirty="0" smtClean="0">
                <a:solidFill>
                  <a:schemeClr val="tx1"/>
                </a:solidFill>
                <a:effectLst/>
                <a:latin typeface="+mn-lt"/>
                <a:ea typeface="+mn-ea"/>
                <a:cs typeface="+mn-cs"/>
              </a:rPr>
              <a:t>- مخزن انسان ، حیوان و خاک :  کچلی - کزاز -  سیاه زخم</a:t>
            </a:r>
            <a:r>
              <a:rPr lang="fa-IR" dirty="0" smtClean="0"/>
              <a:t/>
            </a:r>
            <a:br>
              <a:rPr lang="fa-IR" dirty="0" smtClean="0"/>
            </a:br>
            <a:r>
              <a:rPr lang="fa-IR" sz="1200" b="1" i="0" kern="1200" dirty="0" smtClean="0">
                <a:solidFill>
                  <a:schemeClr val="tx1"/>
                </a:solidFill>
                <a:effectLst/>
                <a:latin typeface="+mn-lt"/>
                <a:ea typeface="+mn-ea"/>
                <a:cs typeface="+mn-cs"/>
              </a:rPr>
              <a:t>منبع عفونت </a:t>
            </a:r>
            <a:r>
              <a:rPr lang="fa-IR" sz="1200" b="0" i="0" kern="1200" dirty="0" smtClean="0">
                <a:solidFill>
                  <a:schemeClr val="tx1"/>
                </a:solidFill>
                <a:effectLst/>
                <a:latin typeface="+mn-lt"/>
                <a:ea typeface="+mn-ea"/>
                <a:cs typeface="+mn-cs"/>
              </a:rPr>
              <a:t>(</a:t>
            </a:r>
            <a:r>
              <a:rPr lang="en-US" sz="1200" b="0" i="0" kern="1200" dirty="0" smtClean="0">
                <a:solidFill>
                  <a:schemeClr val="tx1"/>
                </a:solidFill>
                <a:effectLst/>
                <a:latin typeface="+mn-lt"/>
                <a:ea typeface="+mn-ea"/>
                <a:cs typeface="+mn-cs"/>
              </a:rPr>
              <a:t>Source): </a:t>
            </a:r>
            <a:r>
              <a:rPr lang="fa-IR" sz="1200" b="0" i="0" kern="1200" dirty="0" smtClean="0">
                <a:solidFill>
                  <a:schemeClr val="tx1"/>
                </a:solidFill>
                <a:effectLst/>
                <a:latin typeface="+mn-lt"/>
                <a:ea typeface="+mn-ea"/>
                <a:cs typeface="+mn-cs"/>
              </a:rPr>
              <a:t>عبارت است از شخص یا حیوان یا چیزی که عامل عفونت زا از آن مستقیماً و بدون واسطه به میزبان سرایت می کند . (عفونت از آن کسب می شود یا وجود ارگانیسم در یک سیستم بیولوژیک یا غیر بیولوژیک به صورت گذرا بدون تجدید نسل )</a:t>
            </a:r>
            <a:r>
              <a:rPr lang="fa-IR" dirty="0" smtClean="0"/>
              <a:t/>
            </a:r>
            <a:br>
              <a:rPr lang="fa-IR" dirty="0" smtClean="0"/>
            </a:br>
            <a:r>
              <a:rPr lang="fa-IR" sz="1200" b="0" i="0" kern="1200" dirty="0" smtClean="0">
                <a:solidFill>
                  <a:schemeClr val="tx1"/>
                </a:solidFill>
                <a:effectLst/>
                <a:latin typeface="+mn-lt"/>
                <a:ea typeface="+mn-ea"/>
                <a:cs typeface="+mn-cs"/>
              </a:rPr>
              <a:t>به طور مثال: مخزن عفونت بیماری حصبه انسان است ، حال چنانچه بیمار حصبه ای موجب آلوده شدن غذا یا آب شود و از این غذا یا آب مردم استفاده کنند و مبتلا  به بیماری شوند گفته می شود منبع عفونت حصبه ، غذای آلوده و آب آلوده است .</a:t>
            </a:r>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11</a:t>
            </a:fld>
            <a:endParaRPr lang="en-US"/>
          </a:p>
        </p:txBody>
      </p:sp>
    </p:spTree>
    <p:extLst>
      <p:ext uri="{BB962C8B-B14F-4D97-AF65-F5344CB8AC3E}">
        <p14:creationId xmlns:p14="http://schemas.microsoft.com/office/powerpoint/2010/main" val="734236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through open wounds</a:t>
            </a:r>
            <a:endParaRPr lang="en-US" dirty="0"/>
          </a:p>
        </p:txBody>
      </p:sp>
      <p:sp>
        <p:nvSpPr>
          <p:cNvPr id="4" name="Slide Number Placeholder 3"/>
          <p:cNvSpPr>
            <a:spLocks noGrp="1"/>
          </p:cNvSpPr>
          <p:nvPr>
            <p:ph type="sldNum" sz="quarter" idx="10"/>
          </p:nvPr>
        </p:nvSpPr>
        <p:spPr/>
        <p:txBody>
          <a:bodyPr/>
          <a:lstStyle/>
          <a:p>
            <a:fld id="{2A420E37-8457-459F-942F-C503BE6A0F19}" type="slidenum">
              <a:rPr lang="en-US" smtClean="0"/>
              <a:t>12</a:t>
            </a:fld>
            <a:endParaRPr lang="en-US"/>
          </a:p>
        </p:txBody>
      </p:sp>
    </p:spTree>
    <p:extLst>
      <p:ext uri="{BB962C8B-B14F-4D97-AF65-F5344CB8AC3E}">
        <p14:creationId xmlns:p14="http://schemas.microsoft.com/office/powerpoint/2010/main" val="550832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latin typeface="Calibri" panose="020F0502020204030204" pitchFamily="34" charset="0"/>
            </a:endParaRPr>
          </a:p>
        </p:txBody>
      </p:sp>
      <p:sp useBgFill="1">
        <p:nvSpPr>
          <p:cNvPr id="13" name="Rounded Rectangle 12"/>
          <p:cNvSpPr/>
          <p:nvPr/>
        </p:nvSpPr>
        <p:spPr>
          <a:xfrm>
            <a:off x="87084" y="69756"/>
            <a:ext cx="12017829"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9" name="Subtitle 8"/>
          <p:cNvSpPr>
            <a:spLocks noGrp="1"/>
          </p:cNvSpPr>
          <p:nvPr>
            <p:ph type="subTitle" idx="1"/>
          </p:nvPr>
        </p:nvSpPr>
        <p:spPr>
          <a:xfrm>
            <a:off x="1727200" y="3200400"/>
            <a:ext cx="85344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solidFill>
                  <a:srgbClr val="696464"/>
                </a:solidFill>
              </a:rPr>
              <a:pPr/>
              <a:t>12/2/2019</a:t>
            </a:fld>
            <a:endParaRPr lang="en-US">
              <a:solidFill>
                <a:srgbClr val="696464"/>
              </a:solidFill>
            </a:endParaRPr>
          </a:p>
        </p:txBody>
      </p:sp>
      <p:sp>
        <p:nvSpPr>
          <p:cNvPr id="17" name="Footer Placeholder 16"/>
          <p:cNvSpPr>
            <a:spLocks noGrp="1"/>
          </p:cNvSpPr>
          <p:nvPr>
            <p:ph type="ftr" sz="quarter" idx="11"/>
          </p:nvPr>
        </p:nvSpPr>
        <p:spPr/>
        <p:txBody>
          <a:bodyPr/>
          <a:lstStyle/>
          <a:p>
            <a:endParaRPr lang="en-US">
              <a:solidFill>
                <a:srgbClr val="696464"/>
              </a:solidFill>
            </a:endParaRP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B6F15528-21DE-4FAA-801E-634DDDAF4B2B}" type="slidenum">
              <a:rPr lang="en-US" smtClean="0"/>
              <a:pPr/>
              <a:t>‹#›</a:t>
            </a:fld>
            <a:endParaRPr lang="en-US"/>
          </a:p>
        </p:txBody>
      </p:sp>
      <p:sp>
        <p:nvSpPr>
          <p:cNvPr id="7" name="Rectangle 6"/>
          <p:cNvSpPr/>
          <p:nvPr/>
        </p:nvSpPr>
        <p:spPr>
          <a:xfrm>
            <a:off x="83909" y="1449304"/>
            <a:ext cx="12028716"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10" name="Rectangle 9"/>
          <p:cNvSpPr/>
          <p:nvPr/>
        </p:nvSpPr>
        <p:spPr>
          <a:xfrm>
            <a:off x="83909" y="1396720"/>
            <a:ext cx="12028716"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11" name="Rectangle 10"/>
          <p:cNvSpPr/>
          <p:nvPr/>
        </p:nvSpPr>
        <p:spPr>
          <a:xfrm>
            <a:off x="83909" y="2976649"/>
            <a:ext cx="12028716"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8" name="Title 7"/>
          <p:cNvSpPr>
            <a:spLocks noGrp="1"/>
          </p:cNvSpPr>
          <p:nvPr>
            <p:ph type="ctrTitle"/>
          </p:nvPr>
        </p:nvSpPr>
        <p:spPr>
          <a:xfrm>
            <a:off x="609600" y="1505931"/>
            <a:ext cx="109728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extLst>
      <p:ext uri="{BB962C8B-B14F-4D97-AF65-F5344CB8AC3E}">
        <p14:creationId xmlns:p14="http://schemas.microsoft.com/office/powerpoint/2010/main" val="1355162172"/>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696464"/>
                </a:solidFill>
              </a:rPr>
              <a:pPr/>
              <a:t>12/2/2019</a:t>
            </a:fld>
            <a:endParaRPr lang="en-US">
              <a:solidFill>
                <a:srgbClr val="696464"/>
              </a:solidFill>
            </a:endParaRPr>
          </a:p>
        </p:txBody>
      </p:sp>
      <p:sp>
        <p:nvSpPr>
          <p:cNvPr id="5" name="Footer Placeholder 4"/>
          <p:cNvSpPr>
            <a:spLocks noGrp="1"/>
          </p:cNvSpPr>
          <p:nvPr>
            <p:ph type="ftr" sz="quarter" idx="11"/>
          </p:nvPr>
        </p:nvSpPr>
        <p:spPr/>
        <p:txBody>
          <a:bodyPr/>
          <a:lstStyle/>
          <a:p>
            <a:endParaRPr lang="en-US">
              <a:solidFill>
                <a:srgbClr val="696464"/>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093870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2"/>
            <a:ext cx="268224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219200" y="274641"/>
            <a:ext cx="7416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696464"/>
                </a:solidFill>
              </a:rPr>
              <a:pPr/>
              <a:t>12/2/2019</a:t>
            </a:fld>
            <a:endParaRPr lang="en-US">
              <a:solidFill>
                <a:srgbClr val="696464"/>
              </a:solidFill>
            </a:endParaRPr>
          </a:p>
        </p:txBody>
      </p:sp>
      <p:sp>
        <p:nvSpPr>
          <p:cNvPr id="5" name="Footer Placeholder 4"/>
          <p:cNvSpPr>
            <a:spLocks noGrp="1"/>
          </p:cNvSpPr>
          <p:nvPr>
            <p:ph type="ftr" sz="quarter" idx="11"/>
          </p:nvPr>
        </p:nvSpPr>
        <p:spPr/>
        <p:txBody>
          <a:bodyPr/>
          <a:lstStyle/>
          <a:p>
            <a:endParaRPr lang="en-US">
              <a:solidFill>
                <a:srgbClr val="696464"/>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6540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696464"/>
                </a:solidFill>
              </a:rPr>
              <a:pPr/>
              <a:t>12/2/2019</a:t>
            </a:fld>
            <a:endParaRPr lang="en-US">
              <a:solidFill>
                <a:srgbClr val="696464"/>
              </a:solidFill>
            </a:endParaRPr>
          </a:p>
        </p:txBody>
      </p:sp>
      <p:sp>
        <p:nvSpPr>
          <p:cNvPr id="5" name="Footer Placeholder 4"/>
          <p:cNvSpPr>
            <a:spLocks noGrp="1"/>
          </p:cNvSpPr>
          <p:nvPr>
            <p:ph type="ftr" sz="quarter" idx="11"/>
          </p:nvPr>
        </p:nvSpPr>
        <p:spPr/>
        <p:txBody>
          <a:bodyPr/>
          <a:lstStyle/>
          <a:p>
            <a:endParaRPr lang="en-US">
              <a:solidFill>
                <a:srgbClr val="696464"/>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1219200" y="1447800"/>
            <a:ext cx="103632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59128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latin typeface="Calibri" panose="020F0502020204030204" pitchFamily="34" charset="0"/>
            </a:endParaRPr>
          </a:p>
        </p:txBody>
      </p:sp>
      <p:sp useBgFill="1">
        <p:nvSpPr>
          <p:cNvPr id="10" name="Rounded Rectangle 9"/>
          <p:cNvSpPr/>
          <p:nvPr/>
        </p:nvSpPr>
        <p:spPr>
          <a:xfrm>
            <a:off x="87084" y="69756"/>
            <a:ext cx="12017829"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2" name="Title 1"/>
          <p:cNvSpPr>
            <a:spLocks noGrp="1"/>
          </p:cNvSpPr>
          <p:nvPr>
            <p:ph type="title"/>
          </p:nvPr>
        </p:nvSpPr>
        <p:spPr>
          <a:xfrm>
            <a:off x="963084" y="952501"/>
            <a:ext cx="103632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63084" y="2547938"/>
            <a:ext cx="103632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696464"/>
                </a:solidFill>
              </a:rPr>
              <a:pPr/>
              <a:t>12/2/2019</a:t>
            </a:fld>
            <a:endParaRPr lang="en-US">
              <a:solidFill>
                <a:srgbClr val="696464"/>
              </a:solidFill>
            </a:endParaRPr>
          </a:p>
        </p:txBody>
      </p:sp>
      <p:sp>
        <p:nvSpPr>
          <p:cNvPr id="5" name="Footer Placeholder 4"/>
          <p:cNvSpPr>
            <a:spLocks noGrp="1"/>
          </p:cNvSpPr>
          <p:nvPr>
            <p:ph type="ftr" sz="quarter" idx="11"/>
          </p:nvPr>
        </p:nvSpPr>
        <p:spPr>
          <a:xfrm>
            <a:off x="1066800" y="6172200"/>
            <a:ext cx="5334000" cy="457200"/>
          </a:xfrm>
        </p:spPr>
        <p:txBody>
          <a:bodyPr/>
          <a:lstStyle/>
          <a:p>
            <a:endParaRPr lang="en-US">
              <a:solidFill>
                <a:srgbClr val="696464"/>
              </a:solidFill>
            </a:endParaRPr>
          </a:p>
        </p:txBody>
      </p:sp>
      <p:sp>
        <p:nvSpPr>
          <p:cNvPr id="7" name="Rectangle 6"/>
          <p:cNvSpPr/>
          <p:nvPr/>
        </p:nvSpPr>
        <p:spPr>
          <a:xfrm flipV="1">
            <a:off x="92550" y="2376830"/>
            <a:ext cx="1201802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8" name="Rectangle 7"/>
          <p:cNvSpPr/>
          <p:nvPr/>
        </p:nvSpPr>
        <p:spPr>
          <a:xfrm>
            <a:off x="92195" y="2341476"/>
            <a:ext cx="12018375"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9" name="Rectangle 8"/>
          <p:cNvSpPr/>
          <p:nvPr/>
        </p:nvSpPr>
        <p:spPr>
          <a:xfrm>
            <a:off x="91075" y="2468880"/>
            <a:ext cx="12019495"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6" name="Slide Number Placeholder 5"/>
          <p:cNvSpPr>
            <a:spLocks noGrp="1"/>
          </p:cNvSpPr>
          <p:nvPr>
            <p:ph type="sldNum" sz="quarter" idx="12"/>
          </p:nvPr>
        </p:nvSpPr>
        <p:spPr>
          <a:xfrm>
            <a:off x="195072" y="6208776"/>
            <a:ext cx="609600" cy="457200"/>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066309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696464"/>
                </a:solidFill>
              </a:rPr>
              <a:pPr/>
              <a:t>12/2/2019</a:t>
            </a:fld>
            <a:endParaRPr lang="en-US">
              <a:solidFill>
                <a:srgbClr val="696464"/>
              </a:solidFill>
            </a:endParaRPr>
          </a:p>
        </p:txBody>
      </p:sp>
      <p:sp>
        <p:nvSpPr>
          <p:cNvPr id="6" name="Footer Placeholder 5"/>
          <p:cNvSpPr>
            <a:spLocks noGrp="1"/>
          </p:cNvSpPr>
          <p:nvPr>
            <p:ph type="ftr" sz="quarter" idx="11"/>
          </p:nvPr>
        </p:nvSpPr>
        <p:spPr/>
        <p:txBody>
          <a:bodyPr/>
          <a:lstStyle/>
          <a:p>
            <a:endParaRPr lang="en-US">
              <a:solidFill>
                <a:srgbClr val="696464"/>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1219200" y="1447800"/>
            <a:ext cx="499872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6578600" y="1447800"/>
            <a:ext cx="499872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076786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273050"/>
            <a:ext cx="103632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19200" y="1447800"/>
            <a:ext cx="49784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604000" y="1447800"/>
            <a:ext cx="49784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solidFill>
                  <a:srgbClr val="696464"/>
                </a:solidFill>
              </a:rPr>
              <a:pPr/>
              <a:t>12/2/2019</a:t>
            </a:fld>
            <a:endParaRPr lang="en-US">
              <a:solidFill>
                <a:srgbClr val="696464"/>
              </a:solidFill>
            </a:endParaRPr>
          </a:p>
        </p:txBody>
      </p:sp>
      <p:sp>
        <p:nvSpPr>
          <p:cNvPr id="8" name="Footer Placeholder 7"/>
          <p:cNvSpPr>
            <a:spLocks noGrp="1"/>
          </p:cNvSpPr>
          <p:nvPr>
            <p:ph type="ftr" sz="quarter" idx="11"/>
          </p:nvPr>
        </p:nvSpPr>
        <p:spPr/>
        <p:txBody>
          <a:bodyPr/>
          <a:lstStyle/>
          <a:p>
            <a:endParaRPr lang="en-US">
              <a:solidFill>
                <a:srgbClr val="696464"/>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half" idx="2"/>
          </p:nvPr>
        </p:nvSpPr>
        <p:spPr>
          <a:xfrm>
            <a:off x="1219200" y="2247900"/>
            <a:ext cx="49784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6604000" y="2247900"/>
            <a:ext cx="49784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143577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srgbClr val="696464"/>
                </a:solidFill>
              </a:rPr>
              <a:pPr/>
              <a:t>12/2/2019</a:t>
            </a:fld>
            <a:endParaRPr lang="en-US">
              <a:solidFill>
                <a:srgbClr val="696464"/>
              </a:solidFill>
            </a:endParaRPr>
          </a:p>
        </p:txBody>
      </p:sp>
      <p:sp>
        <p:nvSpPr>
          <p:cNvPr id="4" name="Footer Placeholder 3"/>
          <p:cNvSpPr>
            <a:spLocks noGrp="1"/>
          </p:cNvSpPr>
          <p:nvPr>
            <p:ph type="ftr" sz="quarter" idx="11"/>
          </p:nvPr>
        </p:nvSpPr>
        <p:spPr/>
        <p:txBody>
          <a:bodyPr/>
          <a:lstStyle/>
          <a:p>
            <a:endParaRPr lang="en-US">
              <a:solidFill>
                <a:srgbClr val="696464"/>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962669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srgbClr val="696464"/>
                </a:solidFill>
              </a:rPr>
              <a:pPr/>
              <a:t>12/2/2019</a:t>
            </a:fld>
            <a:endParaRPr lang="en-US">
              <a:solidFill>
                <a:srgbClr val="696464"/>
              </a:solidFill>
            </a:endParaRPr>
          </a:p>
        </p:txBody>
      </p:sp>
      <p:sp>
        <p:nvSpPr>
          <p:cNvPr id="3" name="Footer Placeholder 2"/>
          <p:cNvSpPr>
            <a:spLocks noGrp="1"/>
          </p:cNvSpPr>
          <p:nvPr>
            <p:ph type="ftr" sz="quarter" idx="11"/>
          </p:nvPr>
        </p:nvSpPr>
        <p:spPr/>
        <p:txBody>
          <a:bodyPr/>
          <a:lstStyle/>
          <a:p>
            <a:endParaRPr lang="en-US">
              <a:solidFill>
                <a:srgbClr val="696464"/>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8015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useBgFill="1">
        <p:nvSpPr>
          <p:cNvPr id="9" name="Rounded Rectangle 8"/>
          <p:cNvSpPr/>
          <p:nvPr/>
        </p:nvSpPr>
        <p:spPr>
          <a:xfrm>
            <a:off x="85344" y="69755"/>
            <a:ext cx="12017829"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2" name="Title 1"/>
          <p:cNvSpPr>
            <a:spLocks noGrp="1"/>
          </p:cNvSpPr>
          <p:nvPr>
            <p:ph type="title"/>
          </p:nvPr>
        </p:nvSpPr>
        <p:spPr>
          <a:xfrm>
            <a:off x="1219200" y="273050"/>
            <a:ext cx="103632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219200" y="1600200"/>
            <a:ext cx="2540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696464"/>
                </a:solidFill>
              </a:rPr>
              <a:pPr/>
              <a:t>12/2/2019</a:t>
            </a:fld>
            <a:endParaRPr lang="en-US">
              <a:solidFill>
                <a:srgbClr val="696464"/>
              </a:solidFill>
            </a:endParaRPr>
          </a:p>
        </p:txBody>
      </p:sp>
      <p:sp>
        <p:nvSpPr>
          <p:cNvPr id="6" name="Footer Placeholder 5"/>
          <p:cNvSpPr>
            <a:spLocks noGrp="1"/>
          </p:cNvSpPr>
          <p:nvPr>
            <p:ph type="ftr" sz="quarter" idx="11"/>
          </p:nvPr>
        </p:nvSpPr>
        <p:spPr/>
        <p:txBody>
          <a:bodyPr/>
          <a:lstStyle/>
          <a:p>
            <a:endParaRPr lang="en-US">
              <a:solidFill>
                <a:srgbClr val="696464"/>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1"/>
          </p:nvPr>
        </p:nvSpPr>
        <p:spPr>
          <a:xfrm>
            <a:off x="3962400" y="1600200"/>
            <a:ext cx="7620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6900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4900550"/>
            <a:ext cx="97536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1219200" y="5445825"/>
            <a:ext cx="97536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696464"/>
                </a:solidFill>
              </a:rPr>
              <a:pPr/>
              <a:t>12/2/2019</a:t>
            </a:fld>
            <a:endParaRPr lang="en-US">
              <a:solidFill>
                <a:srgbClr val="696464"/>
              </a:solidFill>
            </a:endParaRPr>
          </a:p>
        </p:txBody>
      </p:sp>
      <p:sp>
        <p:nvSpPr>
          <p:cNvPr id="6" name="Footer Placeholder 5"/>
          <p:cNvSpPr>
            <a:spLocks noGrp="1"/>
          </p:cNvSpPr>
          <p:nvPr>
            <p:ph type="ftr" sz="quarter" idx="11"/>
          </p:nvPr>
        </p:nvSpPr>
        <p:spPr>
          <a:xfrm>
            <a:off x="1219200" y="6172200"/>
            <a:ext cx="5181600" cy="457200"/>
          </a:xfrm>
        </p:spPr>
        <p:txBody>
          <a:bodyPr/>
          <a:lstStyle/>
          <a:p>
            <a:endParaRPr lang="en-US">
              <a:solidFill>
                <a:srgbClr val="696464"/>
              </a:solidFill>
            </a:endParaRPr>
          </a:p>
        </p:txBody>
      </p:sp>
      <p:sp>
        <p:nvSpPr>
          <p:cNvPr id="7" name="Slide Number Placeholder 6"/>
          <p:cNvSpPr>
            <a:spLocks noGrp="1"/>
          </p:cNvSpPr>
          <p:nvPr>
            <p:ph type="sldNum" sz="quarter" idx="12"/>
          </p:nvPr>
        </p:nvSpPr>
        <p:spPr>
          <a:xfrm>
            <a:off x="195072" y="6208776"/>
            <a:ext cx="609600" cy="457200"/>
          </a:xfrm>
        </p:spPr>
        <p:txBody>
          <a:bodyPr/>
          <a:lstStyle/>
          <a:p>
            <a:fld id="{B6F15528-21DE-4FAA-801E-634DDDAF4B2B}" type="slidenum">
              <a:rPr lang="en-US" smtClean="0"/>
              <a:pPr/>
              <a:t>‹#›</a:t>
            </a:fld>
            <a:endParaRPr lang="en-US"/>
          </a:p>
        </p:txBody>
      </p:sp>
      <p:sp>
        <p:nvSpPr>
          <p:cNvPr id="11" name="Rectangle 10"/>
          <p:cNvSpPr/>
          <p:nvPr/>
        </p:nvSpPr>
        <p:spPr>
          <a:xfrm flipV="1">
            <a:off x="91076" y="4683555"/>
            <a:ext cx="1200912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12" name="Rectangle 11"/>
          <p:cNvSpPr/>
          <p:nvPr/>
        </p:nvSpPr>
        <p:spPr>
          <a:xfrm>
            <a:off x="91345" y="4650475"/>
            <a:ext cx="12008852"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13" name="Rectangle 12"/>
          <p:cNvSpPr/>
          <p:nvPr/>
        </p:nvSpPr>
        <p:spPr>
          <a:xfrm>
            <a:off x="91348" y="4773225"/>
            <a:ext cx="12008849"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3" name="Picture Placeholder 2"/>
          <p:cNvSpPr>
            <a:spLocks noGrp="1"/>
          </p:cNvSpPr>
          <p:nvPr>
            <p:ph type="pic" idx="1"/>
          </p:nvPr>
        </p:nvSpPr>
        <p:spPr>
          <a:xfrm>
            <a:off x="91078" y="66676"/>
            <a:ext cx="12002497"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extLst>
      <p:ext uri="{BB962C8B-B14F-4D97-AF65-F5344CB8AC3E}">
        <p14:creationId xmlns:p14="http://schemas.microsoft.com/office/powerpoint/2010/main" val="2125512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latin typeface="Calibri" panose="020F0502020204030204" pitchFamily="34" charset="0"/>
            </a:endParaRPr>
          </a:p>
        </p:txBody>
      </p:sp>
      <p:sp useBgFill="1">
        <p:nvSpPr>
          <p:cNvPr id="8" name="Rounded Rectangle 7"/>
          <p:cNvSpPr/>
          <p:nvPr/>
        </p:nvSpPr>
        <p:spPr>
          <a:xfrm>
            <a:off x="85344" y="69755"/>
            <a:ext cx="12017829"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endParaRPr lang="en-US" sz="1800" dirty="0">
              <a:solidFill>
                <a:prstClr val="white"/>
              </a:solidFill>
              <a:latin typeface="Calibri" panose="020F0502020204030204" pitchFamily="34" charset="0"/>
            </a:endParaRPr>
          </a:p>
        </p:txBody>
      </p:sp>
      <p:sp>
        <p:nvSpPr>
          <p:cNvPr id="22" name="Title Placeholder 21"/>
          <p:cNvSpPr>
            <a:spLocks noGrp="1"/>
          </p:cNvSpPr>
          <p:nvPr>
            <p:ph type="title"/>
          </p:nvPr>
        </p:nvSpPr>
        <p:spPr>
          <a:xfrm>
            <a:off x="1219200" y="274638"/>
            <a:ext cx="103632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1219200" y="1447800"/>
            <a:ext cx="10363200" cy="4572000"/>
          </a:xfrm>
          <a:prstGeom prst="rect">
            <a:avLst/>
          </a:prstGeom>
        </p:spPr>
        <p:txBody>
          <a:bodyPr>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8229600" y="6191250"/>
            <a:ext cx="3302000" cy="476250"/>
          </a:xfrm>
          <a:prstGeom prst="rect">
            <a:avLst/>
          </a:prstGeom>
        </p:spPr>
        <p:txBody>
          <a:bodyPr anchor="ctr" anchorCtr="0"/>
          <a:lstStyle>
            <a:lvl1pPr algn="r" eaLnBrk="1" latinLnBrk="0" hangingPunct="1">
              <a:defRPr kumimoji="0" sz="1400">
                <a:solidFill>
                  <a:schemeClr val="tx2"/>
                </a:solidFill>
                <a:latin typeface="Calibri" panose="020F0502020204030204" pitchFamily="34" charset="0"/>
              </a:defRPr>
            </a:lvl1pPr>
          </a:lstStyle>
          <a:p>
            <a:fld id="{1D8BD707-D9CF-40AE-B4C6-C98DA3205C09}" type="datetimeFigureOut">
              <a:rPr lang="en-US" smtClean="0">
                <a:solidFill>
                  <a:srgbClr val="696464"/>
                </a:solidFill>
              </a:rPr>
              <a:pPr/>
              <a:t>12/2/2019</a:t>
            </a:fld>
            <a:endParaRPr lang="en-US" dirty="0">
              <a:solidFill>
                <a:srgbClr val="696464"/>
              </a:solidFill>
            </a:endParaRPr>
          </a:p>
        </p:txBody>
      </p:sp>
      <p:sp>
        <p:nvSpPr>
          <p:cNvPr id="3" name="Footer Placeholder 2"/>
          <p:cNvSpPr>
            <a:spLocks noGrp="1"/>
          </p:cNvSpPr>
          <p:nvPr>
            <p:ph type="ftr" sz="quarter" idx="3"/>
          </p:nvPr>
        </p:nvSpPr>
        <p:spPr>
          <a:xfrm>
            <a:off x="1219200" y="6172200"/>
            <a:ext cx="5283200" cy="457200"/>
          </a:xfrm>
          <a:prstGeom prst="rect">
            <a:avLst/>
          </a:prstGeom>
        </p:spPr>
        <p:txBody>
          <a:bodyPr anchor="ctr" anchorCtr="0"/>
          <a:lstStyle>
            <a:lvl1pPr eaLnBrk="1" latinLnBrk="0" hangingPunct="1">
              <a:defRPr kumimoji="0" sz="1400">
                <a:solidFill>
                  <a:schemeClr val="tx2"/>
                </a:solidFill>
                <a:latin typeface="Calibri" panose="020F0502020204030204" pitchFamily="34" charset="0"/>
              </a:defRPr>
            </a:lvl1pPr>
          </a:lstStyle>
          <a:p>
            <a:endParaRPr lang="en-US" dirty="0">
              <a:solidFill>
                <a:srgbClr val="696464"/>
              </a:solidFill>
            </a:endParaRPr>
          </a:p>
        </p:txBody>
      </p:sp>
      <p:sp>
        <p:nvSpPr>
          <p:cNvPr id="23" name="Slide Number Placeholder 22"/>
          <p:cNvSpPr>
            <a:spLocks noGrp="1"/>
          </p:cNvSpPr>
          <p:nvPr>
            <p:ph type="sldNum" sz="quarter" idx="4"/>
          </p:nvPr>
        </p:nvSpPr>
        <p:spPr>
          <a:xfrm>
            <a:off x="195072" y="6210300"/>
            <a:ext cx="6096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0741250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Calibri" panose="020F0502020204030204" pitchFamily="34" charset="0"/>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Calibri" panose="020F0502020204030204" pitchFamily="34" charset="0"/>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Calibri" panose="020F0502020204030204" pitchFamily="34" charset="0"/>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Calibri" panose="020F0502020204030204" pitchFamily="34" charset="0"/>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Calibri" panose="020F0502020204030204" pitchFamily="34" charset="0"/>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4600" y="3505200"/>
            <a:ext cx="7162800" cy="1946476"/>
          </a:xfrm>
        </p:spPr>
        <p:txBody>
          <a:bodyPr>
            <a:normAutofit fontScale="62500" lnSpcReduction="20000"/>
          </a:bodyPr>
          <a:lstStyle/>
          <a:p>
            <a:r>
              <a:rPr lang="en-US" sz="5100" b="1" dirty="0" smtClean="0"/>
              <a:t>IPC workshop</a:t>
            </a:r>
          </a:p>
          <a:p>
            <a:r>
              <a:rPr lang="en-US" b="1" dirty="0" smtClean="0"/>
              <a:t>3 December 2019</a:t>
            </a:r>
            <a:endParaRPr lang="en-US" b="1" dirty="0" smtClean="0"/>
          </a:p>
          <a:p>
            <a:endParaRPr lang="en-US" b="1" dirty="0"/>
          </a:p>
          <a:p>
            <a:r>
              <a:rPr lang="en-US" b="1" dirty="0" err="1" smtClean="0"/>
              <a:t>Arash</a:t>
            </a:r>
            <a:r>
              <a:rPr lang="en-US" b="1" dirty="0" smtClean="0"/>
              <a:t> </a:t>
            </a:r>
            <a:r>
              <a:rPr lang="en-US" b="1" dirty="0" smtClean="0"/>
              <a:t>Tehrani MD, MPH, PhD</a:t>
            </a:r>
          </a:p>
          <a:p>
            <a:r>
              <a:rPr lang="en-US" b="1" dirty="0" smtClean="0"/>
              <a:t>Community Medicine Department</a:t>
            </a:r>
          </a:p>
          <a:p>
            <a:r>
              <a:rPr lang="en-US" b="1" dirty="0" smtClean="0"/>
              <a:t>Preventive Medicine and Public Health Research center</a:t>
            </a:r>
          </a:p>
        </p:txBody>
      </p:sp>
      <p:sp>
        <p:nvSpPr>
          <p:cNvPr id="2" name="Title 1"/>
          <p:cNvSpPr>
            <a:spLocks noGrp="1"/>
          </p:cNvSpPr>
          <p:nvPr>
            <p:ph type="ctrTitle"/>
          </p:nvPr>
        </p:nvSpPr>
        <p:spPr/>
        <p:txBody>
          <a:bodyPr/>
          <a:lstStyle/>
          <a:p>
            <a:r>
              <a:rPr lang="en-US" b="1" dirty="0" smtClean="0"/>
              <a:t>Chain of Infection</a:t>
            </a:r>
            <a:endParaRPr lang="en-US" b="1" dirty="0"/>
          </a:p>
        </p:txBody>
      </p:sp>
    </p:spTree>
    <p:extLst>
      <p:ext uri="{BB962C8B-B14F-4D97-AF65-F5344CB8AC3E}">
        <p14:creationId xmlns:p14="http://schemas.microsoft.com/office/powerpoint/2010/main" val="4470889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Elements </a:t>
            </a:r>
            <a:r>
              <a:rPr lang="en-US" b="1" u="sng" dirty="0"/>
              <a:t>of the chain of </a:t>
            </a:r>
            <a:r>
              <a:rPr lang="en-US" b="1" u="sng" dirty="0" smtClean="0"/>
              <a:t>infection</a:t>
            </a:r>
            <a:br>
              <a:rPr lang="en-US" b="1" u="sng" dirty="0" smtClean="0"/>
            </a:br>
            <a:r>
              <a:rPr lang="en-US" sz="3600" b="1" dirty="0"/>
              <a:t>infectious agent</a:t>
            </a:r>
            <a:endParaRPr lang="en-US" dirty="0"/>
          </a:p>
        </p:txBody>
      </p:sp>
      <p:sp>
        <p:nvSpPr>
          <p:cNvPr id="3" name="Content Placeholder 2"/>
          <p:cNvSpPr>
            <a:spLocks noGrp="1"/>
          </p:cNvSpPr>
          <p:nvPr>
            <p:ph sz="quarter" idx="1"/>
          </p:nvPr>
        </p:nvSpPr>
        <p:spPr>
          <a:xfrm>
            <a:off x="1219200" y="1718630"/>
            <a:ext cx="10363200" cy="4301169"/>
          </a:xfrm>
        </p:spPr>
        <p:txBody>
          <a:bodyPr/>
          <a:lstStyle/>
          <a:p>
            <a:r>
              <a:rPr lang="en-US" b="1" dirty="0" smtClean="0"/>
              <a:t>Infectious </a:t>
            </a:r>
            <a:r>
              <a:rPr lang="en-US" b="1" dirty="0"/>
              <a:t>agent</a:t>
            </a:r>
            <a:r>
              <a:rPr lang="en-US" dirty="0"/>
              <a:t> is a microbial organism with the ability to cause disease. The organism’s abilities to grow and multiply, to enter tissue and cause disease will dictate the possibility that the organism will cause an infection. Infectious agents are bacteria, virus, fungi and parasites.</a:t>
            </a:r>
            <a:endParaRPr lang="en-US" dirty="0"/>
          </a:p>
        </p:txBody>
      </p:sp>
    </p:spTree>
    <p:extLst>
      <p:ext uri="{BB962C8B-B14F-4D97-AF65-F5344CB8AC3E}">
        <p14:creationId xmlns:p14="http://schemas.microsoft.com/office/powerpoint/2010/main" val="38394160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a:t>E</a:t>
            </a:r>
            <a:r>
              <a:rPr lang="en-US" b="1" u="sng" dirty="0" smtClean="0"/>
              <a:t>lements of the chain of infection</a:t>
            </a:r>
            <a:br>
              <a:rPr lang="en-US" b="1" u="sng" dirty="0" smtClean="0"/>
            </a:br>
            <a:r>
              <a:rPr lang="en-US" sz="3200" b="1" dirty="0"/>
              <a:t>Reservoir</a:t>
            </a:r>
            <a:endParaRPr lang="en-US" dirty="0"/>
          </a:p>
        </p:txBody>
      </p:sp>
      <p:sp>
        <p:nvSpPr>
          <p:cNvPr id="3" name="Content Placeholder 2"/>
          <p:cNvSpPr>
            <a:spLocks noGrp="1"/>
          </p:cNvSpPr>
          <p:nvPr>
            <p:ph sz="quarter" idx="1"/>
          </p:nvPr>
        </p:nvSpPr>
        <p:spPr>
          <a:xfrm>
            <a:off x="1219200" y="1840374"/>
            <a:ext cx="10363200" cy="4179425"/>
          </a:xfrm>
        </p:spPr>
        <p:txBody>
          <a:bodyPr/>
          <a:lstStyle/>
          <a:p>
            <a:r>
              <a:rPr lang="en-US" b="1" dirty="0"/>
              <a:t>Reservoir</a:t>
            </a:r>
            <a:r>
              <a:rPr lang="en-US" dirty="0"/>
              <a:t> is a place where microorganisms can thrive and reproduce. Microorganisms thrive in human beings, animals, and inanimate objects such as water, table tops, and doorknobs. </a:t>
            </a:r>
            <a:endParaRPr lang="en-US" dirty="0" smtClean="0"/>
          </a:p>
          <a:p>
            <a:pPr lvl="1"/>
            <a:r>
              <a:rPr lang="en-US" dirty="0" smtClean="0"/>
              <a:t>In hospitals: people, equipment, water, …</a:t>
            </a:r>
            <a:endParaRPr lang="en-US" dirty="0"/>
          </a:p>
          <a:p>
            <a:endParaRPr lang="en-US" dirty="0"/>
          </a:p>
        </p:txBody>
      </p:sp>
    </p:spTree>
    <p:extLst>
      <p:ext uri="{BB962C8B-B14F-4D97-AF65-F5344CB8AC3E}">
        <p14:creationId xmlns:p14="http://schemas.microsoft.com/office/powerpoint/2010/main" val="16290320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a:t>E</a:t>
            </a:r>
            <a:r>
              <a:rPr lang="en-US" b="1" u="sng" dirty="0" smtClean="0"/>
              <a:t>lements </a:t>
            </a:r>
            <a:r>
              <a:rPr lang="en-US" b="1" u="sng" dirty="0"/>
              <a:t>of the chain of infection</a:t>
            </a:r>
            <a:br>
              <a:rPr lang="en-US" b="1" u="sng" dirty="0"/>
            </a:br>
            <a:r>
              <a:rPr lang="en-US" sz="3100" b="1" dirty="0"/>
              <a:t>Portal of exit</a:t>
            </a:r>
            <a:endParaRPr lang="en-US" sz="4400" dirty="0"/>
          </a:p>
        </p:txBody>
      </p:sp>
      <p:sp>
        <p:nvSpPr>
          <p:cNvPr id="3" name="Content Placeholder 2"/>
          <p:cNvSpPr>
            <a:spLocks noGrp="1"/>
          </p:cNvSpPr>
          <p:nvPr>
            <p:ph sz="quarter" idx="1"/>
          </p:nvPr>
        </p:nvSpPr>
        <p:spPr>
          <a:xfrm>
            <a:off x="1219200" y="1656146"/>
            <a:ext cx="10363200" cy="4572000"/>
          </a:xfrm>
        </p:spPr>
        <p:txBody>
          <a:bodyPr/>
          <a:lstStyle/>
          <a:p>
            <a:r>
              <a:rPr lang="en-US" b="1" dirty="0"/>
              <a:t>Portal of exit </a:t>
            </a:r>
            <a:r>
              <a:rPr lang="en-US" dirty="0" smtClean="0"/>
              <a:t>is </a:t>
            </a:r>
            <a:r>
              <a:rPr lang="en-US" dirty="0"/>
              <a:t>a place of exit providing a way for microorganism to leave the reservoir. The principal portals of exit are the digestive system, urinary system, respiratory system, reproductive system and the blood</a:t>
            </a:r>
            <a:r>
              <a:rPr lang="en-US" dirty="0" smtClean="0"/>
              <a:t>.</a:t>
            </a:r>
          </a:p>
          <a:p>
            <a:pPr lvl="1"/>
            <a:r>
              <a:rPr lang="en-US" dirty="0" smtClean="0"/>
              <a:t> </a:t>
            </a:r>
            <a:r>
              <a:rPr lang="en-US" dirty="0"/>
              <a:t>A microorganism may leave the reservoir through the nose or mouth when someone sneezes or coughs. Microorganisms carried away from the body by feces, may also leave the reservoir of an infected bowel.</a:t>
            </a:r>
            <a:endParaRPr lang="en-US" dirty="0"/>
          </a:p>
        </p:txBody>
      </p:sp>
    </p:spTree>
    <p:extLst>
      <p:ext uri="{BB962C8B-B14F-4D97-AF65-F5344CB8AC3E}">
        <p14:creationId xmlns:p14="http://schemas.microsoft.com/office/powerpoint/2010/main" val="6349266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Elements </a:t>
            </a:r>
            <a:r>
              <a:rPr lang="en-US" b="1" u="sng" dirty="0"/>
              <a:t>of the chain of infection</a:t>
            </a:r>
            <a:br>
              <a:rPr lang="en-US" b="1" u="sng" dirty="0"/>
            </a:br>
            <a:r>
              <a:rPr lang="en-US" sz="3100" b="1" dirty="0"/>
              <a:t>Mode of transmission</a:t>
            </a:r>
            <a:endParaRPr lang="en-US" dirty="0"/>
          </a:p>
        </p:txBody>
      </p:sp>
      <p:sp>
        <p:nvSpPr>
          <p:cNvPr id="3" name="Content Placeholder 2"/>
          <p:cNvSpPr>
            <a:spLocks noGrp="1"/>
          </p:cNvSpPr>
          <p:nvPr>
            <p:ph sz="quarter" idx="1"/>
          </p:nvPr>
        </p:nvSpPr>
        <p:spPr>
          <a:xfrm>
            <a:off x="1219200" y="1585732"/>
            <a:ext cx="10363200" cy="4434068"/>
          </a:xfrm>
        </p:spPr>
        <p:txBody>
          <a:bodyPr>
            <a:normAutofit/>
          </a:bodyPr>
          <a:lstStyle/>
          <a:p>
            <a:r>
              <a:rPr lang="en-US" b="1" dirty="0"/>
              <a:t>Mode of transmission</a:t>
            </a:r>
            <a:r>
              <a:rPr lang="en-US" dirty="0"/>
              <a:t> is the method of transfer by which the organism moves or is carried from one place to another or from the reservoirs to susceptible hosts. </a:t>
            </a:r>
            <a:endParaRPr lang="en-US" dirty="0" smtClean="0"/>
          </a:p>
        </p:txBody>
      </p:sp>
      <p:pic>
        <p:nvPicPr>
          <p:cNvPr id="4" name="Picture 3"/>
          <p:cNvPicPr>
            <a:picLocks noChangeAspect="1"/>
          </p:cNvPicPr>
          <p:nvPr/>
        </p:nvPicPr>
        <p:blipFill>
          <a:blip r:embed="rId3"/>
          <a:stretch>
            <a:fillRect/>
          </a:stretch>
        </p:blipFill>
        <p:spPr>
          <a:xfrm>
            <a:off x="578315" y="4193084"/>
            <a:ext cx="2826683" cy="2188661"/>
          </a:xfrm>
          <a:prstGeom prst="rect">
            <a:avLst/>
          </a:prstGeom>
        </p:spPr>
      </p:pic>
      <p:pic>
        <p:nvPicPr>
          <p:cNvPr id="5" name="Picture 4"/>
          <p:cNvPicPr>
            <a:picLocks noChangeAspect="1"/>
          </p:cNvPicPr>
          <p:nvPr/>
        </p:nvPicPr>
        <p:blipFill>
          <a:blip r:embed="rId4"/>
          <a:stretch>
            <a:fillRect/>
          </a:stretch>
        </p:blipFill>
        <p:spPr>
          <a:xfrm>
            <a:off x="4620525" y="4193084"/>
            <a:ext cx="3562275" cy="1914722"/>
          </a:xfrm>
          <a:prstGeom prst="rect">
            <a:avLst/>
          </a:prstGeom>
        </p:spPr>
      </p:pic>
      <p:pic>
        <p:nvPicPr>
          <p:cNvPr id="6" name="Picture 5"/>
          <p:cNvPicPr>
            <a:picLocks noChangeAspect="1"/>
          </p:cNvPicPr>
          <p:nvPr/>
        </p:nvPicPr>
        <p:blipFill>
          <a:blip r:embed="rId5"/>
          <a:stretch>
            <a:fillRect/>
          </a:stretch>
        </p:blipFill>
        <p:spPr>
          <a:xfrm>
            <a:off x="9190299" y="4229828"/>
            <a:ext cx="2392101" cy="1789972"/>
          </a:xfrm>
          <a:prstGeom prst="rect">
            <a:avLst/>
          </a:prstGeom>
        </p:spPr>
      </p:pic>
    </p:spTree>
    <p:extLst>
      <p:ext uri="{BB962C8B-B14F-4D97-AF65-F5344CB8AC3E}">
        <p14:creationId xmlns:p14="http://schemas.microsoft.com/office/powerpoint/2010/main" val="2326346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a:t>Elements of the chain of infection</a:t>
            </a:r>
            <a:br>
              <a:rPr lang="en-US" b="1" u="sng" dirty="0"/>
            </a:br>
            <a:r>
              <a:rPr lang="en-US" sz="3600" b="1" dirty="0"/>
              <a:t>Mode of </a:t>
            </a:r>
            <a:r>
              <a:rPr lang="en-US" sz="3600" b="1" dirty="0" smtClean="0"/>
              <a:t>transmission (cont.)</a:t>
            </a:r>
            <a:endParaRPr lang="en-US" dirty="0"/>
          </a:p>
        </p:txBody>
      </p:sp>
      <p:sp>
        <p:nvSpPr>
          <p:cNvPr id="3" name="Content Placeholder 2"/>
          <p:cNvSpPr>
            <a:spLocks noGrp="1"/>
          </p:cNvSpPr>
          <p:nvPr>
            <p:ph sz="quarter" idx="1"/>
          </p:nvPr>
        </p:nvSpPr>
        <p:spPr>
          <a:xfrm>
            <a:off x="1219200" y="1886672"/>
            <a:ext cx="10363200" cy="4133127"/>
          </a:xfrm>
        </p:spPr>
        <p:txBody>
          <a:bodyPr/>
          <a:lstStyle/>
          <a:p>
            <a:pPr marL="274320" lvl="1" indent="-274320">
              <a:spcBef>
                <a:spcPts val="580"/>
              </a:spcBef>
              <a:buClr>
                <a:schemeClr val="accent1"/>
              </a:buClr>
            </a:pPr>
            <a:r>
              <a:rPr lang="en-US" dirty="0"/>
              <a:t> </a:t>
            </a:r>
            <a:r>
              <a:rPr lang="en-US" b="1" dirty="0" smtClean="0"/>
              <a:t>Direct </a:t>
            </a:r>
            <a:r>
              <a:rPr lang="en-US" b="1" dirty="0"/>
              <a:t>transmission </a:t>
            </a:r>
            <a:r>
              <a:rPr lang="en-US" dirty="0"/>
              <a:t>or human to human which includes touching and sexual intercourse </a:t>
            </a:r>
            <a:r>
              <a:rPr lang="en-US" sz="2200" dirty="0"/>
              <a:t>(physical transfer of microorganisms between a susceptible host and an infected or colonized Person)</a:t>
            </a:r>
          </a:p>
          <a:p>
            <a:endParaRPr lang="en-US" dirty="0"/>
          </a:p>
        </p:txBody>
      </p:sp>
      <p:pic>
        <p:nvPicPr>
          <p:cNvPr id="4" name="Picture 3"/>
          <p:cNvPicPr>
            <a:picLocks noChangeAspect="1"/>
          </p:cNvPicPr>
          <p:nvPr/>
        </p:nvPicPr>
        <p:blipFill>
          <a:blip r:embed="rId3"/>
          <a:stretch>
            <a:fillRect/>
          </a:stretch>
        </p:blipFill>
        <p:spPr>
          <a:xfrm>
            <a:off x="7536686" y="3297186"/>
            <a:ext cx="4045714" cy="3120432"/>
          </a:xfrm>
          <a:prstGeom prst="rect">
            <a:avLst/>
          </a:prstGeom>
        </p:spPr>
      </p:pic>
    </p:spTree>
    <p:extLst>
      <p:ext uri="{BB962C8B-B14F-4D97-AF65-F5344CB8AC3E}">
        <p14:creationId xmlns:p14="http://schemas.microsoft.com/office/powerpoint/2010/main" val="33711796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a:t>Elements of the chain of infection</a:t>
            </a:r>
            <a:br>
              <a:rPr lang="en-US" b="1" u="sng" dirty="0"/>
            </a:br>
            <a:r>
              <a:rPr lang="en-US" sz="3600" b="1" dirty="0"/>
              <a:t>Mode of </a:t>
            </a:r>
            <a:r>
              <a:rPr lang="en-US" sz="3600" b="1" dirty="0" smtClean="0"/>
              <a:t>transmission (cont.)</a:t>
            </a:r>
            <a:endParaRPr lang="en-US" dirty="0"/>
          </a:p>
        </p:txBody>
      </p:sp>
      <p:sp>
        <p:nvSpPr>
          <p:cNvPr id="3" name="Content Placeholder 2"/>
          <p:cNvSpPr>
            <a:spLocks noGrp="1"/>
          </p:cNvSpPr>
          <p:nvPr>
            <p:ph sz="quarter" idx="1"/>
          </p:nvPr>
        </p:nvSpPr>
        <p:spPr>
          <a:xfrm>
            <a:off x="1219200" y="1690869"/>
            <a:ext cx="10363200" cy="4572000"/>
          </a:xfrm>
        </p:spPr>
        <p:txBody>
          <a:bodyPr/>
          <a:lstStyle/>
          <a:p>
            <a:pPr marL="274320" lvl="1" indent="-274320">
              <a:spcBef>
                <a:spcPts val="580"/>
              </a:spcBef>
              <a:buClr>
                <a:schemeClr val="accent1"/>
              </a:buClr>
            </a:pPr>
            <a:r>
              <a:rPr lang="en-US" b="1" dirty="0" smtClean="0"/>
              <a:t>Indirect </a:t>
            </a:r>
            <a:r>
              <a:rPr lang="en-US" b="1" dirty="0"/>
              <a:t>transmission </a:t>
            </a:r>
            <a:r>
              <a:rPr lang="en-US" dirty="0"/>
              <a:t>through non-human materials like contaminated instruments, needles, or dressings, or contaminated gloves that are not changed between patients; hospital procedures; insects, and also air.</a:t>
            </a:r>
          </a:p>
          <a:p>
            <a:endParaRPr lang="en-US" dirty="0"/>
          </a:p>
        </p:txBody>
      </p:sp>
    </p:spTree>
    <p:extLst>
      <p:ext uri="{BB962C8B-B14F-4D97-AF65-F5344CB8AC3E}">
        <p14:creationId xmlns:p14="http://schemas.microsoft.com/office/powerpoint/2010/main" val="9962243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Elements </a:t>
            </a:r>
            <a:r>
              <a:rPr lang="en-US" b="1" u="sng" dirty="0"/>
              <a:t>of the chain of infection</a:t>
            </a:r>
            <a:br>
              <a:rPr lang="en-US" b="1" u="sng" dirty="0"/>
            </a:br>
            <a:r>
              <a:rPr lang="en-US" sz="3100" b="1" dirty="0"/>
              <a:t>Portal of entry</a:t>
            </a:r>
            <a:endParaRPr lang="en-US" dirty="0"/>
          </a:p>
        </p:txBody>
      </p:sp>
      <p:sp>
        <p:nvSpPr>
          <p:cNvPr id="3" name="Content Placeholder 2"/>
          <p:cNvSpPr>
            <a:spLocks noGrp="1"/>
          </p:cNvSpPr>
          <p:nvPr>
            <p:ph sz="quarter" idx="1"/>
          </p:nvPr>
        </p:nvSpPr>
        <p:spPr>
          <a:xfrm>
            <a:off x="1034004" y="1505673"/>
            <a:ext cx="10363200" cy="4572000"/>
          </a:xfrm>
        </p:spPr>
        <p:txBody>
          <a:bodyPr/>
          <a:lstStyle/>
          <a:p>
            <a:r>
              <a:rPr lang="en-US" b="1" dirty="0"/>
              <a:t>Portal of entry</a:t>
            </a:r>
            <a:r>
              <a:rPr lang="en-US" dirty="0"/>
              <a:t> may be nay opening allowing the microorganism to enter the host. It is within the same system of portals of exits like digestive to digestive, respiratory to respiratory and reproductive to </a:t>
            </a:r>
            <a:r>
              <a:rPr lang="en-US" dirty="0" smtClean="0"/>
              <a:t>reproductive; or through broken skin, catheters and tubes.</a:t>
            </a:r>
            <a:endParaRPr lang="en-US" dirty="0"/>
          </a:p>
        </p:txBody>
      </p:sp>
      <p:pic>
        <p:nvPicPr>
          <p:cNvPr id="4" name="Picture 3"/>
          <p:cNvPicPr>
            <a:picLocks noChangeAspect="1"/>
          </p:cNvPicPr>
          <p:nvPr/>
        </p:nvPicPr>
        <p:blipFill>
          <a:blip r:embed="rId3"/>
          <a:stretch>
            <a:fillRect/>
          </a:stretch>
        </p:blipFill>
        <p:spPr>
          <a:xfrm>
            <a:off x="3148315" y="3363774"/>
            <a:ext cx="5656162" cy="3332180"/>
          </a:xfrm>
          <a:prstGeom prst="rect">
            <a:avLst/>
          </a:prstGeom>
        </p:spPr>
      </p:pic>
    </p:spTree>
    <p:extLst>
      <p:ext uri="{BB962C8B-B14F-4D97-AF65-F5344CB8AC3E}">
        <p14:creationId xmlns:p14="http://schemas.microsoft.com/office/powerpoint/2010/main" val="14563812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a:t>E</a:t>
            </a:r>
            <a:r>
              <a:rPr lang="en-US" b="1" u="sng" dirty="0" smtClean="0"/>
              <a:t>lements </a:t>
            </a:r>
            <a:r>
              <a:rPr lang="en-US" b="1" u="sng" dirty="0"/>
              <a:t>of the chain of infection</a:t>
            </a:r>
            <a:br>
              <a:rPr lang="en-US" b="1" u="sng" dirty="0"/>
            </a:br>
            <a:r>
              <a:rPr lang="en-US" sz="2800" b="1" dirty="0"/>
              <a:t>Susceptible host</a:t>
            </a:r>
            <a:endParaRPr lang="en-US" dirty="0"/>
          </a:p>
        </p:txBody>
      </p:sp>
      <p:sp>
        <p:nvSpPr>
          <p:cNvPr id="3" name="Content Placeholder 2"/>
          <p:cNvSpPr>
            <a:spLocks noGrp="1"/>
          </p:cNvSpPr>
          <p:nvPr>
            <p:ph sz="quarter" idx="1"/>
          </p:nvPr>
        </p:nvSpPr>
        <p:spPr>
          <a:xfrm>
            <a:off x="1219200" y="1899210"/>
            <a:ext cx="10363200" cy="4572000"/>
          </a:xfrm>
        </p:spPr>
        <p:txBody>
          <a:bodyPr>
            <a:normAutofit fontScale="92500" lnSpcReduction="10000"/>
          </a:bodyPr>
          <a:lstStyle/>
          <a:p>
            <a:r>
              <a:rPr lang="en-US" b="1" dirty="0"/>
              <a:t>Susceptible host</a:t>
            </a:r>
            <a:r>
              <a:rPr lang="en-US" dirty="0"/>
              <a:t> is an individual who cannot resist a microorganism invading the body, multiplying and resulting in infection. The host is susceptible to the disease, lacking physical resistance to overcome the invasion by the pathogenic </a:t>
            </a:r>
            <a:r>
              <a:rPr lang="en-US" dirty="0" smtClean="0"/>
              <a:t>microorganism</a:t>
            </a:r>
          </a:p>
          <a:p>
            <a:pPr lvl="1">
              <a:lnSpc>
                <a:spcPct val="120000"/>
              </a:lnSpc>
            </a:pPr>
            <a:r>
              <a:rPr lang="en-US" dirty="0"/>
              <a:t>Infants and elderly</a:t>
            </a:r>
          </a:p>
          <a:p>
            <a:pPr lvl="1">
              <a:lnSpc>
                <a:spcPct val="120000"/>
              </a:lnSpc>
            </a:pPr>
            <a:r>
              <a:rPr lang="en-US" dirty="0"/>
              <a:t>Pre- existing diseases </a:t>
            </a:r>
          </a:p>
          <a:p>
            <a:pPr lvl="1">
              <a:lnSpc>
                <a:spcPct val="120000"/>
              </a:lnSpc>
            </a:pPr>
            <a:r>
              <a:rPr lang="en-US" dirty="0"/>
              <a:t> </a:t>
            </a:r>
            <a:r>
              <a:rPr lang="en-US" dirty="0" err="1"/>
              <a:t>Immuno</a:t>
            </a:r>
            <a:r>
              <a:rPr lang="en-US" dirty="0"/>
              <a:t>-suppressive </a:t>
            </a:r>
          </a:p>
          <a:p>
            <a:pPr lvl="1">
              <a:lnSpc>
                <a:spcPct val="120000"/>
              </a:lnSpc>
            </a:pPr>
            <a:r>
              <a:rPr lang="en-US" dirty="0" smtClean="0"/>
              <a:t>Radiotherapy </a:t>
            </a:r>
            <a:r>
              <a:rPr lang="en-US" dirty="0"/>
              <a:t>or </a:t>
            </a:r>
            <a:r>
              <a:rPr lang="en-US" dirty="0" smtClean="0"/>
              <a:t>Chemotherapy</a:t>
            </a:r>
            <a:endParaRPr lang="en-US" dirty="0"/>
          </a:p>
          <a:p>
            <a:pPr lvl="1">
              <a:lnSpc>
                <a:spcPct val="120000"/>
              </a:lnSpc>
            </a:pPr>
            <a:r>
              <a:rPr lang="en-US" dirty="0" err="1"/>
              <a:t>Splenectomy</a:t>
            </a:r>
            <a:r>
              <a:rPr lang="en-US" dirty="0"/>
              <a:t> </a:t>
            </a:r>
          </a:p>
          <a:p>
            <a:pPr lvl="1">
              <a:lnSpc>
                <a:spcPct val="120000"/>
              </a:lnSpc>
            </a:pPr>
            <a:r>
              <a:rPr lang="en-US" dirty="0"/>
              <a:t>Broken skin and mucous membranes</a:t>
            </a:r>
          </a:p>
          <a:p>
            <a:pPr lvl="2">
              <a:lnSpc>
                <a:spcPct val="120000"/>
              </a:lnSpc>
            </a:pPr>
            <a:r>
              <a:rPr lang="en-US" dirty="0"/>
              <a:t>Surgery, insertion of catheters, tracheostomy, ventilators, …etc.</a:t>
            </a:r>
          </a:p>
          <a:p>
            <a:endParaRPr lang="en-US" dirty="0" smtClean="0"/>
          </a:p>
        </p:txBody>
      </p:sp>
    </p:spTree>
    <p:extLst>
      <p:ext uri="{BB962C8B-B14F-4D97-AF65-F5344CB8AC3E}">
        <p14:creationId xmlns:p14="http://schemas.microsoft.com/office/powerpoint/2010/main" val="2863116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a:t>E</a:t>
            </a:r>
            <a:r>
              <a:rPr lang="en-US" b="1" u="sng" dirty="0" smtClean="0"/>
              <a:t>lements </a:t>
            </a:r>
            <a:r>
              <a:rPr lang="en-US" b="1" u="sng" dirty="0"/>
              <a:t>of the chain of infection</a:t>
            </a:r>
            <a:br>
              <a:rPr lang="en-US" b="1" u="sng" dirty="0"/>
            </a:br>
            <a:r>
              <a:rPr lang="en-US" sz="2800" b="1" dirty="0"/>
              <a:t>Susceptible </a:t>
            </a:r>
            <a:r>
              <a:rPr lang="en-US" sz="2800" b="1" dirty="0" smtClean="0"/>
              <a:t>host (cont.)</a:t>
            </a:r>
            <a:endParaRPr lang="en-US" dirty="0"/>
          </a:p>
        </p:txBody>
      </p:sp>
      <p:sp>
        <p:nvSpPr>
          <p:cNvPr id="3" name="Content Placeholder 2"/>
          <p:cNvSpPr>
            <a:spLocks noGrp="1"/>
          </p:cNvSpPr>
          <p:nvPr>
            <p:ph sz="quarter" idx="1"/>
          </p:nvPr>
        </p:nvSpPr>
        <p:spPr>
          <a:xfrm>
            <a:off x="533922" y="1597715"/>
            <a:ext cx="7077075" cy="4572000"/>
          </a:xfrm>
        </p:spPr>
        <p:txBody>
          <a:bodyPr/>
          <a:lstStyle/>
          <a:p>
            <a:r>
              <a:rPr lang="en-US" dirty="0"/>
              <a:t>The most vulnerable of whom are receiving healthcare are </a:t>
            </a:r>
            <a:r>
              <a:rPr lang="en-US" dirty="0" err="1"/>
              <a:t>immunocompromised</a:t>
            </a:r>
            <a:r>
              <a:rPr lang="en-US" dirty="0"/>
              <a:t>, or have invasive medical devices including lines, devices, and airways.</a:t>
            </a:r>
          </a:p>
          <a:p>
            <a:r>
              <a:rPr lang="en-US" dirty="0"/>
              <a:t>Babies are vulnerable to infection because it takes a few months for their immune system to fully develop. </a:t>
            </a:r>
          </a:p>
          <a:p>
            <a:r>
              <a:rPr lang="en-US" dirty="0"/>
              <a:t> As people age their immune systems change, so the elderly may fight infection less quickly and less effectively</a:t>
            </a:r>
          </a:p>
          <a:p>
            <a:endParaRPr lang="en-US" dirty="0"/>
          </a:p>
        </p:txBody>
      </p:sp>
      <p:pic>
        <p:nvPicPr>
          <p:cNvPr id="4" name="Picture 3" descr="http://pkids.files.wordpress.com/2009/12/800px-pediatric_polysomnogram.jpg"/>
          <p:cNvPicPr>
            <a:picLocks noChangeAspect="1" noChangeArrowheads="1"/>
          </p:cNvPicPr>
          <p:nvPr/>
        </p:nvPicPr>
        <p:blipFill>
          <a:blip r:embed="rId3" cstate="print"/>
          <a:srcRect/>
          <a:stretch>
            <a:fillRect/>
          </a:stretch>
        </p:blipFill>
        <p:spPr bwMode="auto">
          <a:xfrm>
            <a:off x="7652476" y="2266949"/>
            <a:ext cx="4400550" cy="2933701"/>
          </a:xfrm>
          <a:prstGeom prst="rect">
            <a:avLst/>
          </a:prstGeom>
          <a:noFill/>
        </p:spPr>
      </p:pic>
    </p:spTree>
    <p:extLst>
      <p:ext uri="{BB962C8B-B14F-4D97-AF65-F5344CB8AC3E}">
        <p14:creationId xmlns:p14="http://schemas.microsoft.com/office/powerpoint/2010/main" val="33265780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Break the chain of Infection</a:t>
            </a:r>
            <a:endParaRPr lang="en-US" dirty="0"/>
          </a:p>
        </p:txBody>
      </p:sp>
      <p:sp>
        <p:nvSpPr>
          <p:cNvPr id="3" name="Content Placeholder 2"/>
          <p:cNvSpPr>
            <a:spLocks noGrp="1"/>
          </p:cNvSpPr>
          <p:nvPr>
            <p:ph sz="quarter" idx="1"/>
          </p:nvPr>
        </p:nvSpPr>
        <p:spPr/>
        <p:txBody>
          <a:bodyPr/>
          <a:lstStyle/>
          <a:p>
            <a:r>
              <a:rPr lang="en-US" dirty="0" smtClean="0"/>
              <a:t>The way to stop germs from spreading is by interrupting this chain at any link.</a:t>
            </a:r>
          </a:p>
          <a:p>
            <a:r>
              <a:rPr lang="en-US" dirty="0" smtClean="0"/>
              <a:t>Break the chain by cleaning your hands, staying up to date on your vaccines, covering coughs and sneezes and staying home when sick, following the rules for standard and contact isolation, cleaning and disinfecting the environment, sterilizing medical instruments and equipment, following safe injection practice, and using antibiotics wisely to prevent antibiotic resistance. </a:t>
            </a:r>
            <a:endParaRPr lang="en-US" dirty="0"/>
          </a:p>
        </p:txBody>
      </p:sp>
    </p:spTree>
    <p:extLst>
      <p:ext uri="{BB962C8B-B14F-4D97-AF65-F5344CB8AC3E}">
        <p14:creationId xmlns:p14="http://schemas.microsoft.com/office/powerpoint/2010/main" val="26505595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10363200" cy="987003"/>
          </a:xfrm>
        </p:spPr>
        <p:txBody>
          <a:bodyPr>
            <a:normAutofit/>
          </a:bodyPr>
          <a:lstStyle/>
          <a:p>
            <a:r>
              <a:rPr lang="en-US" sz="3600" dirty="0"/>
              <a:t>Health care-associated infection </a:t>
            </a:r>
          </a:p>
        </p:txBody>
      </p:sp>
      <p:sp>
        <p:nvSpPr>
          <p:cNvPr id="3" name="Content Placeholder 2"/>
          <p:cNvSpPr>
            <a:spLocks noGrp="1"/>
          </p:cNvSpPr>
          <p:nvPr>
            <p:ph sz="quarter" idx="1"/>
          </p:nvPr>
        </p:nvSpPr>
        <p:spPr>
          <a:xfrm>
            <a:off x="1126600" y="1829766"/>
            <a:ext cx="10363200" cy="4572000"/>
          </a:xfrm>
        </p:spPr>
        <p:txBody>
          <a:bodyPr>
            <a:normAutofit fontScale="92500" lnSpcReduction="20000"/>
          </a:bodyPr>
          <a:lstStyle/>
          <a:p>
            <a:r>
              <a:rPr lang="en-US" sz="2800" dirty="0">
                <a:solidFill>
                  <a:schemeClr val="bg1">
                    <a:lumMod val="65000"/>
                  </a:schemeClr>
                </a:solidFill>
              </a:rPr>
              <a:t>Health care-associated infection (HCAI), also referred to as "nosocomial" or "hospital" infection, is an infection occurring in a patient during the process of care in a hospital or other health care facility which was not present or incubating at the time of admission</a:t>
            </a:r>
            <a:r>
              <a:rPr lang="en-US" sz="2800" dirty="0" smtClean="0">
                <a:solidFill>
                  <a:schemeClr val="bg1">
                    <a:lumMod val="65000"/>
                  </a:schemeClr>
                </a:solidFill>
              </a:rPr>
              <a:t>.</a:t>
            </a:r>
          </a:p>
          <a:p>
            <a:endParaRPr lang="en-US" sz="2400" dirty="0" smtClean="0">
              <a:solidFill>
                <a:schemeClr val="bg1">
                  <a:lumMod val="65000"/>
                </a:schemeClr>
              </a:solidFill>
            </a:endParaRPr>
          </a:p>
          <a:p>
            <a:r>
              <a:rPr lang="en-US" sz="2800" dirty="0">
                <a:solidFill>
                  <a:schemeClr val="bg1">
                    <a:lumMod val="65000"/>
                  </a:schemeClr>
                </a:solidFill>
              </a:rPr>
              <a:t>They also include infections acquired by patients in the hospital or facility but appearing after discharge, and occupational infections among staff. </a:t>
            </a:r>
            <a:endParaRPr lang="en-US" sz="2800" dirty="0" smtClean="0">
              <a:solidFill>
                <a:schemeClr val="bg1">
                  <a:lumMod val="65000"/>
                </a:schemeClr>
              </a:solidFill>
            </a:endParaRPr>
          </a:p>
          <a:p>
            <a:endParaRPr lang="en-US" sz="1700" dirty="0" smtClean="0">
              <a:solidFill>
                <a:schemeClr val="bg1">
                  <a:lumMod val="65000"/>
                </a:schemeClr>
              </a:solidFill>
            </a:endParaRPr>
          </a:p>
          <a:p>
            <a:r>
              <a:rPr lang="en-US" sz="2800" dirty="0" smtClean="0">
                <a:solidFill>
                  <a:schemeClr val="bg1">
                    <a:lumMod val="65000"/>
                  </a:schemeClr>
                </a:solidFill>
              </a:rPr>
              <a:t>HCAIs are </a:t>
            </a:r>
            <a:r>
              <a:rPr lang="en-US" sz="2800" dirty="0">
                <a:solidFill>
                  <a:schemeClr val="bg1">
                    <a:lumMod val="65000"/>
                  </a:schemeClr>
                </a:solidFill>
              </a:rPr>
              <a:t>the most frequent adverse event in health-care delivery worldwide.</a:t>
            </a:r>
            <a:endParaRPr lang="en-US" sz="2800" dirty="0" smtClean="0">
              <a:solidFill>
                <a:schemeClr val="bg1">
                  <a:lumMod val="65000"/>
                </a:schemeClr>
              </a:solidFill>
            </a:endParaRPr>
          </a:p>
          <a:p>
            <a:endParaRPr lang="en-US" sz="1900" dirty="0">
              <a:solidFill>
                <a:schemeClr val="bg1">
                  <a:lumMod val="65000"/>
                </a:schemeClr>
              </a:solidFill>
            </a:endParaRPr>
          </a:p>
          <a:p>
            <a:r>
              <a:rPr lang="en-US" dirty="0">
                <a:solidFill>
                  <a:schemeClr val="bg1">
                    <a:lumMod val="65000"/>
                  </a:schemeClr>
                </a:solidFill>
              </a:rPr>
              <a:t>Of every 100 hospitalized patients at any given time, 7 in developed and 10 in developing countries will acquire at least one health care-associated infection.</a:t>
            </a:r>
          </a:p>
        </p:txBody>
      </p:sp>
    </p:spTree>
    <p:extLst>
      <p:ext uri="{BB962C8B-B14F-4D97-AF65-F5344CB8AC3E}">
        <p14:creationId xmlns:p14="http://schemas.microsoft.com/office/powerpoint/2010/main" val="39588844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1616017" y="246132"/>
            <a:ext cx="8615191" cy="6461393"/>
          </a:xfrm>
        </p:spPr>
      </p:pic>
    </p:spTree>
    <p:extLst>
      <p:ext uri="{BB962C8B-B14F-4D97-AF65-F5344CB8AC3E}">
        <p14:creationId xmlns:p14="http://schemas.microsoft.com/office/powerpoint/2010/main" val="7402231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humb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25" y="43142"/>
            <a:ext cx="12341142" cy="681485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929833" y="2788523"/>
            <a:ext cx="10363200" cy="3485920"/>
          </a:xfrm>
        </p:spPr>
        <p:txBody>
          <a:bodyPr>
            <a:normAutofit/>
          </a:bodyPr>
          <a:lstStyle/>
          <a:p>
            <a:pPr marL="0" indent="0" algn="ctr">
              <a:buNone/>
            </a:pPr>
            <a:r>
              <a:rPr lang="en-US" sz="7200" b="1" dirty="0" smtClean="0">
                <a:solidFill>
                  <a:srgbClr val="00B0F0"/>
                </a:solidFill>
                <a:latin typeface="Colonna MT" panose="04020805060202030203" pitchFamily="82" charset="0"/>
              </a:rPr>
              <a:t>Thank You</a:t>
            </a:r>
            <a:endParaRPr lang="en-US" sz="7200" b="1" dirty="0">
              <a:solidFill>
                <a:srgbClr val="00B0F0"/>
              </a:solidFill>
              <a:latin typeface="Colonna MT" panose="04020805060202030203" pitchFamily="82" charset="0"/>
            </a:endParaRPr>
          </a:p>
        </p:txBody>
      </p:sp>
    </p:spTree>
    <p:extLst>
      <p:ext uri="{BB962C8B-B14F-4D97-AF65-F5344CB8AC3E}">
        <p14:creationId xmlns:p14="http://schemas.microsoft.com/office/powerpoint/2010/main" val="31189094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9032" y="385590"/>
            <a:ext cx="10363200" cy="910862"/>
          </a:xfrm>
        </p:spPr>
        <p:txBody>
          <a:bodyPr>
            <a:normAutofit fontScale="90000"/>
          </a:bodyPr>
          <a:lstStyle/>
          <a:p>
            <a:r>
              <a:rPr lang="en-US" dirty="0"/>
              <a:t>Why hospital acquired infections are important</a:t>
            </a:r>
            <a:r>
              <a:rPr lang="en-US" dirty="0" smtClean="0"/>
              <a:t>?</a:t>
            </a:r>
            <a:endParaRPr lang="en-US" dirty="0"/>
          </a:p>
        </p:txBody>
      </p:sp>
      <p:sp>
        <p:nvSpPr>
          <p:cNvPr id="3" name="Content Placeholder 2"/>
          <p:cNvSpPr>
            <a:spLocks noGrp="1"/>
          </p:cNvSpPr>
          <p:nvPr>
            <p:ph sz="quarter" idx="1"/>
          </p:nvPr>
        </p:nvSpPr>
        <p:spPr>
          <a:xfrm>
            <a:off x="1109032" y="1690868"/>
            <a:ext cx="10363200" cy="4572000"/>
          </a:xfrm>
        </p:spPr>
        <p:txBody>
          <a:bodyPr/>
          <a:lstStyle/>
          <a:p>
            <a:pPr>
              <a:spcAft>
                <a:spcPts val="1200"/>
              </a:spcAft>
            </a:pPr>
            <a:r>
              <a:rPr lang="en-US" dirty="0" smtClean="0"/>
              <a:t>Prolonged </a:t>
            </a:r>
            <a:r>
              <a:rPr lang="en-US" dirty="0"/>
              <a:t>hospital </a:t>
            </a:r>
            <a:r>
              <a:rPr lang="en-US" dirty="0" smtClean="0"/>
              <a:t>stays</a:t>
            </a:r>
          </a:p>
          <a:p>
            <a:pPr>
              <a:spcAft>
                <a:spcPts val="1200"/>
              </a:spcAft>
            </a:pPr>
            <a:r>
              <a:rPr lang="en-US" dirty="0" smtClean="0"/>
              <a:t>Long-term disability</a:t>
            </a:r>
          </a:p>
          <a:p>
            <a:pPr>
              <a:spcAft>
                <a:spcPts val="1200"/>
              </a:spcAft>
            </a:pPr>
            <a:r>
              <a:rPr lang="en-US" dirty="0" smtClean="0"/>
              <a:t>Increased </a:t>
            </a:r>
            <a:r>
              <a:rPr lang="en-US" dirty="0"/>
              <a:t>resistance of microorganisms to </a:t>
            </a:r>
            <a:r>
              <a:rPr lang="en-US" dirty="0" smtClean="0"/>
              <a:t>antimicrobials</a:t>
            </a:r>
          </a:p>
          <a:p>
            <a:pPr>
              <a:spcAft>
                <a:spcPts val="1200"/>
              </a:spcAft>
            </a:pPr>
            <a:r>
              <a:rPr lang="en-US" dirty="0" smtClean="0"/>
              <a:t>Massive </a:t>
            </a:r>
            <a:r>
              <a:rPr lang="en-US" dirty="0"/>
              <a:t>additional costs for health </a:t>
            </a:r>
            <a:r>
              <a:rPr lang="en-US" dirty="0" smtClean="0"/>
              <a:t>systems</a:t>
            </a:r>
          </a:p>
          <a:p>
            <a:pPr>
              <a:spcAft>
                <a:spcPts val="1200"/>
              </a:spcAft>
            </a:pPr>
            <a:r>
              <a:rPr lang="en-US" dirty="0" smtClean="0"/>
              <a:t>High </a:t>
            </a:r>
            <a:r>
              <a:rPr lang="en-US" dirty="0"/>
              <a:t>costs for patients and their </a:t>
            </a:r>
            <a:r>
              <a:rPr lang="en-US" dirty="0" smtClean="0"/>
              <a:t>family</a:t>
            </a:r>
          </a:p>
          <a:p>
            <a:pPr>
              <a:spcAft>
                <a:spcPts val="1200"/>
              </a:spcAft>
            </a:pPr>
            <a:r>
              <a:rPr lang="en-US" dirty="0" smtClean="0"/>
              <a:t>Unnecessary deaths</a:t>
            </a:r>
            <a:endParaRPr lang="en-US" dirty="0"/>
          </a:p>
        </p:txBody>
      </p:sp>
    </p:spTree>
    <p:extLst>
      <p:ext uri="{BB962C8B-B14F-4D97-AF65-F5344CB8AC3E}">
        <p14:creationId xmlns:p14="http://schemas.microsoft.com/office/powerpoint/2010/main" val="27323352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Why hospital acquired infections are important?</a:t>
            </a:r>
          </a:p>
        </p:txBody>
      </p:sp>
      <p:sp>
        <p:nvSpPr>
          <p:cNvPr id="3" name="Content Placeholder 2"/>
          <p:cNvSpPr>
            <a:spLocks noGrp="1"/>
          </p:cNvSpPr>
          <p:nvPr>
            <p:ph sz="quarter" idx="1"/>
          </p:nvPr>
        </p:nvSpPr>
        <p:spPr/>
        <p:txBody>
          <a:bodyPr/>
          <a:lstStyle/>
          <a:p>
            <a:r>
              <a:rPr lang="en-US" dirty="0"/>
              <a:t>Such infections annually account for </a:t>
            </a:r>
            <a:r>
              <a:rPr lang="en-US" dirty="0" smtClean="0"/>
              <a:t>37000 </a:t>
            </a:r>
            <a:r>
              <a:rPr lang="en-US" dirty="0"/>
              <a:t>attributable deaths in Europe and potentially many more that could be related, and they account for </a:t>
            </a:r>
            <a:r>
              <a:rPr lang="en-US" dirty="0" smtClean="0"/>
              <a:t>99000 </a:t>
            </a:r>
            <a:r>
              <a:rPr lang="en-US" dirty="0"/>
              <a:t>deaths in the USA. </a:t>
            </a:r>
            <a:endParaRPr lang="en-US" dirty="0" smtClean="0"/>
          </a:p>
          <a:p>
            <a:endParaRPr lang="en-US" dirty="0"/>
          </a:p>
          <a:p>
            <a:r>
              <a:rPr lang="en-US" dirty="0"/>
              <a:t>Annual financial losses due to health care-associated infections are also significant: they are estimated at approximately €7 billion in Europe, including direct costs only and reflecting 16 million extra days of hospital stay, and at about US$ 6.5 billion in the USA.</a:t>
            </a:r>
          </a:p>
        </p:txBody>
      </p:sp>
    </p:spTree>
    <p:extLst>
      <p:ext uri="{BB962C8B-B14F-4D97-AF65-F5344CB8AC3E}">
        <p14:creationId xmlns:p14="http://schemas.microsoft.com/office/powerpoint/2010/main" val="42019590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9031" y="132202"/>
            <a:ext cx="10363200" cy="910862"/>
          </a:xfrm>
        </p:spPr>
        <p:txBody>
          <a:bodyPr/>
          <a:lstStyle/>
          <a:p>
            <a:r>
              <a:rPr lang="en-US" dirty="0"/>
              <a:t>Why hospital </a:t>
            </a:r>
            <a:r>
              <a:rPr lang="en-US" dirty="0" smtClean="0"/>
              <a:t>infections</a:t>
            </a:r>
            <a:endParaRPr lang="en-US" dirty="0"/>
          </a:p>
        </p:txBody>
      </p:sp>
      <p:pic>
        <p:nvPicPr>
          <p:cNvPr id="4" name="Content Placeholder 3"/>
          <p:cNvPicPr>
            <a:picLocks noGrp="1" noChangeAspect="1"/>
          </p:cNvPicPr>
          <p:nvPr>
            <p:ph sz="quarter" idx="1"/>
          </p:nvPr>
        </p:nvPicPr>
        <p:blipFill>
          <a:blip r:embed="rId3"/>
          <a:stretch>
            <a:fillRect/>
          </a:stretch>
        </p:blipFill>
        <p:spPr>
          <a:xfrm>
            <a:off x="4902503" y="2129316"/>
            <a:ext cx="6929609" cy="4581248"/>
          </a:xfrm>
          <a:prstGeom prst="rect">
            <a:avLst/>
          </a:prstGeom>
        </p:spPr>
      </p:pic>
      <p:sp>
        <p:nvSpPr>
          <p:cNvPr id="5" name="Rectangle 4"/>
          <p:cNvSpPr/>
          <p:nvPr/>
        </p:nvSpPr>
        <p:spPr>
          <a:xfrm>
            <a:off x="418642" y="2553914"/>
            <a:ext cx="4230476" cy="3077766"/>
          </a:xfrm>
          <a:prstGeom prst="rect">
            <a:avLst/>
          </a:prstGeom>
        </p:spPr>
        <p:txBody>
          <a:bodyPr wrap="square">
            <a:spAutoFit/>
          </a:bodyPr>
          <a:lstStyle/>
          <a:p>
            <a:pPr marL="274320" lvl="0" indent="-274320">
              <a:lnSpc>
                <a:spcPct val="200000"/>
              </a:lnSpc>
              <a:spcBef>
                <a:spcPts val="580"/>
              </a:spcBef>
              <a:buClr>
                <a:srgbClr val="4F81BD"/>
              </a:buClr>
              <a:buSzPct val="85000"/>
              <a:buFont typeface="Wingdings 2"/>
              <a:buChar char=""/>
            </a:pPr>
            <a:r>
              <a:rPr lang="en-US" sz="2300" dirty="0">
                <a:solidFill>
                  <a:prstClr val="black"/>
                </a:solidFill>
              </a:rPr>
              <a:t>High prevalence of pathogens </a:t>
            </a:r>
          </a:p>
          <a:p>
            <a:pPr marL="274320" lvl="0" indent="-274320">
              <a:lnSpc>
                <a:spcPct val="200000"/>
              </a:lnSpc>
              <a:spcBef>
                <a:spcPts val="580"/>
              </a:spcBef>
              <a:buClr>
                <a:srgbClr val="4F81BD"/>
              </a:buClr>
              <a:buSzPct val="85000"/>
              <a:buFont typeface="Wingdings 2"/>
              <a:buChar char=""/>
            </a:pPr>
            <a:r>
              <a:rPr lang="en-US" sz="2300" dirty="0">
                <a:solidFill>
                  <a:prstClr val="black"/>
                </a:solidFill>
              </a:rPr>
              <a:t>More compromised hosts </a:t>
            </a:r>
          </a:p>
          <a:p>
            <a:pPr marL="274320" lvl="0" indent="-274320">
              <a:lnSpc>
                <a:spcPct val="200000"/>
              </a:lnSpc>
              <a:spcBef>
                <a:spcPts val="580"/>
              </a:spcBef>
              <a:buClr>
                <a:srgbClr val="4F81BD"/>
              </a:buClr>
              <a:buSzPct val="85000"/>
              <a:buFont typeface="Wingdings 2"/>
              <a:buChar char=""/>
            </a:pPr>
            <a:r>
              <a:rPr lang="en-US" sz="2300" dirty="0">
                <a:solidFill>
                  <a:prstClr val="black"/>
                </a:solidFill>
              </a:rPr>
              <a:t>Efficient mechanisms of transmission from patient to patient</a:t>
            </a:r>
            <a:endParaRPr lang="en-US" sz="2300" dirty="0">
              <a:solidFill>
                <a:prstClr val="black"/>
              </a:solidFill>
            </a:endParaRPr>
          </a:p>
        </p:txBody>
      </p:sp>
    </p:spTree>
    <p:extLst>
      <p:ext uri="{BB962C8B-B14F-4D97-AF65-F5344CB8AC3E}">
        <p14:creationId xmlns:p14="http://schemas.microsoft.com/office/powerpoint/2010/main" val="5153001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5" name="Picture 4"/>
          <p:cNvPicPr>
            <a:picLocks noChangeAspect="1"/>
          </p:cNvPicPr>
          <p:nvPr/>
        </p:nvPicPr>
        <p:blipFill>
          <a:blip r:embed="rId3"/>
          <a:stretch>
            <a:fillRect/>
          </a:stretch>
        </p:blipFill>
        <p:spPr>
          <a:xfrm>
            <a:off x="2508030" y="808350"/>
            <a:ext cx="7457774" cy="5809597"/>
          </a:xfrm>
          <a:prstGeom prst="rect">
            <a:avLst/>
          </a:prstGeom>
        </p:spPr>
      </p:pic>
    </p:spTree>
    <p:extLst>
      <p:ext uri="{BB962C8B-B14F-4D97-AF65-F5344CB8AC3E}">
        <p14:creationId xmlns:p14="http://schemas.microsoft.com/office/powerpoint/2010/main" val="18232568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Urinary </a:t>
            </a:r>
            <a:r>
              <a:rPr lang="en-US" dirty="0"/>
              <a:t>tract infection is the most frequent health care-associated infection in high-income </a:t>
            </a:r>
            <a:r>
              <a:rPr lang="en-US" dirty="0" smtClean="0"/>
              <a:t>countries</a:t>
            </a:r>
          </a:p>
          <a:p>
            <a:endParaRPr lang="en-US" dirty="0" smtClean="0"/>
          </a:p>
          <a:p>
            <a:r>
              <a:rPr lang="en-US" dirty="0" smtClean="0"/>
              <a:t>Surgical </a:t>
            </a:r>
            <a:r>
              <a:rPr lang="en-US" dirty="0"/>
              <a:t>site infection is the leading infection in the general patient population </a:t>
            </a:r>
            <a:r>
              <a:rPr lang="en-US" u="sng" dirty="0"/>
              <a:t>in countries with limited resources</a:t>
            </a:r>
            <a:r>
              <a:rPr lang="en-US" dirty="0"/>
              <a:t>, affecting up to two third of operated patients and with a frequency up to nine times higher than in developed countries.</a:t>
            </a:r>
          </a:p>
        </p:txBody>
      </p:sp>
    </p:spTree>
    <p:extLst>
      <p:ext uri="{BB962C8B-B14F-4D97-AF65-F5344CB8AC3E}">
        <p14:creationId xmlns:p14="http://schemas.microsoft.com/office/powerpoint/2010/main" val="2347091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factors put patients at risk of infection in health-care settings? </a:t>
            </a:r>
          </a:p>
        </p:txBody>
      </p:sp>
      <p:sp>
        <p:nvSpPr>
          <p:cNvPr id="3" name="Content Placeholder 2"/>
          <p:cNvSpPr>
            <a:spLocks noGrp="1"/>
          </p:cNvSpPr>
          <p:nvPr>
            <p:ph sz="quarter" idx="1"/>
          </p:nvPr>
        </p:nvSpPr>
        <p:spPr/>
        <p:txBody>
          <a:bodyPr>
            <a:normAutofit fontScale="92500" lnSpcReduction="20000"/>
          </a:bodyPr>
          <a:lstStyle/>
          <a:p>
            <a:r>
              <a:rPr lang="en-US" dirty="0"/>
              <a:t>prolonged and inappropriate use of invasive devices and antibiotics</a:t>
            </a:r>
            <a:r>
              <a:rPr lang="en-US" dirty="0" smtClean="0"/>
              <a:t>;</a:t>
            </a:r>
          </a:p>
          <a:p>
            <a:r>
              <a:rPr lang="en-US" dirty="0" smtClean="0"/>
              <a:t>high-risk </a:t>
            </a:r>
            <a:r>
              <a:rPr lang="en-US" dirty="0"/>
              <a:t>and sophisticated procedures</a:t>
            </a:r>
            <a:r>
              <a:rPr lang="en-US" dirty="0" smtClean="0"/>
              <a:t>;</a:t>
            </a:r>
          </a:p>
          <a:p>
            <a:r>
              <a:rPr lang="en-US" dirty="0" err="1" smtClean="0"/>
              <a:t>immuno</a:t>
            </a:r>
            <a:r>
              <a:rPr lang="en-US" dirty="0" smtClean="0"/>
              <a:t>-suppression </a:t>
            </a:r>
            <a:r>
              <a:rPr lang="en-US" dirty="0"/>
              <a:t>and other severe underlying patient conditions</a:t>
            </a:r>
            <a:r>
              <a:rPr lang="en-US" dirty="0" smtClean="0"/>
              <a:t>;</a:t>
            </a:r>
          </a:p>
          <a:p>
            <a:r>
              <a:rPr lang="en-US" dirty="0" smtClean="0"/>
              <a:t>insufficient </a:t>
            </a:r>
            <a:r>
              <a:rPr lang="en-US" dirty="0"/>
              <a:t>application of standard and isolation precautions</a:t>
            </a:r>
            <a:r>
              <a:rPr lang="en-US" dirty="0" smtClean="0"/>
              <a:t>.</a:t>
            </a:r>
          </a:p>
          <a:p>
            <a:endParaRPr lang="en-US" dirty="0"/>
          </a:p>
          <a:p>
            <a:r>
              <a:rPr lang="en-US" dirty="0"/>
              <a:t>inadequate environmental hygienic conditions and waste disposal</a:t>
            </a:r>
            <a:r>
              <a:rPr lang="en-US" dirty="0" smtClean="0"/>
              <a:t>;</a:t>
            </a:r>
          </a:p>
          <a:p>
            <a:r>
              <a:rPr lang="en-US" dirty="0" smtClean="0"/>
              <a:t>poor </a:t>
            </a:r>
            <a:r>
              <a:rPr lang="en-US" dirty="0"/>
              <a:t>infrastructure</a:t>
            </a:r>
            <a:r>
              <a:rPr lang="en-US" dirty="0" smtClean="0"/>
              <a:t>;</a:t>
            </a:r>
          </a:p>
          <a:p>
            <a:r>
              <a:rPr lang="en-US" dirty="0" smtClean="0"/>
              <a:t>insufficient </a:t>
            </a:r>
            <a:r>
              <a:rPr lang="en-US" dirty="0"/>
              <a:t>equipment</a:t>
            </a:r>
            <a:r>
              <a:rPr lang="en-US" dirty="0" smtClean="0"/>
              <a:t>;</a:t>
            </a:r>
          </a:p>
          <a:p>
            <a:r>
              <a:rPr lang="en-US" dirty="0" smtClean="0"/>
              <a:t>understaffing; overcrowding;</a:t>
            </a:r>
          </a:p>
          <a:p>
            <a:r>
              <a:rPr lang="en-US" dirty="0" smtClean="0"/>
              <a:t>poor </a:t>
            </a:r>
            <a:r>
              <a:rPr lang="en-US" dirty="0"/>
              <a:t>knowledge and application of basic infection control measures</a:t>
            </a:r>
            <a:r>
              <a:rPr lang="en-US" dirty="0" smtClean="0"/>
              <a:t>;</a:t>
            </a:r>
          </a:p>
          <a:p>
            <a:r>
              <a:rPr lang="en-US" dirty="0" smtClean="0"/>
              <a:t>lack </a:t>
            </a:r>
            <a:r>
              <a:rPr lang="en-US" dirty="0"/>
              <a:t>of procedure; </a:t>
            </a:r>
            <a:endParaRPr lang="en-US" dirty="0" smtClean="0"/>
          </a:p>
          <a:p>
            <a:r>
              <a:rPr lang="en-US" dirty="0" smtClean="0"/>
              <a:t>absence </a:t>
            </a:r>
            <a:r>
              <a:rPr lang="en-US" dirty="0"/>
              <a:t>of local and national guidelines and policies</a:t>
            </a:r>
          </a:p>
        </p:txBody>
      </p:sp>
    </p:spTree>
    <p:extLst>
      <p:ext uri="{BB962C8B-B14F-4D97-AF65-F5344CB8AC3E}">
        <p14:creationId xmlns:p14="http://schemas.microsoft.com/office/powerpoint/2010/main" val="22069842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Chain of Infection</a:t>
            </a:r>
            <a:endParaRPr lang="en-US" dirty="0"/>
          </a:p>
        </p:txBody>
      </p:sp>
      <p:sp>
        <p:nvSpPr>
          <p:cNvPr id="5" name="AutoShape 4" descr="https://mrcinderella.files.wordpress.com/2015/02/chain_of_infection_2.gif"/>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897" y="1162050"/>
            <a:ext cx="6499303" cy="5370952"/>
          </a:xfrm>
          <a:prstGeom prst="rect">
            <a:avLst/>
          </a:prstGeom>
        </p:spPr>
      </p:pic>
      <p:sp>
        <p:nvSpPr>
          <p:cNvPr id="8" name="Content Placeholder 7"/>
          <p:cNvSpPr>
            <a:spLocks noGrp="1"/>
          </p:cNvSpPr>
          <p:nvPr>
            <p:ph sz="quarter" idx="1"/>
          </p:nvPr>
        </p:nvSpPr>
        <p:spPr/>
        <p:txBody>
          <a:bodyPr/>
          <a:lstStyle/>
          <a:p>
            <a:endParaRPr lang="en-US" dirty="0"/>
          </a:p>
        </p:txBody>
      </p:sp>
    </p:spTree>
    <p:extLst>
      <p:ext uri="{BB962C8B-B14F-4D97-AF65-F5344CB8AC3E}">
        <p14:creationId xmlns:p14="http://schemas.microsoft.com/office/powerpoint/2010/main" val="34871644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TotalTime>
  <Words>1626</Words>
  <Application>Microsoft Office PowerPoint</Application>
  <PresentationFormat>Widescreen</PresentationFormat>
  <Paragraphs>173</Paragraphs>
  <Slides>21</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Colonna MT</vt:lpstr>
      <vt:lpstr>Franklin Gothic Book</vt:lpstr>
      <vt:lpstr>Perpetua</vt:lpstr>
      <vt:lpstr>Wingdings 2</vt:lpstr>
      <vt:lpstr>Equity</vt:lpstr>
      <vt:lpstr>Chain of Infection</vt:lpstr>
      <vt:lpstr>Health care-associated infection </vt:lpstr>
      <vt:lpstr>Why hospital acquired infections are important?</vt:lpstr>
      <vt:lpstr>Why hospital acquired infections are important?</vt:lpstr>
      <vt:lpstr>Why hospital infections</vt:lpstr>
      <vt:lpstr>PowerPoint Presentation</vt:lpstr>
      <vt:lpstr>PowerPoint Presentation</vt:lpstr>
      <vt:lpstr>What factors put patients at risk of infection in health-care settings? </vt:lpstr>
      <vt:lpstr>Chain of Infection</vt:lpstr>
      <vt:lpstr>Elements of the chain of infection infectious agent</vt:lpstr>
      <vt:lpstr>Elements of the chain of infection Reservoir</vt:lpstr>
      <vt:lpstr>Elements of the chain of infection Portal of exit</vt:lpstr>
      <vt:lpstr>Elements of the chain of infection Mode of transmission</vt:lpstr>
      <vt:lpstr>Elements of the chain of infection Mode of transmission (cont.)</vt:lpstr>
      <vt:lpstr>Elements of the chain of infection Mode of transmission (cont.)</vt:lpstr>
      <vt:lpstr>Elements of the chain of infection Portal of entry</vt:lpstr>
      <vt:lpstr>Elements of the chain of infection Susceptible host</vt:lpstr>
      <vt:lpstr>Elements of the chain of infection Susceptible host (cont.)</vt:lpstr>
      <vt:lpstr>Break the chain of Infection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tehrani</dc:creator>
  <cp:lastModifiedBy>tehrani</cp:lastModifiedBy>
  <cp:revision>104</cp:revision>
  <dcterms:created xsi:type="dcterms:W3CDTF">2019-12-02T06:14:02Z</dcterms:created>
  <dcterms:modified xsi:type="dcterms:W3CDTF">2019-12-03T06:55:33Z</dcterms:modified>
</cp:coreProperties>
</file>