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bookmarkIdSeed="2">
  <p:sldMasterIdLst>
    <p:sldMasterId id="2147483660" r:id="rId1"/>
    <p:sldMasterId id="2147483672" r:id="rId2"/>
    <p:sldMasterId id="2147483684" r:id="rId3"/>
    <p:sldMasterId id="2147483697" r:id="rId4"/>
  </p:sldMasterIdLst>
  <p:notesMasterIdLst>
    <p:notesMasterId r:id="rId48"/>
  </p:notesMasterIdLst>
  <p:handoutMasterIdLst>
    <p:handoutMasterId r:id="rId49"/>
  </p:handoutMasterIdLst>
  <p:sldIdLst>
    <p:sldId id="295" r:id="rId5"/>
    <p:sldId id="433" r:id="rId6"/>
    <p:sldId id="434" r:id="rId7"/>
    <p:sldId id="401" r:id="rId8"/>
    <p:sldId id="440" r:id="rId9"/>
    <p:sldId id="446" r:id="rId10"/>
    <p:sldId id="451" r:id="rId11"/>
    <p:sldId id="441" r:id="rId12"/>
    <p:sldId id="442" r:id="rId13"/>
    <p:sldId id="444" r:id="rId14"/>
    <p:sldId id="452" r:id="rId15"/>
    <p:sldId id="450" r:id="rId16"/>
    <p:sldId id="443" r:id="rId17"/>
    <p:sldId id="447" r:id="rId18"/>
    <p:sldId id="448" r:id="rId19"/>
    <p:sldId id="368" r:id="rId20"/>
    <p:sldId id="378" r:id="rId21"/>
    <p:sldId id="376" r:id="rId22"/>
    <p:sldId id="379" r:id="rId23"/>
    <p:sldId id="374" r:id="rId24"/>
    <p:sldId id="375" r:id="rId25"/>
    <p:sldId id="369" r:id="rId26"/>
    <p:sldId id="370" r:id="rId27"/>
    <p:sldId id="371" r:id="rId28"/>
    <p:sldId id="303" r:id="rId29"/>
    <p:sldId id="346" r:id="rId30"/>
    <p:sldId id="399" r:id="rId31"/>
    <p:sldId id="340" r:id="rId32"/>
    <p:sldId id="270" r:id="rId33"/>
    <p:sldId id="313" r:id="rId34"/>
    <p:sldId id="314" r:id="rId35"/>
    <p:sldId id="428" r:id="rId36"/>
    <p:sldId id="429" r:id="rId37"/>
    <p:sldId id="430" r:id="rId38"/>
    <p:sldId id="431" r:id="rId39"/>
    <p:sldId id="402" r:id="rId40"/>
    <p:sldId id="422" r:id="rId41"/>
    <p:sldId id="405" r:id="rId42"/>
    <p:sldId id="423" r:id="rId43"/>
    <p:sldId id="403" r:id="rId44"/>
    <p:sldId id="453" r:id="rId45"/>
    <p:sldId id="454" r:id="rId46"/>
    <p:sldId id="398" r:id="rId4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5855" autoAdjust="0"/>
    <p:restoredTop sz="94660"/>
  </p:normalViewPr>
  <p:slideViewPr>
    <p:cSldViewPr>
      <p:cViewPr varScale="1">
        <p:scale>
          <a:sx n="70" d="100"/>
          <a:sy n="70" d="100"/>
        </p:scale>
        <p:origin x="564" y="84"/>
      </p:cViewPr>
      <p:guideLst>
        <p:guide orient="horz" pos="2160"/>
        <p:guide pos="2880"/>
      </p:guideLst>
    </p:cSldViewPr>
  </p:slideViewPr>
  <p:notesTextViewPr>
    <p:cViewPr>
      <p:scale>
        <a:sx n="100" d="100"/>
        <a:sy n="100" d="100"/>
      </p:scale>
      <p:origin x="0" y="0"/>
    </p:cViewPr>
  </p:notesTextViewPr>
  <p:notesViewPr>
    <p:cSldViewPr>
      <p:cViewPr varScale="1">
        <p:scale>
          <a:sx n="53" d="100"/>
          <a:sy n="53" d="100"/>
        </p:scale>
        <p:origin x="-1842"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slideMaster" Target="slideMasters/slideMaster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notesMaster" Target="notesMasters/notesMaster1.xml"/><Relationship Id="rId8" Type="http://schemas.openxmlformats.org/officeDocument/2006/relationships/slide" Target="slides/slide4.xml"/><Relationship Id="rId51"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1BECFDE-7923-4242-A553-FE2807827AE9}" type="datetimeFigureOut">
              <a:rPr lang="en-US" smtClean="0"/>
              <a:pPr/>
              <a:t>12/3/2019</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B7A6E3CD-6C23-49C2-8F34-3BA024220F47}" type="slidenum">
              <a:rPr lang="en-US" smtClean="0"/>
              <a:pPr/>
              <a:t>‹#›</a:t>
            </a:fld>
            <a:endParaRPr lang="en-US"/>
          </a:p>
        </p:txBody>
      </p:sp>
    </p:spTree>
    <p:extLst>
      <p:ext uri="{BB962C8B-B14F-4D97-AF65-F5344CB8AC3E}">
        <p14:creationId xmlns:p14="http://schemas.microsoft.com/office/powerpoint/2010/main" val="351427708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0BE62D3-34FA-4782-84F6-C88155C6572A}" type="datetimeFigureOut">
              <a:rPr lang="en-US" smtClean="0"/>
              <a:pPr/>
              <a:t>12/3/2019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BDAC3BC-1883-4787-967F-1EDC1C572F3B}" type="slidenum">
              <a:rPr lang="en-US" smtClean="0"/>
              <a:pPr/>
              <a:t>‹#›</a:t>
            </a:fld>
            <a:endParaRPr lang="en-US"/>
          </a:p>
        </p:txBody>
      </p:sp>
    </p:spTree>
    <p:extLst>
      <p:ext uri="{BB962C8B-B14F-4D97-AF65-F5344CB8AC3E}">
        <p14:creationId xmlns:p14="http://schemas.microsoft.com/office/powerpoint/2010/main" val="23238119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BDAC3BC-1883-4787-967F-1EDC1C572F3B}" type="slidenum">
              <a:rPr lang="en-US" smtClean="0"/>
              <a:pPr/>
              <a:t>1</a:t>
            </a:fld>
            <a:endParaRPr lang="en-US"/>
          </a:p>
        </p:txBody>
      </p:sp>
    </p:spTree>
    <p:extLst>
      <p:ext uri="{BB962C8B-B14F-4D97-AF65-F5344CB8AC3E}">
        <p14:creationId xmlns:p14="http://schemas.microsoft.com/office/powerpoint/2010/main" val="379591069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1"/>
      </p:bgRef>
    </p:bg>
    <p:spTree>
      <p:nvGrpSpPr>
        <p:cNvPr id="1" name=""/>
        <p:cNvGrpSpPr/>
        <p:nvPr/>
      </p:nvGrpSpPr>
      <p:grpSpPr>
        <a:xfrm>
          <a:off x="0" y="0"/>
          <a:ext cx="0" cy="0"/>
          <a:chOff x="0" y="0"/>
          <a:chExt cx="0" cy="0"/>
        </a:xfrm>
      </p:grpSpPr>
      <p:sp>
        <p:nvSpPr>
          <p:cNvPr id="8" name="Rectangle 7"/>
          <p:cNvSpPr/>
          <p:nvPr/>
        </p:nvSpPr>
        <p:spPr>
          <a:xfrm flipH="1">
            <a:off x="2667000" y="0"/>
            <a:ext cx="6477000" cy="6858000"/>
          </a:xfrm>
          <a:prstGeom prst="rect">
            <a:avLst/>
          </a:prstGeom>
          <a:blipFill>
            <a:blip r:embed="rId2"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Straight Connector 8"/>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Title 11"/>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en-US" smtClean="0"/>
              <a:t>Click to edit Master title style</a:t>
            </a:r>
            <a:endParaRPr kumimoji="0" lang="en-US"/>
          </a:p>
        </p:txBody>
      </p:sp>
      <p:sp>
        <p:nvSpPr>
          <p:cNvPr id="25" name="Subtitle 24"/>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31" name="Date Placeholder 30"/>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fld id="{67E57475-05DB-4DD2-9ED5-86EE453D972E}" type="datetimeFigureOut">
              <a:rPr lang="en-US" smtClean="0"/>
              <a:pPr/>
              <a:t>12/3/2019</a:t>
            </a:fld>
            <a:endParaRPr lang="en-US"/>
          </a:p>
        </p:txBody>
      </p:sp>
      <p:sp>
        <p:nvSpPr>
          <p:cNvPr id="18" name="Footer Placeholder 17"/>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endParaRPr lang="en-US"/>
          </a:p>
        </p:txBody>
      </p:sp>
      <p:sp>
        <p:nvSpPr>
          <p:cNvPr id="29" name="Slide Number Placeholder 28"/>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fld id="{21A17D7B-8A28-4452-8D7D-2E8A641AEB10}"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67E57475-05DB-4DD2-9ED5-86EE453D972E}" type="datetimeFigureOut">
              <a:rPr lang="en-US" smtClean="0"/>
              <a:pPr/>
              <a:t>12/3/2019</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21A17D7B-8A28-4452-8D7D-2E8A641AEB1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274955"/>
            <a:ext cx="1524000" cy="5851525"/>
          </a:xfrm>
        </p:spPr>
        <p:txBody>
          <a:bodyPr vert="eaVert" ancho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2"/>
            <a:ext cx="60198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4242816" y="6557946"/>
            <a:ext cx="2002464" cy="226902"/>
          </a:xfrm>
        </p:spPr>
        <p:txBody>
          <a:bodyPr/>
          <a:lstStyle>
            <a:extLst/>
          </a:lstStyle>
          <a:p>
            <a:fld id="{67E57475-05DB-4DD2-9ED5-86EE453D972E}" type="datetimeFigureOut">
              <a:rPr lang="en-US" smtClean="0"/>
              <a:pPr/>
              <a:t>12/3/2019</a:t>
            </a:fld>
            <a:endParaRPr lang="en-US"/>
          </a:p>
        </p:txBody>
      </p:sp>
      <p:sp>
        <p:nvSpPr>
          <p:cNvPr id="5" name="Footer Placeholder 4"/>
          <p:cNvSpPr>
            <a:spLocks noGrp="1"/>
          </p:cNvSpPr>
          <p:nvPr>
            <p:ph type="ftr" sz="quarter" idx="11"/>
          </p:nvPr>
        </p:nvSpPr>
        <p:spPr>
          <a:xfrm>
            <a:off x="457200" y="6556248"/>
            <a:ext cx="3657600" cy="228600"/>
          </a:xfrm>
        </p:spPr>
        <p:txBody>
          <a:bodyPr/>
          <a:lstStyle>
            <a:extLst/>
          </a:lstStyle>
          <a:p>
            <a:endParaRPr lang="en-US"/>
          </a:p>
        </p:txBody>
      </p:sp>
      <p:sp>
        <p:nvSpPr>
          <p:cNvPr id="6" name="Slide Number Placeholder 5"/>
          <p:cNvSpPr>
            <a:spLocks noGrp="1"/>
          </p:cNvSpPr>
          <p:nvPr>
            <p:ph type="sldNum" sz="quarter" idx="12"/>
          </p:nvPr>
        </p:nvSpPr>
        <p:spPr>
          <a:xfrm>
            <a:off x="6254496" y="6553200"/>
            <a:ext cx="588336" cy="228600"/>
          </a:xfrm>
        </p:spPr>
        <p:txBody>
          <a:bodyPr/>
          <a:lstStyle>
            <a:lvl1pPr>
              <a:defRPr>
                <a:solidFill>
                  <a:schemeClr val="tx2"/>
                </a:solidFill>
              </a:defRPr>
            </a:lvl1pPr>
            <a:extLst/>
          </a:lstStyle>
          <a:p>
            <a:fld id="{21A17D7B-8A28-4452-8D7D-2E8A641AEB10}"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base">
              <a:spcBef>
                <a:spcPct val="0"/>
              </a:spcBef>
              <a:spcAft>
                <a:spcPct val="0"/>
              </a:spcAft>
            </a:pPr>
            <a:endParaRPr lang="en-US">
              <a:solidFill>
                <a:prstClr val="white"/>
              </a:solidFill>
            </a:endParaRPr>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pPr fontAlgn="base">
                <a:spcBef>
                  <a:spcPct val="0"/>
                </a:spcBef>
                <a:spcAft>
                  <a:spcPct val="0"/>
                </a:spcAft>
              </a:pPr>
              <a:endParaRPr lang="en-US">
                <a:solidFill>
                  <a:prstClr val="black"/>
                </a:solidFill>
                <a:latin typeface="Tahoma" pitchFamily="34" charset="0"/>
                <a:cs typeface="Arial" charset="0"/>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pPr fontAlgn="base">
                <a:spcBef>
                  <a:spcPct val="0"/>
                </a:spcBef>
                <a:spcAft>
                  <a:spcPct val="0"/>
                </a:spcAft>
              </a:pPr>
              <a:endParaRPr lang="en-US">
                <a:solidFill>
                  <a:prstClr val="black"/>
                </a:solidFill>
                <a:latin typeface="Tahoma" pitchFamily="34" charset="0"/>
                <a:cs typeface="Arial" charset="0"/>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fontAlgn="base">
                <a:spcBef>
                  <a:spcPct val="0"/>
                </a:spcBef>
                <a:spcAft>
                  <a:spcPct val="0"/>
                </a:spcAft>
              </a:pPr>
              <a:endParaRPr lang="en-US">
                <a:solidFill>
                  <a:prstClr val="white"/>
                </a:solidFill>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pPr>
              <a:defRPr/>
            </a:pPr>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pPr>
              <a:defRPr/>
            </a:pPr>
            <a:endParaRPr lang="en-US">
              <a:solidFill>
                <a:srgbClr val="2DA2BF">
                  <a:tint val="20000"/>
                </a:srgbClr>
              </a:solidFill>
            </a:endParaRPr>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pPr>
              <a:defRPr/>
            </a:pPr>
            <a:fld id="{F643518E-8D12-4104-A9CC-03B32F1C4C6A}" type="slidenum">
              <a:rPr lang="fa-IR" smtClean="0"/>
              <a:pPr>
                <a:defRPr/>
              </a:pPr>
              <a:t>‹#›</a:t>
            </a:fld>
            <a:endParaRPr lang="en-US"/>
          </a:p>
        </p:txBody>
      </p:sp>
    </p:spTree>
    <p:extLst>
      <p:ext uri="{BB962C8B-B14F-4D97-AF65-F5344CB8AC3E}">
        <p14:creationId xmlns:p14="http://schemas.microsoft.com/office/powerpoint/2010/main" val="2255968446"/>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pPr>
              <a:defRPr/>
            </a:pPr>
            <a:endParaRPr lang="en-US">
              <a:solidFill>
                <a:prstClr val="black"/>
              </a:solidFill>
            </a:endParaRPr>
          </a:p>
        </p:txBody>
      </p:sp>
      <p:sp>
        <p:nvSpPr>
          <p:cNvPr id="5" name="Footer Placeholder 4"/>
          <p:cNvSpPr>
            <a:spLocks noGrp="1"/>
          </p:cNvSpPr>
          <p:nvPr>
            <p:ph type="ftr" sz="quarter" idx="11"/>
          </p:nvPr>
        </p:nvSpPr>
        <p:spPr/>
        <p:txBody>
          <a:bodyPr/>
          <a:lstStyle>
            <a:extLst/>
          </a:lstStyle>
          <a:p>
            <a:pPr>
              <a:defRPr/>
            </a:pPr>
            <a:endParaRPr lang="en-US">
              <a:solidFill>
                <a:prstClr val="black"/>
              </a:solidFill>
            </a:endParaRPr>
          </a:p>
        </p:txBody>
      </p:sp>
      <p:sp>
        <p:nvSpPr>
          <p:cNvPr id="6" name="Slide Number Placeholder 5"/>
          <p:cNvSpPr>
            <a:spLocks noGrp="1"/>
          </p:cNvSpPr>
          <p:nvPr>
            <p:ph type="sldNum" sz="quarter" idx="12"/>
          </p:nvPr>
        </p:nvSpPr>
        <p:spPr/>
        <p:txBody>
          <a:bodyPr/>
          <a:lstStyle>
            <a:extLst/>
          </a:lstStyle>
          <a:p>
            <a:pPr>
              <a:defRPr/>
            </a:pPr>
            <a:fld id="{EE9E2F06-7D58-4446-99A6-DBBC15DCDF86}" type="slidenum">
              <a:rPr lang="fa-IR" smtClean="0">
                <a:solidFill>
                  <a:prstClr val="black"/>
                </a:solidFill>
              </a:rPr>
              <a:pPr>
                <a:defRPr/>
              </a:pPr>
              <a:t>‹#›</a:t>
            </a:fld>
            <a:endParaRPr lang="en-US">
              <a:solidFill>
                <a:prstClr val="black"/>
              </a:solidFill>
            </a:endParaRPr>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extLst>
      <p:ext uri="{BB962C8B-B14F-4D97-AF65-F5344CB8AC3E}">
        <p14:creationId xmlns:p14="http://schemas.microsoft.com/office/powerpoint/2010/main" val="864336460"/>
      </p:ext>
    </p:extLst>
  </p:cSld>
  <p:clrMapOvr>
    <a:masterClrMapping/>
  </p:clrMapOvr>
  <p:transition spd="med"/>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pPr>
              <a:defRPr/>
            </a:pPr>
            <a:endParaRPr lang="en-US">
              <a:solidFill>
                <a:prstClr val="white"/>
              </a:solidFill>
            </a:endParaRPr>
          </a:p>
        </p:txBody>
      </p:sp>
      <p:sp>
        <p:nvSpPr>
          <p:cNvPr id="5" name="Footer Placeholder 4"/>
          <p:cNvSpPr>
            <a:spLocks noGrp="1"/>
          </p:cNvSpPr>
          <p:nvPr>
            <p:ph type="ftr" sz="quarter" idx="11"/>
          </p:nvPr>
        </p:nvSpPr>
        <p:spPr/>
        <p:txBody>
          <a:bodyPr/>
          <a:lstStyle>
            <a:extLst/>
          </a:lstStyle>
          <a:p>
            <a:pPr>
              <a:defRPr/>
            </a:pPr>
            <a:endParaRPr lang="en-US">
              <a:solidFill>
                <a:prstClr val="white"/>
              </a:solidFill>
            </a:endParaRPr>
          </a:p>
        </p:txBody>
      </p:sp>
      <p:sp>
        <p:nvSpPr>
          <p:cNvPr id="6" name="Slide Number Placeholder 5"/>
          <p:cNvSpPr>
            <a:spLocks noGrp="1"/>
          </p:cNvSpPr>
          <p:nvPr>
            <p:ph type="sldNum" sz="quarter" idx="12"/>
          </p:nvPr>
        </p:nvSpPr>
        <p:spPr/>
        <p:txBody>
          <a:bodyPr/>
          <a:lstStyle>
            <a:extLst/>
          </a:lstStyle>
          <a:p>
            <a:pPr>
              <a:defRPr/>
            </a:pPr>
            <a:fld id="{24AFB52C-2A4F-4A53-A5BD-13CF1A2BED03}" type="slidenum">
              <a:rPr lang="fa-IR" smtClean="0">
                <a:solidFill>
                  <a:prstClr val="white"/>
                </a:solidFill>
              </a:rPr>
              <a:pPr>
                <a:defRPr/>
              </a:pPr>
              <a:t>‹#›</a:t>
            </a:fld>
            <a:endParaRPr lang="en-US">
              <a:solidFill>
                <a:prstClr val="white"/>
              </a:solidFill>
            </a:endParaRPr>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base">
              <a:spcBef>
                <a:spcPct val="0"/>
              </a:spcBef>
              <a:spcAft>
                <a:spcPct val="0"/>
              </a:spcAft>
            </a:pPr>
            <a:endParaRPr lang="en-US">
              <a:solidFill>
                <a:prstClr val="white"/>
              </a:solidFill>
            </a:endParaRPr>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base">
              <a:spcBef>
                <a:spcPct val="0"/>
              </a:spcBef>
              <a:spcAft>
                <a:spcPct val="0"/>
              </a:spcAft>
            </a:pPr>
            <a:endParaRPr lang="en-US">
              <a:solidFill>
                <a:prstClr val="white"/>
              </a:solidFill>
            </a:endParaRPr>
          </a:p>
        </p:txBody>
      </p:sp>
    </p:spTree>
    <p:extLst>
      <p:ext uri="{BB962C8B-B14F-4D97-AF65-F5344CB8AC3E}">
        <p14:creationId xmlns:p14="http://schemas.microsoft.com/office/powerpoint/2010/main" val="1540412899"/>
      </p:ext>
    </p:extLst>
  </p:cSld>
  <p:clrMapOvr>
    <a:overrideClrMapping bg1="dk1" tx1="lt1" bg2="dk2" tx2="lt2" accent1="accent1" accent2="accent2" accent3="accent3" accent4="accent4" accent5="accent5" accent6="accent6" hlink="hlink" folHlink="folHlink"/>
  </p:clrMapOvr>
  <p:transition spd="med"/>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pPr>
              <a:defRPr/>
            </a:pPr>
            <a:endParaRPr lang="en-US">
              <a:solidFill>
                <a:prstClr val="white"/>
              </a:solidFill>
            </a:endParaRPr>
          </a:p>
        </p:txBody>
      </p:sp>
      <p:sp>
        <p:nvSpPr>
          <p:cNvPr id="6" name="Footer Placeholder 5"/>
          <p:cNvSpPr>
            <a:spLocks noGrp="1"/>
          </p:cNvSpPr>
          <p:nvPr>
            <p:ph type="ftr" sz="quarter" idx="11"/>
          </p:nvPr>
        </p:nvSpPr>
        <p:spPr/>
        <p:txBody>
          <a:bodyPr/>
          <a:lstStyle>
            <a:extLst/>
          </a:lstStyle>
          <a:p>
            <a:pPr>
              <a:defRPr/>
            </a:pPr>
            <a:endParaRPr lang="en-US">
              <a:solidFill>
                <a:prstClr val="white"/>
              </a:solidFill>
            </a:endParaRPr>
          </a:p>
        </p:txBody>
      </p:sp>
      <p:sp>
        <p:nvSpPr>
          <p:cNvPr id="7" name="Slide Number Placeholder 6"/>
          <p:cNvSpPr>
            <a:spLocks noGrp="1"/>
          </p:cNvSpPr>
          <p:nvPr>
            <p:ph type="sldNum" sz="quarter" idx="12"/>
          </p:nvPr>
        </p:nvSpPr>
        <p:spPr/>
        <p:txBody>
          <a:bodyPr/>
          <a:lstStyle>
            <a:extLst/>
          </a:lstStyle>
          <a:p>
            <a:pPr>
              <a:defRPr/>
            </a:pPr>
            <a:fld id="{EE36A9C0-291C-4ECF-920D-686CE788D474}" type="slidenum">
              <a:rPr lang="fa-IR" smtClean="0">
                <a:solidFill>
                  <a:prstClr val="white"/>
                </a:solidFill>
              </a:rPr>
              <a:pPr>
                <a:defRPr/>
              </a:pPr>
              <a:t>‹#›</a:t>
            </a:fld>
            <a:endParaRPr lang="en-US">
              <a:solidFill>
                <a:prstClr val="white"/>
              </a:solidFill>
            </a:endParaRPr>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extLst>
      <p:ext uri="{BB962C8B-B14F-4D97-AF65-F5344CB8AC3E}">
        <p14:creationId xmlns:p14="http://schemas.microsoft.com/office/powerpoint/2010/main" val="3525738867"/>
      </p:ext>
    </p:extLst>
  </p:cSld>
  <p:clrMapOvr>
    <a:overrideClrMapping bg1="dk1" tx1="lt1" bg2="dk2" tx2="lt2" accent1="accent1" accent2="accent2" accent3="accent3" accent4="accent4" accent5="accent5" accent6="accent6" hlink="hlink" folHlink="folHlink"/>
  </p:clrMapOvr>
  <p:transition spd="med"/>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pPr>
              <a:defRPr/>
            </a:pPr>
            <a:endParaRPr lang="en-US">
              <a:solidFill>
                <a:prstClr val="black"/>
              </a:solidFill>
            </a:endParaRPr>
          </a:p>
        </p:txBody>
      </p:sp>
      <p:sp>
        <p:nvSpPr>
          <p:cNvPr id="8" name="Footer Placeholder 7"/>
          <p:cNvSpPr>
            <a:spLocks noGrp="1"/>
          </p:cNvSpPr>
          <p:nvPr>
            <p:ph type="ftr" sz="quarter" idx="11"/>
          </p:nvPr>
        </p:nvSpPr>
        <p:spPr/>
        <p:txBody>
          <a:bodyPr/>
          <a:lstStyle>
            <a:extLst/>
          </a:lstStyle>
          <a:p>
            <a:pPr>
              <a:defRPr/>
            </a:pPr>
            <a:endParaRPr lang="en-US">
              <a:solidFill>
                <a:prstClr val="black"/>
              </a:solidFill>
            </a:endParaRPr>
          </a:p>
        </p:txBody>
      </p:sp>
      <p:sp>
        <p:nvSpPr>
          <p:cNvPr id="9" name="Slide Number Placeholder 8"/>
          <p:cNvSpPr>
            <a:spLocks noGrp="1"/>
          </p:cNvSpPr>
          <p:nvPr>
            <p:ph type="sldNum" sz="quarter" idx="12"/>
          </p:nvPr>
        </p:nvSpPr>
        <p:spPr/>
        <p:txBody>
          <a:bodyPr/>
          <a:lstStyle>
            <a:extLst/>
          </a:lstStyle>
          <a:p>
            <a:pPr>
              <a:defRPr/>
            </a:pPr>
            <a:fld id="{11632B52-6898-4012-8EE3-8400351EF8B8}" type="slidenum">
              <a:rPr lang="fa-IR" smtClean="0">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2954582149"/>
      </p:ext>
    </p:extLst>
  </p:cSld>
  <p:clrMapOvr>
    <a:overrideClrMapping bg1="lt1" tx1="dk1" bg2="lt2" tx2="dk2" accent1="accent1" accent2="accent2" accent3="accent3" accent4="accent4" accent5="accent5" accent6="accent6" hlink="hlink" folHlink="folHlink"/>
  </p:clrMapOvr>
  <p:transition spd="med"/>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pPr>
              <a:defRPr/>
            </a:pPr>
            <a:endParaRPr lang="en-US">
              <a:solidFill>
                <a:prstClr val="white"/>
              </a:solidFill>
            </a:endParaRPr>
          </a:p>
        </p:txBody>
      </p:sp>
      <p:sp>
        <p:nvSpPr>
          <p:cNvPr id="4" name="Footer Placeholder 3"/>
          <p:cNvSpPr>
            <a:spLocks noGrp="1"/>
          </p:cNvSpPr>
          <p:nvPr>
            <p:ph type="ftr" sz="quarter" idx="11"/>
          </p:nvPr>
        </p:nvSpPr>
        <p:spPr/>
        <p:txBody>
          <a:bodyPr/>
          <a:lstStyle>
            <a:extLst/>
          </a:lstStyle>
          <a:p>
            <a:pPr>
              <a:defRPr/>
            </a:pPr>
            <a:endParaRPr lang="en-US">
              <a:solidFill>
                <a:prstClr val="white"/>
              </a:solidFill>
            </a:endParaRPr>
          </a:p>
        </p:txBody>
      </p:sp>
      <p:sp>
        <p:nvSpPr>
          <p:cNvPr id="5" name="Slide Number Placeholder 4"/>
          <p:cNvSpPr>
            <a:spLocks noGrp="1"/>
          </p:cNvSpPr>
          <p:nvPr>
            <p:ph type="sldNum" sz="quarter" idx="12"/>
          </p:nvPr>
        </p:nvSpPr>
        <p:spPr/>
        <p:txBody>
          <a:bodyPr/>
          <a:lstStyle>
            <a:extLst/>
          </a:lstStyle>
          <a:p>
            <a:pPr>
              <a:defRPr/>
            </a:pPr>
            <a:fld id="{38D7D335-02AE-4FD1-B8F8-5F6E55FE38FA}" type="slidenum">
              <a:rPr lang="fa-IR" smtClean="0">
                <a:solidFill>
                  <a:prstClr val="white"/>
                </a:solidFill>
              </a:rPr>
              <a:pPr>
                <a:defRPr/>
              </a:pPr>
              <a:t>‹#›</a:t>
            </a:fld>
            <a:endParaRPr lang="en-US">
              <a:solidFill>
                <a:prstClr val="white"/>
              </a:solidFill>
            </a:endParaRPr>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extLst>
      <p:ext uri="{BB962C8B-B14F-4D97-AF65-F5344CB8AC3E}">
        <p14:creationId xmlns:p14="http://schemas.microsoft.com/office/powerpoint/2010/main" val="324318614"/>
      </p:ext>
    </p:extLst>
  </p:cSld>
  <p:clrMapOvr>
    <a:overrideClrMapping bg1="dk1" tx1="lt1" bg2="dk2" tx2="lt2" accent1="accent1" accent2="accent2" accent3="accent3" accent4="accent4" accent5="accent5" accent6="accent6" hlink="hlink" folHlink="folHlink"/>
  </p:clrMapOvr>
  <p:transition spd="med"/>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pPr>
              <a:defRPr/>
            </a:pPr>
            <a:endParaRPr lang="en-US">
              <a:solidFill>
                <a:prstClr val="black"/>
              </a:solidFill>
            </a:endParaRPr>
          </a:p>
        </p:txBody>
      </p:sp>
      <p:sp>
        <p:nvSpPr>
          <p:cNvPr id="3" name="Footer Placeholder 2"/>
          <p:cNvSpPr>
            <a:spLocks noGrp="1"/>
          </p:cNvSpPr>
          <p:nvPr>
            <p:ph type="ftr" sz="quarter" idx="11"/>
          </p:nvPr>
        </p:nvSpPr>
        <p:spPr/>
        <p:txBody>
          <a:bodyPr/>
          <a:lstStyle>
            <a:extLst/>
          </a:lstStyle>
          <a:p>
            <a:pPr>
              <a:defRPr/>
            </a:pPr>
            <a:endParaRPr lang="en-US">
              <a:solidFill>
                <a:prstClr val="black"/>
              </a:solidFill>
            </a:endParaRPr>
          </a:p>
        </p:txBody>
      </p:sp>
      <p:sp>
        <p:nvSpPr>
          <p:cNvPr id="4" name="Slide Number Placeholder 3"/>
          <p:cNvSpPr>
            <a:spLocks noGrp="1"/>
          </p:cNvSpPr>
          <p:nvPr>
            <p:ph type="sldNum" sz="quarter" idx="12"/>
          </p:nvPr>
        </p:nvSpPr>
        <p:spPr/>
        <p:txBody>
          <a:bodyPr/>
          <a:lstStyle>
            <a:extLst/>
          </a:lstStyle>
          <a:p>
            <a:pPr>
              <a:defRPr/>
            </a:pPr>
            <a:fld id="{4A2E95F0-F168-4748-8173-84DBD105119D}" type="slidenum">
              <a:rPr lang="fa-IR" smtClean="0">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205996351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pPr>
              <a:defRPr/>
            </a:pPr>
            <a:endParaRPr lang="en-US">
              <a:solidFill>
                <a:prstClr val="black"/>
              </a:solidFill>
            </a:endParaRPr>
          </a:p>
        </p:txBody>
      </p:sp>
      <p:sp>
        <p:nvSpPr>
          <p:cNvPr id="6" name="Footer Placeholder 5"/>
          <p:cNvSpPr>
            <a:spLocks noGrp="1"/>
          </p:cNvSpPr>
          <p:nvPr>
            <p:ph type="ftr" sz="quarter" idx="11"/>
          </p:nvPr>
        </p:nvSpPr>
        <p:spPr/>
        <p:txBody>
          <a:bodyPr/>
          <a:lstStyle>
            <a:extLst/>
          </a:lstStyle>
          <a:p>
            <a:pPr>
              <a:defRPr/>
            </a:pPr>
            <a:endParaRPr lang="en-US">
              <a:solidFill>
                <a:prstClr val="black"/>
              </a:solidFill>
            </a:endParaRPr>
          </a:p>
        </p:txBody>
      </p:sp>
      <p:sp>
        <p:nvSpPr>
          <p:cNvPr id="7" name="Slide Number Placeholder 6"/>
          <p:cNvSpPr>
            <a:spLocks noGrp="1"/>
          </p:cNvSpPr>
          <p:nvPr>
            <p:ph type="sldNum" sz="quarter" idx="12"/>
          </p:nvPr>
        </p:nvSpPr>
        <p:spPr/>
        <p:txBody>
          <a:bodyPr/>
          <a:lstStyle>
            <a:extLst/>
          </a:lstStyle>
          <a:p>
            <a:pPr>
              <a:defRPr/>
            </a:pPr>
            <a:fld id="{193C4A82-D4F4-41D6-911B-4CA74F4968E1}" type="slidenum">
              <a:rPr lang="fa-IR" smtClean="0">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1300212600"/>
      </p:ext>
    </p:extLst>
  </p:cSld>
  <p:clrMapOvr>
    <a:overrideClrMapping bg1="lt1" tx1="dk1" bg2="lt2" tx2="dk2" accent1="accent1" accent2="accent2" accent3="accent3" accent4="accent4" accent5="accent5" accent6="accent6" hlink="hlink" folHlink="folHlink"/>
  </p:clrMapOvr>
  <p:transition spd="med"/>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67E57475-05DB-4DD2-9ED5-86EE453D972E}" type="datetimeFigureOut">
              <a:rPr lang="en-US" smtClean="0"/>
              <a:pPr/>
              <a:t>12/3/2019</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21A17D7B-8A28-4452-8D7D-2E8A641AEB10}"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pPr>
              <a:defRPr/>
            </a:pPr>
            <a:endParaRPr lang="en-US">
              <a:solidFill>
                <a:prstClr val="white"/>
              </a:solidFill>
            </a:endParaRPr>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pPr>
              <a:defRPr/>
            </a:pPr>
            <a:endParaRPr lang="en-US">
              <a:solidFill>
                <a:prstClr val="white"/>
              </a:solidFill>
            </a:endParaRPr>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pPr>
              <a:defRPr/>
            </a:pPr>
            <a:fld id="{32F25E61-50AF-4A79-AB9B-5C2AB31EB6C4}" type="slidenum">
              <a:rPr lang="fa-IR" smtClean="0">
                <a:solidFill>
                  <a:prstClr val="white"/>
                </a:solidFill>
              </a:rPr>
              <a:pPr>
                <a:defRPr/>
              </a:pPr>
              <a:t>‹#›</a:t>
            </a:fld>
            <a:endParaRPr lang="en-US">
              <a:solidFill>
                <a:prstClr val="white"/>
              </a:solidFill>
            </a:endParaRPr>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pPr fontAlgn="base">
              <a:spcBef>
                <a:spcPct val="0"/>
              </a:spcBef>
              <a:spcAft>
                <a:spcPct val="0"/>
              </a:spcAft>
            </a:pPr>
            <a:endParaRPr lang="en-US">
              <a:solidFill>
                <a:prstClr val="white"/>
              </a:solidFill>
              <a:latin typeface="Tahoma" pitchFamily="34" charset="0"/>
              <a:cs typeface="Arial" charset="0"/>
            </a:endParaRPr>
          </a:p>
        </p:txBody>
      </p:sp>
      <p:sp>
        <p:nvSpPr>
          <p:cNvPr id="9" name="Free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pPr fontAlgn="base">
              <a:spcBef>
                <a:spcPct val="0"/>
              </a:spcBef>
              <a:spcAft>
                <a:spcPct val="0"/>
              </a:spcAft>
            </a:pPr>
            <a:endParaRPr lang="en-US">
              <a:solidFill>
                <a:prstClr val="white"/>
              </a:solidFill>
              <a:latin typeface="Tahoma" pitchFamily="34" charset="0"/>
              <a:cs typeface="Arial" charset="0"/>
            </a:endParaRPr>
          </a:p>
        </p:txBody>
      </p:sp>
      <p:sp>
        <p:nvSpPr>
          <p:cNvPr id="10" name="Right Triangle 9"/>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fontAlgn="base">
              <a:spcBef>
                <a:spcPct val="0"/>
              </a:spcBef>
              <a:spcAft>
                <a:spcPct val="0"/>
              </a:spcAft>
            </a:pPr>
            <a:endParaRPr lang="en-US">
              <a:solidFill>
                <a:prstClr val="white"/>
              </a:solidFill>
            </a:endParaRPr>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base">
              <a:spcBef>
                <a:spcPct val="0"/>
              </a:spcBef>
              <a:spcAft>
                <a:spcPct val="0"/>
              </a:spcAft>
            </a:pPr>
            <a:endParaRPr lang="en-US">
              <a:solidFill>
                <a:prstClr val="white"/>
              </a:solidFill>
            </a:endParaRPr>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base">
              <a:spcBef>
                <a:spcPct val="0"/>
              </a:spcBef>
              <a:spcAft>
                <a:spcPct val="0"/>
              </a:spcAft>
            </a:pPr>
            <a:endParaRPr lang="en-US">
              <a:solidFill>
                <a:prstClr val="white"/>
              </a:solidFill>
            </a:endParaRPr>
          </a:p>
        </p:txBody>
      </p:sp>
    </p:spTree>
    <p:extLst>
      <p:ext uri="{BB962C8B-B14F-4D97-AF65-F5344CB8AC3E}">
        <p14:creationId xmlns:p14="http://schemas.microsoft.com/office/powerpoint/2010/main" val="2195215575"/>
      </p:ext>
    </p:extLst>
  </p:cSld>
  <p:clrMapOvr>
    <a:overrideClrMapping bg1="dk1" tx1="lt1" bg2="dk2" tx2="lt2" accent1="accent1" accent2="accent2" accent3="accent3" accent4="accent4" accent5="accent5" accent6="accent6" hlink="hlink" folHlink="folHlink"/>
  </p:clrMapOvr>
  <p:transition spd="med"/>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pPr>
              <a:defRPr/>
            </a:pPr>
            <a:endParaRPr lang="en-US">
              <a:solidFill>
                <a:prstClr val="black"/>
              </a:solidFill>
            </a:endParaRPr>
          </a:p>
        </p:txBody>
      </p:sp>
      <p:sp>
        <p:nvSpPr>
          <p:cNvPr id="5" name="Footer Placeholder 4"/>
          <p:cNvSpPr>
            <a:spLocks noGrp="1"/>
          </p:cNvSpPr>
          <p:nvPr>
            <p:ph type="ftr" sz="quarter" idx="11"/>
          </p:nvPr>
        </p:nvSpPr>
        <p:spPr/>
        <p:txBody>
          <a:bodyPr/>
          <a:lstStyle>
            <a:extLst/>
          </a:lstStyle>
          <a:p>
            <a:pPr>
              <a:defRPr/>
            </a:pPr>
            <a:endParaRPr lang="en-US">
              <a:solidFill>
                <a:prstClr val="black"/>
              </a:solidFill>
            </a:endParaRPr>
          </a:p>
        </p:txBody>
      </p:sp>
      <p:sp>
        <p:nvSpPr>
          <p:cNvPr id="6" name="Slide Number Placeholder 5"/>
          <p:cNvSpPr>
            <a:spLocks noGrp="1"/>
          </p:cNvSpPr>
          <p:nvPr>
            <p:ph type="sldNum" sz="quarter" idx="12"/>
          </p:nvPr>
        </p:nvSpPr>
        <p:spPr/>
        <p:txBody>
          <a:bodyPr/>
          <a:lstStyle>
            <a:extLst/>
          </a:lstStyle>
          <a:p>
            <a:pPr>
              <a:defRPr/>
            </a:pPr>
            <a:fld id="{4D3E5391-C97A-475D-9687-AE026E95F662}" type="slidenum">
              <a:rPr lang="fa-IR" smtClean="0">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2678711227"/>
      </p:ext>
    </p:extLst>
  </p:cSld>
  <p:clrMapOvr>
    <a:masterClrMapping/>
  </p:clrMapOvr>
  <p:transition spd="med"/>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pPr>
              <a:defRPr/>
            </a:pPr>
            <a:endParaRPr lang="en-US">
              <a:solidFill>
                <a:prstClr val="black"/>
              </a:solidFill>
            </a:endParaRPr>
          </a:p>
        </p:txBody>
      </p:sp>
      <p:sp>
        <p:nvSpPr>
          <p:cNvPr id="5" name="Footer Placeholder 4"/>
          <p:cNvSpPr>
            <a:spLocks noGrp="1"/>
          </p:cNvSpPr>
          <p:nvPr>
            <p:ph type="ftr" sz="quarter" idx="11"/>
          </p:nvPr>
        </p:nvSpPr>
        <p:spPr/>
        <p:txBody>
          <a:bodyPr/>
          <a:lstStyle>
            <a:extLst/>
          </a:lstStyle>
          <a:p>
            <a:pPr>
              <a:defRPr/>
            </a:pPr>
            <a:endParaRPr lang="en-US">
              <a:solidFill>
                <a:prstClr val="black"/>
              </a:solidFill>
            </a:endParaRPr>
          </a:p>
        </p:txBody>
      </p:sp>
      <p:sp>
        <p:nvSpPr>
          <p:cNvPr id="6" name="Slide Number Placeholder 5"/>
          <p:cNvSpPr>
            <a:spLocks noGrp="1"/>
          </p:cNvSpPr>
          <p:nvPr>
            <p:ph type="sldNum" sz="quarter" idx="12"/>
          </p:nvPr>
        </p:nvSpPr>
        <p:spPr/>
        <p:txBody>
          <a:bodyPr/>
          <a:lstStyle>
            <a:extLst/>
          </a:lstStyle>
          <a:p>
            <a:pPr>
              <a:defRPr/>
            </a:pPr>
            <a:fld id="{E8B63DB6-445C-437E-8E91-F6EE98A830D3}" type="slidenum">
              <a:rPr lang="fa-IR" smtClean="0">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2873535126"/>
      </p:ext>
    </p:extLst>
  </p:cSld>
  <p:clrMapOvr>
    <a:masterClrMapping/>
  </p:clrMapOvr>
  <p:transition spd="med"/>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base">
              <a:spcBef>
                <a:spcPct val="0"/>
              </a:spcBef>
              <a:spcAft>
                <a:spcPct val="0"/>
              </a:spcAft>
            </a:pPr>
            <a:endParaRPr lang="en-US">
              <a:solidFill>
                <a:prstClr val="white"/>
              </a:solidFill>
            </a:endParaRPr>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pPr fontAlgn="base">
                <a:spcBef>
                  <a:spcPct val="0"/>
                </a:spcBef>
                <a:spcAft>
                  <a:spcPct val="0"/>
                </a:spcAft>
              </a:pPr>
              <a:endParaRPr lang="en-US">
                <a:solidFill>
                  <a:prstClr val="black"/>
                </a:solidFill>
                <a:latin typeface="Tahoma" pitchFamily="34" charset="0"/>
                <a:cs typeface="Arial" charset="0"/>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pPr fontAlgn="base">
                <a:spcBef>
                  <a:spcPct val="0"/>
                </a:spcBef>
                <a:spcAft>
                  <a:spcPct val="0"/>
                </a:spcAft>
              </a:pPr>
              <a:endParaRPr lang="en-US">
                <a:solidFill>
                  <a:prstClr val="black"/>
                </a:solidFill>
                <a:latin typeface="Tahoma" pitchFamily="34" charset="0"/>
                <a:cs typeface="Arial" charset="0"/>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fontAlgn="base">
                <a:spcBef>
                  <a:spcPct val="0"/>
                </a:spcBef>
                <a:spcAft>
                  <a:spcPct val="0"/>
                </a:spcAft>
              </a:pPr>
              <a:endParaRPr lang="en-US">
                <a:solidFill>
                  <a:prstClr val="white"/>
                </a:solidFill>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pPr>
              <a:defRPr/>
            </a:pPr>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pPr>
              <a:defRPr/>
            </a:pPr>
            <a:endParaRPr lang="en-US">
              <a:solidFill>
                <a:srgbClr val="2DA2BF">
                  <a:tint val="20000"/>
                </a:srgbClr>
              </a:solidFill>
            </a:endParaRPr>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pPr>
              <a:defRPr/>
            </a:pPr>
            <a:fld id="{F643518E-8D12-4104-A9CC-03B32F1C4C6A}" type="slidenum">
              <a:rPr lang="fa-IR" smtClean="0"/>
              <a:pPr>
                <a:defRPr/>
              </a:pPr>
              <a:t>‹#›</a:t>
            </a:fld>
            <a:endParaRPr lang="en-US"/>
          </a:p>
        </p:txBody>
      </p:sp>
    </p:spTree>
    <p:extLst>
      <p:ext uri="{BB962C8B-B14F-4D97-AF65-F5344CB8AC3E}">
        <p14:creationId xmlns:p14="http://schemas.microsoft.com/office/powerpoint/2010/main" val="3721440177"/>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pPr>
              <a:defRPr/>
            </a:pPr>
            <a:endParaRPr lang="en-US">
              <a:solidFill>
                <a:prstClr val="black"/>
              </a:solidFill>
            </a:endParaRPr>
          </a:p>
        </p:txBody>
      </p:sp>
      <p:sp>
        <p:nvSpPr>
          <p:cNvPr id="5" name="Footer Placeholder 4"/>
          <p:cNvSpPr>
            <a:spLocks noGrp="1"/>
          </p:cNvSpPr>
          <p:nvPr>
            <p:ph type="ftr" sz="quarter" idx="11"/>
          </p:nvPr>
        </p:nvSpPr>
        <p:spPr/>
        <p:txBody>
          <a:bodyPr/>
          <a:lstStyle>
            <a:extLst/>
          </a:lstStyle>
          <a:p>
            <a:pPr>
              <a:defRPr/>
            </a:pPr>
            <a:endParaRPr lang="en-US">
              <a:solidFill>
                <a:prstClr val="black"/>
              </a:solidFill>
            </a:endParaRPr>
          </a:p>
        </p:txBody>
      </p:sp>
      <p:sp>
        <p:nvSpPr>
          <p:cNvPr id="6" name="Slide Number Placeholder 5"/>
          <p:cNvSpPr>
            <a:spLocks noGrp="1"/>
          </p:cNvSpPr>
          <p:nvPr>
            <p:ph type="sldNum" sz="quarter" idx="12"/>
          </p:nvPr>
        </p:nvSpPr>
        <p:spPr/>
        <p:txBody>
          <a:bodyPr/>
          <a:lstStyle>
            <a:extLst/>
          </a:lstStyle>
          <a:p>
            <a:pPr>
              <a:defRPr/>
            </a:pPr>
            <a:fld id="{EE9E2F06-7D58-4446-99A6-DBBC15DCDF86}" type="slidenum">
              <a:rPr lang="fa-IR" smtClean="0">
                <a:solidFill>
                  <a:prstClr val="black"/>
                </a:solidFill>
              </a:rPr>
              <a:pPr>
                <a:defRPr/>
              </a:pPr>
              <a:t>‹#›</a:t>
            </a:fld>
            <a:endParaRPr lang="en-US">
              <a:solidFill>
                <a:prstClr val="black"/>
              </a:solidFill>
            </a:endParaRPr>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extLst>
      <p:ext uri="{BB962C8B-B14F-4D97-AF65-F5344CB8AC3E}">
        <p14:creationId xmlns:p14="http://schemas.microsoft.com/office/powerpoint/2010/main" val="3492232924"/>
      </p:ext>
    </p:extLst>
  </p:cSld>
  <p:clrMapOvr>
    <a:masterClrMapping/>
  </p:clrMapOvr>
  <p:transition spd="med"/>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pPr>
              <a:defRPr/>
            </a:pPr>
            <a:endParaRPr lang="en-US">
              <a:solidFill>
                <a:prstClr val="white"/>
              </a:solidFill>
            </a:endParaRPr>
          </a:p>
        </p:txBody>
      </p:sp>
      <p:sp>
        <p:nvSpPr>
          <p:cNvPr id="5" name="Footer Placeholder 4"/>
          <p:cNvSpPr>
            <a:spLocks noGrp="1"/>
          </p:cNvSpPr>
          <p:nvPr>
            <p:ph type="ftr" sz="quarter" idx="11"/>
          </p:nvPr>
        </p:nvSpPr>
        <p:spPr/>
        <p:txBody>
          <a:bodyPr/>
          <a:lstStyle>
            <a:extLst/>
          </a:lstStyle>
          <a:p>
            <a:pPr>
              <a:defRPr/>
            </a:pPr>
            <a:endParaRPr lang="en-US">
              <a:solidFill>
                <a:prstClr val="white"/>
              </a:solidFill>
            </a:endParaRPr>
          </a:p>
        </p:txBody>
      </p:sp>
      <p:sp>
        <p:nvSpPr>
          <p:cNvPr id="6" name="Slide Number Placeholder 5"/>
          <p:cNvSpPr>
            <a:spLocks noGrp="1"/>
          </p:cNvSpPr>
          <p:nvPr>
            <p:ph type="sldNum" sz="quarter" idx="12"/>
          </p:nvPr>
        </p:nvSpPr>
        <p:spPr/>
        <p:txBody>
          <a:bodyPr/>
          <a:lstStyle>
            <a:extLst/>
          </a:lstStyle>
          <a:p>
            <a:pPr>
              <a:defRPr/>
            </a:pPr>
            <a:fld id="{24AFB52C-2A4F-4A53-A5BD-13CF1A2BED03}" type="slidenum">
              <a:rPr lang="fa-IR" smtClean="0">
                <a:solidFill>
                  <a:prstClr val="white"/>
                </a:solidFill>
              </a:rPr>
              <a:pPr>
                <a:defRPr/>
              </a:pPr>
              <a:t>‹#›</a:t>
            </a:fld>
            <a:endParaRPr lang="en-US">
              <a:solidFill>
                <a:prstClr val="white"/>
              </a:solidFill>
            </a:endParaRPr>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base">
              <a:spcBef>
                <a:spcPct val="0"/>
              </a:spcBef>
              <a:spcAft>
                <a:spcPct val="0"/>
              </a:spcAft>
            </a:pPr>
            <a:endParaRPr lang="en-US">
              <a:solidFill>
                <a:prstClr val="white"/>
              </a:solidFill>
            </a:endParaRPr>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base">
              <a:spcBef>
                <a:spcPct val="0"/>
              </a:spcBef>
              <a:spcAft>
                <a:spcPct val="0"/>
              </a:spcAft>
            </a:pPr>
            <a:endParaRPr lang="en-US">
              <a:solidFill>
                <a:prstClr val="white"/>
              </a:solidFill>
            </a:endParaRPr>
          </a:p>
        </p:txBody>
      </p:sp>
    </p:spTree>
    <p:extLst>
      <p:ext uri="{BB962C8B-B14F-4D97-AF65-F5344CB8AC3E}">
        <p14:creationId xmlns:p14="http://schemas.microsoft.com/office/powerpoint/2010/main" val="313834615"/>
      </p:ext>
    </p:extLst>
  </p:cSld>
  <p:clrMapOvr>
    <a:overrideClrMapping bg1="dk1" tx1="lt1" bg2="dk2" tx2="lt2" accent1="accent1" accent2="accent2" accent3="accent3" accent4="accent4" accent5="accent5" accent6="accent6" hlink="hlink" folHlink="folHlink"/>
  </p:clrMapOvr>
  <p:transition spd="med"/>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pPr>
              <a:defRPr/>
            </a:pPr>
            <a:endParaRPr lang="en-US">
              <a:solidFill>
                <a:prstClr val="white"/>
              </a:solidFill>
            </a:endParaRPr>
          </a:p>
        </p:txBody>
      </p:sp>
      <p:sp>
        <p:nvSpPr>
          <p:cNvPr id="6" name="Footer Placeholder 5"/>
          <p:cNvSpPr>
            <a:spLocks noGrp="1"/>
          </p:cNvSpPr>
          <p:nvPr>
            <p:ph type="ftr" sz="quarter" idx="11"/>
          </p:nvPr>
        </p:nvSpPr>
        <p:spPr/>
        <p:txBody>
          <a:bodyPr/>
          <a:lstStyle>
            <a:extLst/>
          </a:lstStyle>
          <a:p>
            <a:pPr>
              <a:defRPr/>
            </a:pPr>
            <a:endParaRPr lang="en-US">
              <a:solidFill>
                <a:prstClr val="white"/>
              </a:solidFill>
            </a:endParaRPr>
          </a:p>
        </p:txBody>
      </p:sp>
      <p:sp>
        <p:nvSpPr>
          <p:cNvPr id="7" name="Slide Number Placeholder 6"/>
          <p:cNvSpPr>
            <a:spLocks noGrp="1"/>
          </p:cNvSpPr>
          <p:nvPr>
            <p:ph type="sldNum" sz="quarter" idx="12"/>
          </p:nvPr>
        </p:nvSpPr>
        <p:spPr/>
        <p:txBody>
          <a:bodyPr/>
          <a:lstStyle>
            <a:extLst/>
          </a:lstStyle>
          <a:p>
            <a:pPr>
              <a:defRPr/>
            </a:pPr>
            <a:fld id="{EE36A9C0-291C-4ECF-920D-686CE788D474}" type="slidenum">
              <a:rPr lang="fa-IR" smtClean="0">
                <a:solidFill>
                  <a:prstClr val="white"/>
                </a:solidFill>
              </a:rPr>
              <a:pPr>
                <a:defRPr/>
              </a:pPr>
              <a:t>‹#›</a:t>
            </a:fld>
            <a:endParaRPr lang="en-US">
              <a:solidFill>
                <a:prstClr val="white"/>
              </a:solidFill>
            </a:endParaRPr>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extLst>
      <p:ext uri="{BB962C8B-B14F-4D97-AF65-F5344CB8AC3E}">
        <p14:creationId xmlns:p14="http://schemas.microsoft.com/office/powerpoint/2010/main" val="3911500799"/>
      </p:ext>
    </p:extLst>
  </p:cSld>
  <p:clrMapOvr>
    <a:overrideClrMapping bg1="dk1" tx1="lt1" bg2="dk2" tx2="lt2" accent1="accent1" accent2="accent2" accent3="accent3" accent4="accent4" accent5="accent5" accent6="accent6" hlink="hlink" folHlink="folHlink"/>
  </p:clrMapOvr>
  <p:transition spd="med"/>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pPr>
              <a:defRPr/>
            </a:pPr>
            <a:endParaRPr lang="en-US">
              <a:solidFill>
                <a:prstClr val="black"/>
              </a:solidFill>
            </a:endParaRPr>
          </a:p>
        </p:txBody>
      </p:sp>
      <p:sp>
        <p:nvSpPr>
          <p:cNvPr id="8" name="Footer Placeholder 7"/>
          <p:cNvSpPr>
            <a:spLocks noGrp="1"/>
          </p:cNvSpPr>
          <p:nvPr>
            <p:ph type="ftr" sz="quarter" idx="11"/>
          </p:nvPr>
        </p:nvSpPr>
        <p:spPr/>
        <p:txBody>
          <a:bodyPr/>
          <a:lstStyle>
            <a:extLst/>
          </a:lstStyle>
          <a:p>
            <a:pPr>
              <a:defRPr/>
            </a:pPr>
            <a:endParaRPr lang="en-US">
              <a:solidFill>
                <a:prstClr val="black"/>
              </a:solidFill>
            </a:endParaRPr>
          </a:p>
        </p:txBody>
      </p:sp>
      <p:sp>
        <p:nvSpPr>
          <p:cNvPr id="9" name="Slide Number Placeholder 8"/>
          <p:cNvSpPr>
            <a:spLocks noGrp="1"/>
          </p:cNvSpPr>
          <p:nvPr>
            <p:ph type="sldNum" sz="quarter" idx="12"/>
          </p:nvPr>
        </p:nvSpPr>
        <p:spPr/>
        <p:txBody>
          <a:bodyPr/>
          <a:lstStyle>
            <a:extLst/>
          </a:lstStyle>
          <a:p>
            <a:pPr>
              <a:defRPr/>
            </a:pPr>
            <a:fld id="{11632B52-6898-4012-8EE3-8400351EF8B8}" type="slidenum">
              <a:rPr lang="fa-IR" smtClean="0">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1063285715"/>
      </p:ext>
    </p:extLst>
  </p:cSld>
  <p:clrMapOvr>
    <a:overrideClrMapping bg1="lt1" tx1="dk1" bg2="lt2" tx2="dk2" accent1="accent1" accent2="accent2" accent3="accent3" accent4="accent4" accent5="accent5" accent6="accent6" hlink="hlink" folHlink="folHlink"/>
  </p:clrMapOvr>
  <p:transition spd="med"/>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pPr>
              <a:defRPr/>
            </a:pPr>
            <a:endParaRPr lang="en-US">
              <a:solidFill>
                <a:prstClr val="white"/>
              </a:solidFill>
            </a:endParaRPr>
          </a:p>
        </p:txBody>
      </p:sp>
      <p:sp>
        <p:nvSpPr>
          <p:cNvPr id="4" name="Footer Placeholder 3"/>
          <p:cNvSpPr>
            <a:spLocks noGrp="1"/>
          </p:cNvSpPr>
          <p:nvPr>
            <p:ph type="ftr" sz="quarter" idx="11"/>
          </p:nvPr>
        </p:nvSpPr>
        <p:spPr/>
        <p:txBody>
          <a:bodyPr/>
          <a:lstStyle>
            <a:extLst/>
          </a:lstStyle>
          <a:p>
            <a:pPr>
              <a:defRPr/>
            </a:pPr>
            <a:endParaRPr lang="en-US">
              <a:solidFill>
                <a:prstClr val="white"/>
              </a:solidFill>
            </a:endParaRPr>
          </a:p>
        </p:txBody>
      </p:sp>
      <p:sp>
        <p:nvSpPr>
          <p:cNvPr id="5" name="Slide Number Placeholder 4"/>
          <p:cNvSpPr>
            <a:spLocks noGrp="1"/>
          </p:cNvSpPr>
          <p:nvPr>
            <p:ph type="sldNum" sz="quarter" idx="12"/>
          </p:nvPr>
        </p:nvSpPr>
        <p:spPr/>
        <p:txBody>
          <a:bodyPr/>
          <a:lstStyle>
            <a:extLst/>
          </a:lstStyle>
          <a:p>
            <a:pPr>
              <a:defRPr/>
            </a:pPr>
            <a:fld id="{38D7D335-02AE-4FD1-B8F8-5F6E55FE38FA}" type="slidenum">
              <a:rPr lang="fa-IR" smtClean="0">
                <a:solidFill>
                  <a:prstClr val="white"/>
                </a:solidFill>
              </a:rPr>
              <a:pPr>
                <a:defRPr/>
              </a:pPr>
              <a:t>‹#›</a:t>
            </a:fld>
            <a:endParaRPr lang="en-US">
              <a:solidFill>
                <a:prstClr val="white"/>
              </a:solidFill>
            </a:endParaRPr>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extLst>
      <p:ext uri="{BB962C8B-B14F-4D97-AF65-F5344CB8AC3E}">
        <p14:creationId xmlns:p14="http://schemas.microsoft.com/office/powerpoint/2010/main" val="3989786843"/>
      </p:ext>
    </p:extLst>
  </p:cSld>
  <p:clrMapOvr>
    <a:overrideClrMapping bg1="dk1" tx1="lt1" bg2="dk2" tx2="lt2" accent1="accent1" accent2="accent2" accent3="accent3" accent4="accent4" accent5="accent5" accent6="accent6" hlink="hlink" folHlink="folHlink"/>
  </p:clrMapOvr>
  <p:transition spd="med"/>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pPr>
              <a:defRPr/>
            </a:pPr>
            <a:endParaRPr lang="en-US">
              <a:solidFill>
                <a:prstClr val="black"/>
              </a:solidFill>
            </a:endParaRPr>
          </a:p>
        </p:txBody>
      </p:sp>
      <p:sp>
        <p:nvSpPr>
          <p:cNvPr id="3" name="Footer Placeholder 2"/>
          <p:cNvSpPr>
            <a:spLocks noGrp="1"/>
          </p:cNvSpPr>
          <p:nvPr>
            <p:ph type="ftr" sz="quarter" idx="11"/>
          </p:nvPr>
        </p:nvSpPr>
        <p:spPr/>
        <p:txBody>
          <a:bodyPr/>
          <a:lstStyle>
            <a:extLst/>
          </a:lstStyle>
          <a:p>
            <a:pPr>
              <a:defRPr/>
            </a:pPr>
            <a:endParaRPr lang="en-US">
              <a:solidFill>
                <a:prstClr val="black"/>
              </a:solidFill>
            </a:endParaRPr>
          </a:p>
        </p:txBody>
      </p:sp>
      <p:sp>
        <p:nvSpPr>
          <p:cNvPr id="4" name="Slide Number Placeholder 3"/>
          <p:cNvSpPr>
            <a:spLocks noGrp="1"/>
          </p:cNvSpPr>
          <p:nvPr>
            <p:ph type="sldNum" sz="quarter" idx="12"/>
          </p:nvPr>
        </p:nvSpPr>
        <p:spPr/>
        <p:txBody>
          <a:bodyPr/>
          <a:lstStyle>
            <a:extLst/>
          </a:lstStyle>
          <a:p>
            <a:pPr>
              <a:defRPr/>
            </a:pPr>
            <a:fld id="{4A2E95F0-F168-4748-8173-84DBD105119D}" type="slidenum">
              <a:rPr lang="fa-IR" smtClean="0">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21159159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fld id="{67E57475-05DB-4DD2-9ED5-86EE453D972E}" type="datetimeFigureOut">
              <a:rPr lang="en-US" smtClean="0"/>
              <a:pPr/>
              <a:t>12/3/2019</a:t>
            </a:fld>
            <a:endParaRPr lang="en-US"/>
          </a:p>
        </p:txBody>
      </p:sp>
      <p:sp>
        <p:nvSpPr>
          <p:cNvPr id="5" name="Footer Placeholder 4"/>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endParaRPr lang="en-US"/>
          </a:p>
        </p:txBody>
      </p:sp>
      <p:sp>
        <p:nvSpPr>
          <p:cNvPr id="6" name="Slide Number Placeholder 5"/>
          <p:cNvSpPr>
            <a:spLocks noGrp="1"/>
          </p:cNvSpPr>
          <p:nvPr>
            <p:ph type="sldNum" sz="quarter" idx="12"/>
          </p:nvPr>
        </p:nvSpPr>
        <p:spPr>
          <a:xfrm>
            <a:off x="6733952" y="6555112"/>
            <a:ext cx="588336" cy="228600"/>
          </a:xfrm>
        </p:spPr>
        <p:txBody>
          <a:bodyPr/>
          <a:lstStyle>
            <a:extLst/>
          </a:lstStyle>
          <a:p>
            <a:fld id="{21A17D7B-8A28-4452-8D7D-2E8A641AEB10}"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pPr>
              <a:defRPr/>
            </a:pPr>
            <a:endParaRPr lang="en-US">
              <a:solidFill>
                <a:prstClr val="black"/>
              </a:solidFill>
            </a:endParaRPr>
          </a:p>
        </p:txBody>
      </p:sp>
      <p:sp>
        <p:nvSpPr>
          <p:cNvPr id="6" name="Footer Placeholder 5"/>
          <p:cNvSpPr>
            <a:spLocks noGrp="1"/>
          </p:cNvSpPr>
          <p:nvPr>
            <p:ph type="ftr" sz="quarter" idx="11"/>
          </p:nvPr>
        </p:nvSpPr>
        <p:spPr/>
        <p:txBody>
          <a:bodyPr/>
          <a:lstStyle>
            <a:extLst/>
          </a:lstStyle>
          <a:p>
            <a:pPr>
              <a:defRPr/>
            </a:pPr>
            <a:endParaRPr lang="en-US">
              <a:solidFill>
                <a:prstClr val="black"/>
              </a:solidFill>
            </a:endParaRPr>
          </a:p>
        </p:txBody>
      </p:sp>
      <p:sp>
        <p:nvSpPr>
          <p:cNvPr id="7" name="Slide Number Placeholder 6"/>
          <p:cNvSpPr>
            <a:spLocks noGrp="1"/>
          </p:cNvSpPr>
          <p:nvPr>
            <p:ph type="sldNum" sz="quarter" idx="12"/>
          </p:nvPr>
        </p:nvSpPr>
        <p:spPr/>
        <p:txBody>
          <a:bodyPr/>
          <a:lstStyle>
            <a:extLst/>
          </a:lstStyle>
          <a:p>
            <a:pPr>
              <a:defRPr/>
            </a:pPr>
            <a:fld id="{193C4A82-D4F4-41D6-911B-4CA74F4968E1}" type="slidenum">
              <a:rPr lang="fa-IR" smtClean="0">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1816405572"/>
      </p:ext>
    </p:extLst>
  </p:cSld>
  <p:clrMapOvr>
    <a:overrideClrMapping bg1="lt1" tx1="dk1" bg2="lt2" tx2="dk2" accent1="accent1" accent2="accent2" accent3="accent3" accent4="accent4" accent5="accent5" accent6="accent6" hlink="hlink" folHlink="folHlink"/>
  </p:clrMapOvr>
  <p:transition spd="med"/>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pPr>
              <a:defRPr/>
            </a:pPr>
            <a:endParaRPr lang="en-US">
              <a:solidFill>
                <a:prstClr val="white"/>
              </a:solidFill>
            </a:endParaRPr>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pPr>
              <a:defRPr/>
            </a:pPr>
            <a:endParaRPr lang="en-US">
              <a:solidFill>
                <a:prstClr val="white"/>
              </a:solidFill>
            </a:endParaRPr>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pPr>
              <a:defRPr/>
            </a:pPr>
            <a:fld id="{32F25E61-50AF-4A79-AB9B-5C2AB31EB6C4}" type="slidenum">
              <a:rPr lang="fa-IR" smtClean="0">
                <a:solidFill>
                  <a:prstClr val="white"/>
                </a:solidFill>
              </a:rPr>
              <a:pPr>
                <a:defRPr/>
              </a:pPr>
              <a:t>‹#›</a:t>
            </a:fld>
            <a:endParaRPr lang="en-US">
              <a:solidFill>
                <a:prstClr val="white"/>
              </a:solidFill>
            </a:endParaRPr>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pPr fontAlgn="base">
              <a:spcBef>
                <a:spcPct val="0"/>
              </a:spcBef>
              <a:spcAft>
                <a:spcPct val="0"/>
              </a:spcAft>
            </a:pPr>
            <a:endParaRPr lang="en-US">
              <a:solidFill>
                <a:prstClr val="white"/>
              </a:solidFill>
              <a:latin typeface="Tahoma" pitchFamily="34" charset="0"/>
              <a:cs typeface="Arial" charset="0"/>
            </a:endParaRPr>
          </a:p>
        </p:txBody>
      </p:sp>
      <p:sp>
        <p:nvSpPr>
          <p:cNvPr id="9" name="Free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pPr fontAlgn="base">
              <a:spcBef>
                <a:spcPct val="0"/>
              </a:spcBef>
              <a:spcAft>
                <a:spcPct val="0"/>
              </a:spcAft>
            </a:pPr>
            <a:endParaRPr lang="en-US">
              <a:solidFill>
                <a:prstClr val="white"/>
              </a:solidFill>
              <a:latin typeface="Tahoma" pitchFamily="34" charset="0"/>
              <a:cs typeface="Arial" charset="0"/>
            </a:endParaRPr>
          </a:p>
        </p:txBody>
      </p:sp>
      <p:sp>
        <p:nvSpPr>
          <p:cNvPr id="10" name="Right Triangle 9"/>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fontAlgn="base">
              <a:spcBef>
                <a:spcPct val="0"/>
              </a:spcBef>
              <a:spcAft>
                <a:spcPct val="0"/>
              </a:spcAft>
            </a:pPr>
            <a:endParaRPr lang="en-US">
              <a:solidFill>
                <a:prstClr val="white"/>
              </a:solidFill>
            </a:endParaRPr>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base">
              <a:spcBef>
                <a:spcPct val="0"/>
              </a:spcBef>
              <a:spcAft>
                <a:spcPct val="0"/>
              </a:spcAft>
            </a:pPr>
            <a:endParaRPr lang="en-US">
              <a:solidFill>
                <a:prstClr val="white"/>
              </a:solidFill>
            </a:endParaRPr>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base">
              <a:spcBef>
                <a:spcPct val="0"/>
              </a:spcBef>
              <a:spcAft>
                <a:spcPct val="0"/>
              </a:spcAft>
            </a:pPr>
            <a:endParaRPr lang="en-US">
              <a:solidFill>
                <a:prstClr val="white"/>
              </a:solidFill>
            </a:endParaRPr>
          </a:p>
        </p:txBody>
      </p:sp>
    </p:spTree>
    <p:extLst>
      <p:ext uri="{BB962C8B-B14F-4D97-AF65-F5344CB8AC3E}">
        <p14:creationId xmlns:p14="http://schemas.microsoft.com/office/powerpoint/2010/main" val="1705355414"/>
      </p:ext>
    </p:extLst>
  </p:cSld>
  <p:clrMapOvr>
    <a:overrideClrMapping bg1="dk1" tx1="lt1" bg2="dk2" tx2="lt2" accent1="accent1" accent2="accent2" accent3="accent3" accent4="accent4" accent5="accent5" accent6="accent6" hlink="hlink" folHlink="folHlink"/>
  </p:clrMapOvr>
  <p:transition spd="med"/>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pPr>
              <a:defRPr/>
            </a:pPr>
            <a:endParaRPr lang="en-US">
              <a:solidFill>
                <a:prstClr val="black"/>
              </a:solidFill>
            </a:endParaRPr>
          </a:p>
        </p:txBody>
      </p:sp>
      <p:sp>
        <p:nvSpPr>
          <p:cNvPr id="5" name="Footer Placeholder 4"/>
          <p:cNvSpPr>
            <a:spLocks noGrp="1"/>
          </p:cNvSpPr>
          <p:nvPr>
            <p:ph type="ftr" sz="quarter" idx="11"/>
          </p:nvPr>
        </p:nvSpPr>
        <p:spPr/>
        <p:txBody>
          <a:bodyPr/>
          <a:lstStyle>
            <a:extLst/>
          </a:lstStyle>
          <a:p>
            <a:pPr>
              <a:defRPr/>
            </a:pPr>
            <a:endParaRPr lang="en-US">
              <a:solidFill>
                <a:prstClr val="black"/>
              </a:solidFill>
            </a:endParaRPr>
          </a:p>
        </p:txBody>
      </p:sp>
      <p:sp>
        <p:nvSpPr>
          <p:cNvPr id="6" name="Slide Number Placeholder 5"/>
          <p:cNvSpPr>
            <a:spLocks noGrp="1"/>
          </p:cNvSpPr>
          <p:nvPr>
            <p:ph type="sldNum" sz="quarter" idx="12"/>
          </p:nvPr>
        </p:nvSpPr>
        <p:spPr/>
        <p:txBody>
          <a:bodyPr/>
          <a:lstStyle>
            <a:extLst/>
          </a:lstStyle>
          <a:p>
            <a:pPr>
              <a:defRPr/>
            </a:pPr>
            <a:fld id="{4D3E5391-C97A-475D-9687-AE026E95F662}" type="slidenum">
              <a:rPr lang="fa-IR" smtClean="0">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4019055092"/>
      </p:ext>
    </p:extLst>
  </p:cSld>
  <p:clrMapOvr>
    <a:masterClrMapping/>
  </p:clrMapOvr>
  <p:transition spd="med"/>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pPr>
              <a:defRPr/>
            </a:pPr>
            <a:endParaRPr lang="en-US">
              <a:solidFill>
                <a:prstClr val="black"/>
              </a:solidFill>
            </a:endParaRPr>
          </a:p>
        </p:txBody>
      </p:sp>
      <p:sp>
        <p:nvSpPr>
          <p:cNvPr id="5" name="Footer Placeholder 4"/>
          <p:cNvSpPr>
            <a:spLocks noGrp="1"/>
          </p:cNvSpPr>
          <p:nvPr>
            <p:ph type="ftr" sz="quarter" idx="11"/>
          </p:nvPr>
        </p:nvSpPr>
        <p:spPr/>
        <p:txBody>
          <a:bodyPr/>
          <a:lstStyle>
            <a:extLst/>
          </a:lstStyle>
          <a:p>
            <a:pPr>
              <a:defRPr/>
            </a:pPr>
            <a:endParaRPr lang="en-US">
              <a:solidFill>
                <a:prstClr val="black"/>
              </a:solidFill>
            </a:endParaRPr>
          </a:p>
        </p:txBody>
      </p:sp>
      <p:sp>
        <p:nvSpPr>
          <p:cNvPr id="6" name="Slide Number Placeholder 5"/>
          <p:cNvSpPr>
            <a:spLocks noGrp="1"/>
          </p:cNvSpPr>
          <p:nvPr>
            <p:ph type="sldNum" sz="quarter" idx="12"/>
          </p:nvPr>
        </p:nvSpPr>
        <p:spPr/>
        <p:txBody>
          <a:bodyPr/>
          <a:lstStyle>
            <a:extLst/>
          </a:lstStyle>
          <a:p>
            <a:pPr>
              <a:defRPr/>
            </a:pPr>
            <a:fld id="{E8B63DB6-445C-437E-8E91-F6EE98A830D3}" type="slidenum">
              <a:rPr lang="fa-IR" smtClean="0">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3491404258"/>
      </p:ext>
    </p:extLst>
  </p:cSld>
  <p:clrMapOvr>
    <a:masterClrMapping/>
  </p:clrMapOvr>
  <p:transition spd="med"/>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92100"/>
            <a:ext cx="8229600" cy="1384300"/>
          </a:xfrm>
        </p:spPr>
        <p:txBody>
          <a:bodyPr/>
          <a:lstStyle/>
          <a:p>
            <a:r>
              <a:rPr lang="en-US" smtClean="0"/>
              <a:t>Click to edit Master title style</a:t>
            </a:r>
            <a:endParaRPr lang="fa-IR"/>
          </a:p>
        </p:txBody>
      </p:sp>
      <p:sp>
        <p:nvSpPr>
          <p:cNvPr id="3" name="Table Placeholder 2"/>
          <p:cNvSpPr>
            <a:spLocks noGrp="1"/>
          </p:cNvSpPr>
          <p:nvPr>
            <p:ph type="tbl" idx="1"/>
          </p:nvPr>
        </p:nvSpPr>
        <p:spPr>
          <a:xfrm>
            <a:off x="457200" y="1905000"/>
            <a:ext cx="8229600" cy="4114800"/>
          </a:xfrm>
        </p:spPr>
        <p:txBody>
          <a:bodyPr/>
          <a:lstStyle/>
          <a:p>
            <a:pPr lvl="0"/>
            <a:endParaRPr lang="fa-IR"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prstClr val="black"/>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prstClr val="black"/>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82DDE6D-EF87-47B4-903B-F5C99865A7FB}" type="slidenum">
              <a:rPr lang="fa-IR">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3348598725"/>
      </p:ext>
    </p:extLst>
  </p:cSld>
  <p:clrMapOvr>
    <a:masterClrMapping/>
  </p:clrMapOvr>
  <p:transition spd="med"/>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rtl="1"/>
            <a:endParaRPr lang="en-US">
              <a:solidFill>
                <a:prstClr val="white"/>
              </a:solidFill>
            </a:endParaRPr>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pPr algn="r" rtl="1"/>
              <a:endParaRPr lang="en-US">
                <a:solidFill>
                  <a:prstClr val="black"/>
                </a:solidFill>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pPr algn="r" rtl="1"/>
              <a:endParaRPr lang="en-US">
                <a:solidFill>
                  <a:prstClr val="black"/>
                </a:solidFill>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rtl="1"/>
              <a:endParaRPr lang="en-US">
                <a:solidFill>
                  <a:prstClr val="white"/>
                </a:solidFill>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9B25EECC-7BD8-4BB1-BD9F-88506BCC6ACB}" type="datetimeFigureOut">
              <a:rPr lang="fa-IR" smtClean="0"/>
              <a:pPr/>
              <a:t>1441/04/06</a:t>
            </a:fld>
            <a:endParaRPr lang="fa-IR"/>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fa-IR">
              <a:solidFill>
                <a:srgbClr val="2DA2BF">
                  <a:tint val="20000"/>
                </a:srgbClr>
              </a:solidFill>
            </a:endParaRPr>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A5108F20-D226-4998-B72D-58A5961A9606}" type="slidenum">
              <a:rPr lang="fa-IR" smtClean="0"/>
              <a:pPr/>
              <a:t>‹#›</a:t>
            </a:fld>
            <a:endParaRPr lang="fa-IR"/>
          </a:p>
        </p:txBody>
      </p:sp>
    </p:spTree>
    <p:extLst>
      <p:ext uri="{BB962C8B-B14F-4D97-AF65-F5344CB8AC3E}">
        <p14:creationId xmlns:p14="http://schemas.microsoft.com/office/powerpoint/2010/main" val="267769161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9B25EECC-7BD8-4BB1-BD9F-88506BCC6ACB}" type="datetimeFigureOut">
              <a:rPr lang="fa-IR" smtClean="0">
                <a:solidFill>
                  <a:prstClr val="black"/>
                </a:solidFill>
              </a:rPr>
              <a:pPr/>
              <a:t>1441/04/06</a:t>
            </a:fld>
            <a:endParaRPr lang="fa-IR">
              <a:solidFill>
                <a:prstClr val="black"/>
              </a:solidFill>
            </a:endParaRPr>
          </a:p>
        </p:txBody>
      </p:sp>
      <p:sp>
        <p:nvSpPr>
          <p:cNvPr id="5" name="Footer Placeholder 4"/>
          <p:cNvSpPr>
            <a:spLocks noGrp="1"/>
          </p:cNvSpPr>
          <p:nvPr>
            <p:ph type="ftr" sz="quarter" idx="11"/>
          </p:nvPr>
        </p:nvSpPr>
        <p:spPr/>
        <p:txBody>
          <a:bodyPr/>
          <a:lstStyle>
            <a:extLst/>
          </a:lstStyle>
          <a:p>
            <a:endParaRPr lang="fa-IR">
              <a:solidFill>
                <a:prstClr val="black"/>
              </a:solidFill>
            </a:endParaRPr>
          </a:p>
        </p:txBody>
      </p:sp>
      <p:sp>
        <p:nvSpPr>
          <p:cNvPr id="6" name="Slide Number Placeholder 5"/>
          <p:cNvSpPr>
            <a:spLocks noGrp="1"/>
          </p:cNvSpPr>
          <p:nvPr>
            <p:ph type="sldNum" sz="quarter" idx="12"/>
          </p:nvPr>
        </p:nvSpPr>
        <p:spPr/>
        <p:txBody>
          <a:bodyPr/>
          <a:lstStyle>
            <a:extLst/>
          </a:lstStyle>
          <a:p>
            <a:fld id="{A5108F20-D226-4998-B72D-58A5961A9606}" type="slidenum">
              <a:rPr lang="fa-IR" smtClean="0">
                <a:solidFill>
                  <a:prstClr val="black"/>
                </a:solidFill>
              </a:rPr>
              <a:pPr/>
              <a:t>‹#›</a:t>
            </a:fld>
            <a:endParaRPr lang="fa-IR">
              <a:solidFill>
                <a:prstClr val="black"/>
              </a:solidFill>
            </a:endParaRPr>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extLst>
      <p:ext uri="{BB962C8B-B14F-4D97-AF65-F5344CB8AC3E}">
        <p14:creationId xmlns:p14="http://schemas.microsoft.com/office/powerpoint/2010/main" val="121934397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9B25EECC-7BD8-4BB1-BD9F-88506BCC6ACB}" type="datetimeFigureOut">
              <a:rPr lang="fa-IR" smtClean="0">
                <a:solidFill>
                  <a:prstClr val="white"/>
                </a:solidFill>
              </a:rPr>
              <a:pPr/>
              <a:t>1441/04/06</a:t>
            </a:fld>
            <a:endParaRPr lang="fa-IR">
              <a:solidFill>
                <a:prstClr val="white"/>
              </a:solidFill>
            </a:endParaRPr>
          </a:p>
        </p:txBody>
      </p:sp>
      <p:sp>
        <p:nvSpPr>
          <p:cNvPr id="5" name="Footer Placeholder 4"/>
          <p:cNvSpPr>
            <a:spLocks noGrp="1"/>
          </p:cNvSpPr>
          <p:nvPr>
            <p:ph type="ftr" sz="quarter" idx="11"/>
          </p:nvPr>
        </p:nvSpPr>
        <p:spPr/>
        <p:txBody>
          <a:bodyPr/>
          <a:lstStyle>
            <a:extLst/>
          </a:lstStyle>
          <a:p>
            <a:endParaRPr lang="fa-IR">
              <a:solidFill>
                <a:prstClr val="white"/>
              </a:solidFill>
            </a:endParaRPr>
          </a:p>
        </p:txBody>
      </p:sp>
      <p:sp>
        <p:nvSpPr>
          <p:cNvPr id="6" name="Slide Number Placeholder 5"/>
          <p:cNvSpPr>
            <a:spLocks noGrp="1"/>
          </p:cNvSpPr>
          <p:nvPr>
            <p:ph type="sldNum" sz="quarter" idx="12"/>
          </p:nvPr>
        </p:nvSpPr>
        <p:spPr/>
        <p:txBody>
          <a:bodyPr/>
          <a:lstStyle>
            <a:extLst/>
          </a:lstStyle>
          <a:p>
            <a:fld id="{A5108F20-D226-4998-B72D-58A5961A9606}" type="slidenum">
              <a:rPr lang="fa-IR" smtClean="0">
                <a:solidFill>
                  <a:prstClr val="white"/>
                </a:solidFill>
              </a:rPr>
              <a:pPr/>
              <a:t>‹#›</a:t>
            </a:fld>
            <a:endParaRPr lang="fa-IR">
              <a:solidFill>
                <a:prstClr val="white"/>
              </a:solidFill>
            </a:endParaRPr>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rtl="1"/>
            <a:endParaRPr lang="en-US">
              <a:solidFill>
                <a:prstClr val="white"/>
              </a:solidFill>
            </a:endParaRPr>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rtl="1"/>
            <a:endParaRPr lang="en-US">
              <a:solidFill>
                <a:prstClr val="white"/>
              </a:solidFill>
            </a:endParaRPr>
          </a:p>
        </p:txBody>
      </p:sp>
    </p:spTree>
    <p:extLst>
      <p:ext uri="{BB962C8B-B14F-4D97-AF65-F5344CB8AC3E}">
        <p14:creationId xmlns:p14="http://schemas.microsoft.com/office/powerpoint/2010/main" val="487885100"/>
      </p:ext>
    </p:extLst>
  </p:cSld>
  <p:clrMapOvr>
    <a:overrideClrMapping bg1="dk1" tx1="lt1" bg2="dk2" tx2="lt2" accent1="accent1" accent2="accent2" accent3="accent3" accent4="accent4" accent5="accent5" accent6="accent6" hlink="hlink" folHlink="folHlink"/>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9B25EECC-7BD8-4BB1-BD9F-88506BCC6ACB}" type="datetimeFigureOut">
              <a:rPr lang="fa-IR" smtClean="0">
                <a:solidFill>
                  <a:prstClr val="white"/>
                </a:solidFill>
              </a:rPr>
              <a:pPr/>
              <a:t>1441/04/06</a:t>
            </a:fld>
            <a:endParaRPr lang="fa-IR">
              <a:solidFill>
                <a:prstClr val="white"/>
              </a:solidFill>
            </a:endParaRPr>
          </a:p>
        </p:txBody>
      </p:sp>
      <p:sp>
        <p:nvSpPr>
          <p:cNvPr id="6" name="Footer Placeholder 5"/>
          <p:cNvSpPr>
            <a:spLocks noGrp="1"/>
          </p:cNvSpPr>
          <p:nvPr>
            <p:ph type="ftr" sz="quarter" idx="11"/>
          </p:nvPr>
        </p:nvSpPr>
        <p:spPr/>
        <p:txBody>
          <a:bodyPr/>
          <a:lstStyle>
            <a:extLst/>
          </a:lstStyle>
          <a:p>
            <a:endParaRPr lang="fa-IR">
              <a:solidFill>
                <a:prstClr val="white"/>
              </a:solidFill>
            </a:endParaRPr>
          </a:p>
        </p:txBody>
      </p:sp>
      <p:sp>
        <p:nvSpPr>
          <p:cNvPr id="7" name="Slide Number Placeholder 6"/>
          <p:cNvSpPr>
            <a:spLocks noGrp="1"/>
          </p:cNvSpPr>
          <p:nvPr>
            <p:ph type="sldNum" sz="quarter" idx="12"/>
          </p:nvPr>
        </p:nvSpPr>
        <p:spPr/>
        <p:txBody>
          <a:bodyPr/>
          <a:lstStyle>
            <a:extLst/>
          </a:lstStyle>
          <a:p>
            <a:fld id="{A5108F20-D226-4998-B72D-58A5961A9606}" type="slidenum">
              <a:rPr lang="fa-IR" smtClean="0">
                <a:solidFill>
                  <a:prstClr val="white"/>
                </a:solidFill>
              </a:rPr>
              <a:pPr/>
              <a:t>‹#›</a:t>
            </a:fld>
            <a:endParaRPr lang="fa-IR">
              <a:solidFill>
                <a:prstClr val="white"/>
              </a:solidFill>
            </a:endParaRPr>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extLst>
      <p:ext uri="{BB962C8B-B14F-4D97-AF65-F5344CB8AC3E}">
        <p14:creationId xmlns:p14="http://schemas.microsoft.com/office/powerpoint/2010/main" val="3293421109"/>
      </p:ext>
    </p:extLst>
  </p:cSld>
  <p:clrMapOvr>
    <a:overrideClrMapping bg1="dk1" tx1="lt1" bg2="dk2" tx2="lt2" accent1="accent1" accent2="accent2" accent3="accent3" accent4="accent4" accent5="accent5" accent6="accent6" hlink="hlink" folHlink="folHlink"/>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9B25EECC-7BD8-4BB1-BD9F-88506BCC6ACB}" type="datetimeFigureOut">
              <a:rPr lang="fa-IR" smtClean="0">
                <a:solidFill>
                  <a:prstClr val="black"/>
                </a:solidFill>
              </a:rPr>
              <a:pPr/>
              <a:t>1441/04/06</a:t>
            </a:fld>
            <a:endParaRPr lang="fa-IR">
              <a:solidFill>
                <a:prstClr val="black"/>
              </a:solidFill>
            </a:endParaRPr>
          </a:p>
        </p:txBody>
      </p:sp>
      <p:sp>
        <p:nvSpPr>
          <p:cNvPr id="8" name="Footer Placeholder 7"/>
          <p:cNvSpPr>
            <a:spLocks noGrp="1"/>
          </p:cNvSpPr>
          <p:nvPr>
            <p:ph type="ftr" sz="quarter" idx="11"/>
          </p:nvPr>
        </p:nvSpPr>
        <p:spPr/>
        <p:txBody>
          <a:bodyPr/>
          <a:lstStyle>
            <a:extLst/>
          </a:lstStyle>
          <a:p>
            <a:endParaRPr lang="fa-IR">
              <a:solidFill>
                <a:prstClr val="black"/>
              </a:solidFill>
            </a:endParaRPr>
          </a:p>
        </p:txBody>
      </p:sp>
      <p:sp>
        <p:nvSpPr>
          <p:cNvPr id="9" name="Slide Number Placeholder 8"/>
          <p:cNvSpPr>
            <a:spLocks noGrp="1"/>
          </p:cNvSpPr>
          <p:nvPr>
            <p:ph type="sldNum" sz="quarter" idx="12"/>
          </p:nvPr>
        </p:nvSpPr>
        <p:spPr/>
        <p:txBody>
          <a:bodyPr/>
          <a:lstStyle>
            <a:extLst/>
          </a:lstStyle>
          <a:p>
            <a:fld id="{A5108F20-D226-4998-B72D-58A5961A9606}"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3938388024"/>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67E57475-05DB-4DD2-9ED5-86EE453D972E}" type="datetimeFigureOut">
              <a:rPr lang="en-US" smtClean="0"/>
              <a:pPr/>
              <a:t>12/3/2019</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21A17D7B-8A28-4452-8D7D-2E8A641AEB10}" type="slidenum">
              <a:rPr lang="en-US" smtClean="0"/>
              <a:pPr/>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9B25EECC-7BD8-4BB1-BD9F-88506BCC6ACB}" type="datetimeFigureOut">
              <a:rPr lang="fa-IR" smtClean="0">
                <a:solidFill>
                  <a:prstClr val="white"/>
                </a:solidFill>
              </a:rPr>
              <a:pPr/>
              <a:t>1441/04/06</a:t>
            </a:fld>
            <a:endParaRPr lang="fa-IR">
              <a:solidFill>
                <a:prstClr val="white"/>
              </a:solidFill>
            </a:endParaRPr>
          </a:p>
        </p:txBody>
      </p:sp>
      <p:sp>
        <p:nvSpPr>
          <p:cNvPr id="4" name="Footer Placeholder 3"/>
          <p:cNvSpPr>
            <a:spLocks noGrp="1"/>
          </p:cNvSpPr>
          <p:nvPr>
            <p:ph type="ftr" sz="quarter" idx="11"/>
          </p:nvPr>
        </p:nvSpPr>
        <p:spPr/>
        <p:txBody>
          <a:bodyPr/>
          <a:lstStyle>
            <a:extLst/>
          </a:lstStyle>
          <a:p>
            <a:endParaRPr lang="fa-IR">
              <a:solidFill>
                <a:prstClr val="white"/>
              </a:solidFill>
            </a:endParaRPr>
          </a:p>
        </p:txBody>
      </p:sp>
      <p:sp>
        <p:nvSpPr>
          <p:cNvPr id="5" name="Slide Number Placeholder 4"/>
          <p:cNvSpPr>
            <a:spLocks noGrp="1"/>
          </p:cNvSpPr>
          <p:nvPr>
            <p:ph type="sldNum" sz="quarter" idx="12"/>
          </p:nvPr>
        </p:nvSpPr>
        <p:spPr/>
        <p:txBody>
          <a:bodyPr/>
          <a:lstStyle>
            <a:extLst/>
          </a:lstStyle>
          <a:p>
            <a:fld id="{A5108F20-D226-4998-B72D-58A5961A9606}" type="slidenum">
              <a:rPr lang="fa-IR" smtClean="0">
                <a:solidFill>
                  <a:prstClr val="white"/>
                </a:solidFill>
              </a:rPr>
              <a:pPr/>
              <a:t>‹#›</a:t>
            </a:fld>
            <a:endParaRPr lang="fa-IR">
              <a:solidFill>
                <a:prstClr val="white"/>
              </a:solidFill>
            </a:endParaRPr>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extLst>
      <p:ext uri="{BB962C8B-B14F-4D97-AF65-F5344CB8AC3E}">
        <p14:creationId xmlns:p14="http://schemas.microsoft.com/office/powerpoint/2010/main" val="3036865896"/>
      </p:ext>
    </p:extLst>
  </p:cSld>
  <p:clrMapOvr>
    <a:overrideClrMapping bg1="dk1" tx1="lt1" bg2="dk2" tx2="lt2" accent1="accent1" accent2="accent2" accent3="accent3" accent4="accent4" accent5="accent5" accent6="accent6" hlink="hlink" folHlink="folHlink"/>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9B25EECC-7BD8-4BB1-BD9F-88506BCC6ACB}" type="datetimeFigureOut">
              <a:rPr lang="fa-IR" smtClean="0">
                <a:solidFill>
                  <a:prstClr val="black"/>
                </a:solidFill>
              </a:rPr>
              <a:pPr/>
              <a:t>1441/04/06</a:t>
            </a:fld>
            <a:endParaRPr lang="fa-IR">
              <a:solidFill>
                <a:prstClr val="black"/>
              </a:solidFill>
            </a:endParaRPr>
          </a:p>
        </p:txBody>
      </p:sp>
      <p:sp>
        <p:nvSpPr>
          <p:cNvPr id="3" name="Footer Placeholder 2"/>
          <p:cNvSpPr>
            <a:spLocks noGrp="1"/>
          </p:cNvSpPr>
          <p:nvPr>
            <p:ph type="ftr" sz="quarter" idx="11"/>
          </p:nvPr>
        </p:nvSpPr>
        <p:spPr/>
        <p:txBody>
          <a:bodyPr/>
          <a:lstStyle>
            <a:extLst/>
          </a:lstStyle>
          <a:p>
            <a:endParaRPr lang="fa-IR">
              <a:solidFill>
                <a:prstClr val="black"/>
              </a:solidFill>
            </a:endParaRPr>
          </a:p>
        </p:txBody>
      </p:sp>
      <p:sp>
        <p:nvSpPr>
          <p:cNvPr id="4" name="Slide Number Placeholder 3"/>
          <p:cNvSpPr>
            <a:spLocks noGrp="1"/>
          </p:cNvSpPr>
          <p:nvPr>
            <p:ph type="sldNum" sz="quarter" idx="12"/>
          </p:nvPr>
        </p:nvSpPr>
        <p:spPr/>
        <p:txBody>
          <a:bodyPr/>
          <a:lstStyle>
            <a:extLst/>
          </a:lstStyle>
          <a:p>
            <a:fld id="{A5108F20-D226-4998-B72D-58A5961A9606}"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212256560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9B25EECC-7BD8-4BB1-BD9F-88506BCC6ACB}" type="datetimeFigureOut">
              <a:rPr lang="fa-IR" smtClean="0">
                <a:solidFill>
                  <a:prstClr val="black"/>
                </a:solidFill>
              </a:rPr>
              <a:pPr/>
              <a:t>1441/04/06</a:t>
            </a:fld>
            <a:endParaRPr lang="fa-IR">
              <a:solidFill>
                <a:prstClr val="black"/>
              </a:solidFill>
            </a:endParaRPr>
          </a:p>
        </p:txBody>
      </p:sp>
      <p:sp>
        <p:nvSpPr>
          <p:cNvPr id="6" name="Footer Placeholder 5"/>
          <p:cNvSpPr>
            <a:spLocks noGrp="1"/>
          </p:cNvSpPr>
          <p:nvPr>
            <p:ph type="ftr" sz="quarter" idx="11"/>
          </p:nvPr>
        </p:nvSpPr>
        <p:spPr/>
        <p:txBody>
          <a:bodyPr/>
          <a:lstStyle>
            <a:extLst/>
          </a:lstStyle>
          <a:p>
            <a:endParaRPr lang="fa-IR">
              <a:solidFill>
                <a:prstClr val="black"/>
              </a:solidFill>
            </a:endParaRPr>
          </a:p>
        </p:txBody>
      </p:sp>
      <p:sp>
        <p:nvSpPr>
          <p:cNvPr id="7" name="Slide Number Placeholder 6"/>
          <p:cNvSpPr>
            <a:spLocks noGrp="1"/>
          </p:cNvSpPr>
          <p:nvPr>
            <p:ph type="sldNum" sz="quarter" idx="12"/>
          </p:nvPr>
        </p:nvSpPr>
        <p:spPr/>
        <p:txBody>
          <a:bodyPr/>
          <a:lstStyle>
            <a:extLst/>
          </a:lstStyle>
          <a:p>
            <a:fld id="{A5108F20-D226-4998-B72D-58A5961A9606}"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130980809"/>
      </p:ext>
    </p:extLst>
  </p:cSld>
  <p:clrMapOvr>
    <a:overrideClrMapping bg1="lt1" tx1="dk1" bg2="lt2" tx2="dk2" accent1="accent1" accent2="accent2" accent3="accent3" accent4="accent4" accent5="accent5" accent6="accent6" hlink="hlink" folHlink="folHlink"/>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9B25EECC-7BD8-4BB1-BD9F-88506BCC6ACB}" type="datetimeFigureOut">
              <a:rPr lang="fa-IR" smtClean="0">
                <a:solidFill>
                  <a:prstClr val="white"/>
                </a:solidFill>
              </a:rPr>
              <a:pPr/>
              <a:t>1441/04/06</a:t>
            </a:fld>
            <a:endParaRPr lang="fa-IR">
              <a:solidFill>
                <a:prstClr val="white"/>
              </a:solidFill>
            </a:endParaRPr>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fa-IR">
              <a:solidFill>
                <a:prstClr val="white"/>
              </a:solidFill>
            </a:endParaRPr>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A5108F20-D226-4998-B72D-58A5961A9606}" type="slidenum">
              <a:rPr lang="fa-IR" smtClean="0">
                <a:solidFill>
                  <a:prstClr val="white"/>
                </a:solidFill>
              </a:rPr>
              <a:pPr/>
              <a:t>‹#›</a:t>
            </a:fld>
            <a:endParaRPr lang="fa-IR">
              <a:solidFill>
                <a:prstClr val="white"/>
              </a:solidFill>
            </a:endParaRPr>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pPr algn="r" rtl="1"/>
            <a:endParaRPr lang="en-US">
              <a:solidFill>
                <a:prstClr val="white"/>
              </a:solidFill>
            </a:endParaRPr>
          </a:p>
        </p:txBody>
      </p:sp>
      <p:sp>
        <p:nvSpPr>
          <p:cNvPr id="9" name="Free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pPr algn="r" rtl="1"/>
            <a:endParaRPr lang="en-US">
              <a:solidFill>
                <a:prstClr val="white"/>
              </a:solidFill>
            </a:endParaRPr>
          </a:p>
        </p:txBody>
      </p:sp>
      <p:sp>
        <p:nvSpPr>
          <p:cNvPr id="10" name="Right Triangle 9"/>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rtl="1"/>
            <a:endParaRPr lang="en-US">
              <a:solidFill>
                <a:prstClr val="white"/>
              </a:solidFill>
            </a:endParaRPr>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rtl="1"/>
            <a:endParaRPr lang="en-US">
              <a:solidFill>
                <a:prstClr val="white"/>
              </a:solidFill>
            </a:endParaRPr>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rtl="1"/>
            <a:endParaRPr lang="en-US">
              <a:solidFill>
                <a:prstClr val="white"/>
              </a:solidFill>
            </a:endParaRPr>
          </a:p>
        </p:txBody>
      </p:sp>
    </p:spTree>
    <p:extLst>
      <p:ext uri="{BB962C8B-B14F-4D97-AF65-F5344CB8AC3E}">
        <p14:creationId xmlns:p14="http://schemas.microsoft.com/office/powerpoint/2010/main" val="1818347413"/>
      </p:ext>
    </p:extLst>
  </p:cSld>
  <p:clrMapOvr>
    <a:overrideClrMapping bg1="dk1" tx1="lt1" bg2="dk2" tx2="lt2" accent1="accent1" accent2="accent2" accent3="accent3" accent4="accent4" accent5="accent5" accent6="accent6" hlink="hlink" folHlink="folHlink"/>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9B25EECC-7BD8-4BB1-BD9F-88506BCC6ACB}" type="datetimeFigureOut">
              <a:rPr lang="fa-IR" smtClean="0">
                <a:solidFill>
                  <a:prstClr val="black"/>
                </a:solidFill>
              </a:rPr>
              <a:pPr/>
              <a:t>1441/04/06</a:t>
            </a:fld>
            <a:endParaRPr lang="fa-IR">
              <a:solidFill>
                <a:prstClr val="black"/>
              </a:solidFill>
            </a:endParaRPr>
          </a:p>
        </p:txBody>
      </p:sp>
      <p:sp>
        <p:nvSpPr>
          <p:cNvPr id="5" name="Footer Placeholder 4"/>
          <p:cNvSpPr>
            <a:spLocks noGrp="1"/>
          </p:cNvSpPr>
          <p:nvPr>
            <p:ph type="ftr" sz="quarter" idx="11"/>
          </p:nvPr>
        </p:nvSpPr>
        <p:spPr/>
        <p:txBody>
          <a:bodyPr/>
          <a:lstStyle>
            <a:extLst/>
          </a:lstStyle>
          <a:p>
            <a:endParaRPr lang="fa-IR">
              <a:solidFill>
                <a:prstClr val="black"/>
              </a:solidFill>
            </a:endParaRPr>
          </a:p>
        </p:txBody>
      </p:sp>
      <p:sp>
        <p:nvSpPr>
          <p:cNvPr id="6" name="Slide Number Placeholder 5"/>
          <p:cNvSpPr>
            <a:spLocks noGrp="1"/>
          </p:cNvSpPr>
          <p:nvPr>
            <p:ph type="sldNum" sz="quarter" idx="12"/>
          </p:nvPr>
        </p:nvSpPr>
        <p:spPr/>
        <p:txBody>
          <a:bodyPr/>
          <a:lstStyle>
            <a:extLst/>
          </a:lstStyle>
          <a:p>
            <a:fld id="{A5108F20-D226-4998-B72D-58A5961A9606}"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42230495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9B25EECC-7BD8-4BB1-BD9F-88506BCC6ACB}" type="datetimeFigureOut">
              <a:rPr lang="fa-IR" smtClean="0">
                <a:solidFill>
                  <a:prstClr val="black"/>
                </a:solidFill>
              </a:rPr>
              <a:pPr/>
              <a:t>1441/04/06</a:t>
            </a:fld>
            <a:endParaRPr lang="fa-IR">
              <a:solidFill>
                <a:prstClr val="black"/>
              </a:solidFill>
            </a:endParaRPr>
          </a:p>
        </p:txBody>
      </p:sp>
      <p:sp>
        <p:nvSpPr>
          <p:cNvPr id="5" name="Footer Placeholder 4"/>
          <p:cNvSpPr>
            <a:spLocks noGrp="1"/>
          </p:cNvSpPr>
          <p:nvPr>
            <p:ph type="ftr" sz="quarter" idx="11"/>
          </p:nvPr>
        </p:nvSpPr>
        <p:spPr/>
        <p:txBody>
          <a:bodyPr/>
          <a:lstStyle>
            <a:extLst/>
          </a:lstStyle>
          <a:p>
            <a:endParaRPr lang="fa-IR">
              <a:solidFill>
                <a:prstClr val="black"/>
              </a:solidFill>
            </a:endParaRPr>
          </a:p>
        </p:txBody>
      </p:sp>
      <p:sp>
        <p:nvSpPr>
          <p:cNvPr id="6" name="Slide Number Placeholder 5"/>
          <p:cNvSpPr>
            <a:spLocks noGrp="1"/>
          </p:cNvSpPr>
          <p:nvPr>
            <p:ph type="sldNum" sz="quarter" idx="12"/>
          </p:nvPr>
        </p:nvSpPr>
        <p:spPr/>
        <p:txBody>
          <a:bodyPr/>
          <a:lstStyle>
            <a:extLst/>
          </a:lstStyle>
          <a:p>
            <a:fld id="{A5108F20-D226-4998-B72D-58A5961A9606}"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32578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nchor="b"/>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67E57475-05DB-4DD2-9ED5-86EE453D972E}" type="datetimeFigureOut">
              <a:rPr lang="en-US" smtClean="0"/>
              <a:pPr/>
              <a:t>12/3/2019</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21A17D7B-8A28-4452-8D7D-2E8A641AEB10}"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67E57475-05DB-4DD2-9ED5-86EE453D972E}" type="datetimeFigureOut">
              <a:rPr lang="en-US" smtClean="0"/>
              <a:pPr/>
              <a:t>12/3/2019</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21A17D7B-8A28-4452-8D7D-2E8A641AEB1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solidFill>
                  <a:schemeClr val="tx2"/>
                </a:solidFill>
              </a:defRPr>
            </a:lvl1pPr>
            <a:extLst/>
          </a:lstStyle>
          <a:p>
            <a:fld id="{67E57475-05DB-4DD2-9ED5-86EE453D972E}" type="datetimeFigureOut">
              <a:rPr lang="en-US" smtClean="0"/>
              <a:pPr/>
              <a:t>12/3/2019</a:t>
            </a:fld>
            <a:endParaRPr lang="en-US"/>
          </a:p>
        </p:txBody>
      </p:sp>
      <p:sp>
        <p:nvSpPr>
          <p:cNvPr id="3" name="Footer Placeholder 2"/>
          <p:cNvSpPr>
            <a:spLocks noGrp="1"/>
          </p:cNvSpPr>
          <p:nvPr>
            <p:ph type="ftr" sz="quarter" idx="11"/>
          </p:nvPr>
        </p:nvSpPr>
        <p:spPr/>
        <p:txBody>
          <a:bodyPr/>
          <a:lstStyle>
            <a:lvl1pPr>
              <a:defRPr>
                <a:solidFill>
                  <a:schemeClr val="tx2"/>
                </a:solidFill>
              </a:defRPr>
            </a:lvl1pPr>
            <a:extLst/>
          </a:lstStyle>
          <a:p>
            <a:endParaRPr lang="en-US"/>
          </a:p>
        </p:txBody>
      </p:sp>
      <p:sp>
        <p:nvSpPr>
          <p:cNvPr id="4" name="Slide Number Placeholder 3"/>
          <p:cNvSpPr>
            <a:spLocks noGrp="1"/>
          </p:cNvSpPr>
          <p:nvPr>
            <p:ph type="sldNum" sz="quarter" idx="12"/>
          </p:nvPr>
        </p:nvSpPr>
        <p:spPr/>
        <p:txBody>
          <a:bodyPr/>
          <a:lstStyle>
            <a:extLst/>
          </a:lstStyle>
          <a:p>
            <a:fld id="{21A17D7B-8A28-4452-8D7D-2E8A641AEB1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67E57475-05DB-4DD2-9ED5-86EE453D972E}" type="datetimeFigureOut">
              <a:rPr lang="en-US" smtClean="0"/>
              <a:pPr/>
              <a:t>12/3/2019</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21A17D7B-8A28-4452-8D7D-2E8A641AEB10}"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2"/>
      </p:bgRef>
    </p:bg>
    <p:spTree>
      <p:nvGrpSpPr>
        <p:cNvPr id="1" name=""/>
        <p:cNvGrpSpPr/>
        <p:nvPr/>
      </p:nvGrpSpPr>
      <p:grpSpPr>
        <a:xfrm>
          <a:off x="0" y="0"/>
          <a:ext cx="0" cy="0"/>
          <a:chOff x="0" y="0"/>
          <a:chExt cx="0" cy="0"/>
        </a:xfrm>
      </p:grpSpPr>
      <p:sp>
        <p:nvSpPr>
          <p:cNvPr id="8" name="Rectangle 7"/>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Rectangle 8"/>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1"/>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en-US" smtClean="0"/>
              <a:t>Click to edit Master title style</a:t>
            </a:r>
            <a:endParaRPr kumimoji="0" lang="en-US" dirty="0"/>
          </a:p>
        </p:txBody>
      </p:sp>
      <p:sp>
        <p:nvSpPr>
          <p:cNvPr id="4" name="Text Placeholder 3"/>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en-US" smtClean="0"/>
              <a:t>Click to edit Master text styles</a:t>
            </a:r>
          </a:p>
        </p:txBody>
      </p:sp>
      <p:sp>
        <p:nvSpPr>
          <p:cNvPr id="5" name="Date Placeholder 4"/>
          <p:cNvSpPr>
            <a:spLocks noGrp="1"/>
          </p:cNvSpPr>
          <p:nvPr>
            <p:ph type="dt" sz="half" idx="10"/>
          </p:nvPr>
        </p:nvSpPr>
        <p:spPr/>
        <p:txBody>
          <a:bodyPr/>
          <a:lstStyle>
            <a:extLst/>
          </a:lstStyle>
          <a:p>
            <a:fld id="{67E57475-05DB-4DD2-9ED5-86EE453D972E}" type="datetimeFigureOut">
              <a:rPr lang="en-US" smtClean="0"/>
              <a:pPr/>
              <a:t>12/3/2019</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21A17D7B-8A28-4452-8D7D-2E8A641AEB10}" type="slidenum">
              <a:rPr lang="en-US" smtClean="0"/>
              <a:pPr/>
              <a:t>‹#›</a:t>
            </a:fld>
            <a:endParaRPr lang="en-US"/>
          </a:p>
        </p:txBody>
      </p:sp>
      <p:sp>
        <p:nvSpPr>
          <p:cNvPr id="10" name="Picture Placeholder 9"/>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en-US" smtClean="0"/>
              <a:t>Click icon to add picture</a:t>
            </a:r>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2.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theme" Target="../theme/theme3.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2.jpe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image" Target="../media/image2.jpeg"/><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theme" Target="../theme/theme4.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flipH="1">
            <a:off x="8153400" y="0"/>
            <a:ext cx="990600" cy="6858000"/>
          </a:xfrm>
          <a:prstGeom prst="rect">
            <a:avLst/>
          </a:prstGeom>
          <a:blipFill>
            <a:blip r:embed="rId13"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Title Placeholder 2"/>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extLst/>
          </a:lstStyle>
          <a:p>
            <a:r>
              <a:rPr kumimoji="0" lang="en-US" smtClean="0"/>
              <a:t>Click to edit Master title style</a:t>
            </a:r>
            <a:endParaRPr kumimoji="0" lang="en-US"/>
          </a:p>
        </p:txBody>
      </p:sp>
      <p:sp>
        <p:nvSpPr>
          <p:cNvPr id="31" name="Text Placeholder 30"/>
          <p:cNvSpPr>
            <a:spLocks noGrp="1"/>
          </p:cNvSpPr>
          <p:nvPr>
            <p:ph type="body" idx="1"/>
          </p:nvPr>
        </p:nvSpPr>
        <p:spPr>
          <a:xfrm>
            <a:off x="457200" y="1609416"/>
            <a:ext cx="7239000" cy="4846320"/>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7" name="Date Placeholder 26"/>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fld id="{67E57475-05DB-4DD2-9ED5-86EE453D972E}" type="datetimeFigureOut">
              <a:rPr lang="en-US" smtClean="0"/>
              <a:pPr/>
              <a:t>12/3/2019</a:t>
            </a:fld>
            <a:endParaRPr lang="en-US"/>
          </a:p>
        </p:txBody>
      </p:sp>
      <p:sp>
        <p:nvSpPr>
          <p:cNvPr id="4" name="Footer Placeholder 3"/>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endParaRPr lang="en-US"/>
          </a:p>
        </p:txBody>
      </p:sp>
      <p:sp>
        <p:nvSpPr>
          <p:cNvPr id="16" name="Slide Number Placeholder 15"/>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fld id="{21A17D7B-8A28-4452-8D7D-2E8A641AEB10}"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pPr fontAlgn="base">
              <a:spcBef>
                <a:spcPct val="0"/>
              </a:spcBef>
              <a:spcAft>
                <a:spcPct val="0"/>
              </a:spcAft>
            </a:pPr>
            <a:endParaRPr lang="en-US">
              <a:solidFill>
                <a:prstClr val="black"/>
              </a:solidFill>
              <a:latin typeface="Tahoma" pitchFamily="34" charset="0"/>
              <a:cs typeface="Arial" charset="0"/>
            </a:endParaRPr>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pPr fontAlgn="base">
              <a:spcBef>
                <a:spcPct val="0"/>
              </a:spcBef>
              <a:spcAft>
                <a:spcPct val="0"/>
              </a:spcAft>
            </a:pPr>
            <a:endParaRPr lang="en-US">
              <a:solidFill>
                <a:prstClr val="black"/>
              </a:solidFill>
              <a:latin typeface="Tahoma" pitchFamily="34" charset="0"/>
              <a:cs typeface="Arial" charset="0"/>
            </a:endParaRPr>
          </a:p>
        </p:txBody>
      </p:sp>
      <p:sp>
        <p:nvSpPr>
          <p:cNvPr id="14" name="Right Triangle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fontAlgn="base">
              <a:spcBef>
                <a:spcPct val="0"/>
              </a:spcBef>
              <a:spcAft>
                <a:spcPct val="0"/>
              </a:spcAft>
            </a:pPr>
            <a:endParaRPr lang="en-US">
              <a:solidFill>
                <a:prstClr val="white"/>
              </a:solidFill>
            </a:endParaRPr>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pPr fontAlgn="base">
              <a:spcBef>
                <a:spcPct val="0"/>
              </a:spcBef>
              <a:spcAft>
                <a:spcPct val="0"/>
              </a:spcAft>
              <a:defRPr/>
            </a:pPr>
            <a:endParaRPr lang="en-US">
              <a:solidFill>
                <a:prstClr val="black"/>
              </a:solidFill>
              <a:latin typeface="Tahoma" pitchFamily="34" charset="0"/>
              <a:cs typeface="Arial" charset="0"/>
            </a:endParaRPr>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pPr fontAlgn="base">
              <a:spcBef>
                <a:spcPct val="0"/>
              </a:spcBef>
              <a:spcAft>
                <a:spcPct val="0"/>
              </a:spcAft>
              <a:defRPr/>
            </a:pPr>
            <a:endParaRPr lang="en-US">
              <a:solidFill>
                <a:prstClr val="black"/>
              </a:solidFill>
              <a:latin typeface="Tahoma" pitchFamily="34" charset="0"/>
              <a:cs typeface="Arial" charset="0"/>
            </a:endParaRPr>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pPr fontAlgn="base">
              <a:spcBef>
                <a:spcPct val="0"/>
              </a:spcBef>
              <a:spcAft>
                <a:spcPct val="0"/>
              </a:spcAft>
              <a:defRPr/>
            </a:pPr>
            <a:fld id="{8302A711-ADE7-4834-B699-7DC9D6FBE213}" type="slidenum">
              <a:rPr lang="fa-IR" smtClean="0">
                <a:solidFill>
                  <a:prstClr val="black"/>
                </a:solidFill>
                <a:latin typeface="Tahoma" pitchFamily="34" charset="0"/>
              </a:rPr>
              <a:pPr fontAlgn="base">
                <a:spcBef>
                  <a:spcPct val="0"/>
                </a:spcBef>
                <a:spcAft>
                  <a:spcPct val="0"/>
                </a:spcAft>
                <a:defRPr/>
              </a:pPr>
              <a:t>‹#›</a:t>
            </a:fld>
            <a:endParaRPr lang="en-US">
              <a:solidFill>
                <a:prstClr val="black"/>
              </a:solidFill>
              <a:latin typeface="Tahoma" pitchFamily="34" charset="0"/>
              <a:cs typeface="Arial" charset="0"/>
            </a:endParaRPr>
          </a:p>
        </p:txBody>
      </p:sp>
    </p:spTree>
    <p:extLst>
      <p:ext uri="{BB962C8B-B14F-4D97-AF65-F5344CB8AC3E}">
        <p14:creationId xmlns:p14="http://schemas.microsoft.com/office/powerpoint/2010/main" val="424527598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0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fade">
                                      <p:cBhvr>
                                        <p:cTn id="10" dur="2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0" grpId="0"/>
    </p:bldLst>
  </p:timing>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pPr fontAlgn="base">
              <a:spcBef>
                <a:spcPct val="0"/>
              </a:spcBef>
              <a:spcAft>
                <a:spcPct val="0"/>
              </a:spcAft>
            </a:pPr>
            <a:endParaRPr lang="en-US">
              <a:solidFill>
                <a:prstClr val="black"/>
              </a:solidFill>
              <a:latin typeface="Tahoma" pitchFamily="34" charset="0"/>
              <a:cs typeface="Arial" charset="0"/>
            </a:endParaRPr>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pPr fontAlgn="base">
              <a:spcBef>
                <a:spcPct val="0"/>
              </a:spcBef>
              <a:spcAft>
                <a:spcPct val="0"/>
              </a:spcAft>
            </a:pPr>
            <a:endParaRPr lang="en-US">
              <a:solidFill>
                <a:prstClr val="black"/>
              </a:solidFill>
              <a:latin typeface="Tahoma" pitchFamily="34" charset="0"/>
              <a:cs typeface="Arial" charset="0"/>
            </a:endParaRPr>
          </a:p>
        </p:txBody>
      </p:sp>
      <p:sp>
        <p:nvSpPr>
          <p:cNvPr id="14" name="Right Triangle 13"/>
          <p:cNvSpPr>
            <a:spLocks/>
          </p:cNvSpPr>
          <p:nvPr/>
        </p:nvSpPr>
        <p:spPr bwMode="auto">
          <a:xfrm>
            <a:off x="-6042" y="5791253"/>
            <a:ext cx="3402314" cy="1080868"/>
          </a:xfrm>
          <a:prstGeom prst="rtTriangle">
            <a:avLst/>
          </a:prstGeom>
          <a:blipFill>
            <a:blip r:embed="rId14"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fontAlgn="base">
              <a:spcBef>
                <a:spcPct val="0"/>
              </a:spcBef>
              <a:spcAft>
                <a:spcPct val="0"/>
              </a:spcAft>
            </a:pPr>
            <a:endParaRPr lang="en-US">
              <a:solidFill>
                <a:prstClr val="white"/>
              </a:solidFill>
            </a:endParaRPr>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pPr fontAlgn="base">
              <a:spcBef>
                <a:spcPct val="0"/>
              </a:spcBef>
              <a:spcAft>
                <a:spcPct val="0"/>
              </a:spcAft>
              <a:defRPr/>
            </a:pPr>
            <a:endParaRPr lang="en-US">
              <a:solidFill>
                <a:prstClr val="black"/>
              </a:solidFill>
              <a:latin typeface="Tahoma" pitchFamily="34" charset="0"/>
              <a:cs typeface="Arial" charset="0"/>
            </a:endParaRPr>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pPr fontAlgn="base">
              <a:spcBef>
                <a:spcPct val="0"/>
              </a:spcBef>
              <a:spcAft>
                <a:spcPct val="0"/>
              </a:spcAft>
              <a:defRPr/>
            </a:pPr>
            <a:endParaRPr lang="en-US">
              <a:solidFill>
                <a:prstClr val="black"/>
              </a:solidFill>
              <a:latin typeface="Tahoma" pitchFamily="34" charset="0"/>
              <a:cs typeface="Arial" charset="0"/>
            </a:endParaRPr>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pPr fontAlgn="base">
              <a:spcBef>
                <a:spcPct val="0"/>
              </a:spcBef>
              <a:spcAft>
                <a:spcPct val="0"/>
              </a:spcAft>
              <a:defRPr/>
            </a:pPr>
            <a:fld id="{8302A711-ADE7-4834-B699-7DC9D6FBE213}" type="slidenum">
              <a:rPr lang="fa-IR" smtClean="0">
                <a:solidFill>
                  <a:prstClr val="black"/>
                </a:solidFill>
                <a:latin typeface="Tahoma" pitchFamily="34" charset="0"/>
              </a:rPr>
              <a:pPr fontAlgn="base">
                <a:spcBef>
                  <a:spcPct val="0"/>
                </a:spcBef>
                <a:spcAft>
                  <a:spcPct val="0"/>
                </a:spcAft>
                <a:defRPr/>
              </a:pPr>
              <a:t>‹#›</a:t>
            </a:fld>
            <a:endParaRPr lang="en-US">
              <a:solidFill>
                <a:prstClr val="black"/>
              </a:solidFill>
              <a:latin typeface="Tahoma" pitchFamily="34" charset="0"/>
              <a:cs typeface="Arial" charset="0"/>
            </a:endParaRPr>
          </a:p>
        </p:txBody>
      </p:sp>
    </p:spTree>
    <p:extLst>
      <p:ext uri="{BB962C8B-B14F-4D97-AF65-F5344CB8AC3E}">
        <p14:creationId xmlns:p14="http://schemas.microsoft.com/office/powerpoint/2010/main" val="2997229297"/>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Lst>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0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fade">
                                      <p:cBhvr>
                                        <p:cTn id="10" dur="2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0" grpId="0"/>
    </p:bldLst>
  </p:timing>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pPr algn="r" rtl="1"/>
            <a:endParaRPr lang="en-US">
              <a:solidFill>
                <a:prstClr val="black"/>
              </a:solidFill>
            </a:endParaRPr>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pPr algn="r" rtl="1"/>
            <a:endParaRPr lang="en-US">
              <a:solidFill>
                <a:prstClr val="black"/>
              </a:solidFill>
            </a:endParaRPr>
          </a:p>
        </p:txBody>
      </p:sp>
      <p:sp>
        <p:nvSpPr>
          <p:cNvPr id="14" name="Right Triangle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rtl="1"/>
            <a:endParaRPr lang="en-US">
              <a:solidFill>
                <a:prstClr val="white"/>
              </a:solidFill>
            </a:endParaRPr>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pPr rtl="1"/>
            <a:fld id="{9B25EECC-7BD8-4BB1-BD9F-88506BCC6ACB}" type="datetimeFigureOut">
              <a:rPr lang="fa-IR" smtClean="0">
                <a:solidFill>
                  <a:prstClr val="black"/>
                </a:solidFill>
              </a:rPr>
              <a:pPr rtl="1"/>
              <a:t>1441/04/06</a:t>
            </a:fld>
            <a:endParaRPr lang="fa-IR">
              <a:solidFill>
                <a:prstClr val="black"/>
              </a:solidFill>
            </a:endParaRPr>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pPr rtl="1"/>
            <a:endParaRPr lang="fa-IR">
              <a:solidFill>
                <a:prstClr val="black"/>
              </a:solidFill>
            </a:endParaRPr>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pPr rtl="1"/>
            <a:fld id="{A5108F20-D226-4998-B72D-58A5961A9606}" type="slidenum">
              <a:rPr lang="fa-IR" smtClean="0">
                <a:solidFill>
                  <a:prstClr val="black"/>
                </a:solidFill>
              </a:rPr>
              <a:pPr rtl="1"/>
              <a:t>‹#›</a:t>
            </a:fld>
            <a:endParaRPr lang="fa-IR">
              <a:solidFill>
                <a:prstClr val="black"/>
              </a:solidFill>
            </a:endParaRPr>
          </a:p>
        </p:txBody>
      </p:sp>
    </p:spTree>
    <p:extLst>
      <p:ext uri="{BB962C8B-B14F-4D97-AF65-F5344CB8AC3E}">
        <p14:creationId xmlns:p14="http://schemas.microsoft.com/office/powerpoint/2010/main" val="3985606687"/>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txStyles>
    <p:titleStyle>
      <a:lvl1pPr algn="l" rtl="1"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r" rtl="1"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r" rtl="1"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r" rtl="1"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r" rtl="1"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r" rtl="1"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r" rtl="1"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r" rtl="1"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4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275856" y="1268760"/>
            <a:ext cx="5574444" cy="2304256"/>
          </a:xfrm>
        </p:spPr>
        <p:txBody>
          <a:bodyPr/>
          <a:lstStyle/>
          <a:p>
            <a:pPr algn="ctr" rtl="1"/>
            <a:r>
              <a:rPr lang="fa-IR" sz="2800" dirty="0" smtClean="0"/>
              <a:t>مدیریت </a:t>
            </a:r>
            <a:r>
              <a:rPr lang="fa-IR" sz="2800" dirty="0" err="1" smtClean="0"/>
              <a:t>پسماند</a:t>
            </a:r>
            <a:r>
              <a:rPr lang="fa-IR" sz="2800" dirty="0" smtClean="0"/>
              <a:t> پزشکی و رهنمود های </a:t>
            </a:r>
            <a:r>
              <a:rPr lang="fa-IR" sz="2800" dirty="0"/>
              <a:t>سازمان جهانی بهداشت </a:t>
            </a:r>
            <a:r>
              <a:rPr lang="en-US" sz="2800" dirty="0" smtClean="0"/>
              <a:t/>
            </a:r>
            <a:br>
              <a:rPr lang="en-US" sz="2800" dirty="0" smtClean="0"/>
            </a:br>
            <a:r>
              <a:rPr lang="en-US" sz="2800" dirty="0" smtClean="0"/>
              <a:t/>
            </a:r>
            <a:br>
              <a:rPr lang="en-US" sz="2800" dirty="0" smtClean="0"/>
            </a:br>
            <a:endParaRPr lang="en-US" sz="1400" dirty="0"/>
          </a:p>
        </p:txBody>
      </p:sp>
      <p:sp>
        <p:nvSpPr>
          <p:cNvPr id="3" name="Rectangle 2"/>
          <p:cNvSpPr/>
          <p:nvPr/>
        </p:nvSpPr>
        <p:spPr>
          <a:xfrm>
            <a:off x="3563888" y="3717032"/>
            <a:ext cx="4572000" cy="1815882"/>
          </a:xfrm>
          <a:prstGeom prst="rect">
            <a:avLst/>
          </a:prstGeom>
        </p:spPr>
        <p:txBody>
          <a:bodyPr wrap="square">
            <a:spAutoFit/>
          </a:bodyPr>
          <a:lstStyle/>
          <a:p>
            <a:pPr algn="ctr" rtl="1">
              <a:defRPr/>
            </a:pPr>
            <a:r>
              <a:rPr lang="fa-IR" sz="2800" dirty="0" smtClean="0"/>
              <a:t>مهندس فریبا ملک احمدی</a:t>
            </a:r>
          </a:p>
          <a:p>
            <a:pPr algn="ctr" rtl="1">
              <a:defRPr/>
            </a:pPr>
            <a:r>
              <a:rPr lang="fa-IR" sz="2800" dirty="0" smtClean="0"/>
              <a:t>رئیس گره بهداشت محیط بیمارستانها </a:t>
            </a:r>
            <a:r>
              <a:rPr lang="fa-IR" sz="2800" dirty="0" err="1" smtClean="0"/>
              <a:t>ومدیریت</a:t>
            </a:r>
            <a:r>
              <a:rPr lang="fa-IR" sz="2800" dirty="0" smtClean="0"/>
              <a:t> </a:t>
            </a:r>
            <a:r>
              <a:rPr lang="fa-IR" sz="2800" dirty="0" err="1" smtClean="0"/>
              <a:t>پسماند</a:t>
            </a:r>
            <a:r>
              <a:rPr lang="fa-IR" sz="2800" dirty="0" smtClean="0"/>
              <a:t> مرکز سلامت محیط وکار</a:t>
            </a:r>
            <a:endParaRPr lang="fa-IR" sz="28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16632"/>
            <a:ext cx="7239000" cy="1008112"/>
          </a:xfrm>
        </p:spPr>
        <p:txBody>
          <a:bodyPr>
            <a:normAutofit fontScale="90000"/>
          </a:bodyPr>
          <a:lstStyle/>
          <a:p>
            <a:pPr algn="ctr"/>
            <a:r>
              <a:rPr lang="ar-SA" sz="3100" dirty="0" smtClean="0">
                <a:latin typeface="Times New Roman" panose="02020603050405020304" pitchFamily="18" charset="0"/>
                <a:ea typeface="Times New Roman" panose="02020603050405020304" pitchFamily="18" charset="0"/>
                <a:cs typeface="B Zar" panose="00000400000000000000" pitchFamily="2" charset="-78"/>
              </a:rPr>
              <a:t>خ</a:t>
            </a:r>
            <a:r>
              <a:rPr lang="fa-IR" sz="3100" dirty="0" smtClean="0">
                <a:latin typeface="Times New Roman" panose="02020603050405020304" pitchFamily="18" charset="0"/>
                <a:ea typeface="Times New Roman" panose="02020603050405020304" pitchFamily="18" charset="0"/>
                <a:cs typeface="B Zar" panose="00000400000000000000" pitchFamily="2" charset="-78"/>
              </a:rPr>
              <a:t/>
            </a:r>
            <a:br>
              <a:rPr lang="fa-IR" sz="3100" dirty="0" smtClean="0">
                <a:latin typeface="Times New Roman" panose="02020603050405020304" pitchFamily="18" charset="0"/>
                <a:ea typeface="Times New Roman" panose="02020603050405020304" pitchFamily="18" charset="0"/>
                <a:cs typeface="B Zar" panose="00000400000000000000" pitchFamily="2" charset="-78"/>
              </a:rPr>
            </a:br>
            <a:r>
              <a:rPr lang="fa-IR" sz="3100" dirty="0">
                <a:latin typeface="Times New Roman" panose="02020603050405020304" pitchFamily="18" charset="0"/>
                <a:ea typeface="Times New Roman" panose="02020603050405020304" pitchFamily="18" charset="0"/>
                <a:cs typeface="B Zar" panose="00000400000000000000" pitchFamily="2" charset="-78"/>
              </a:rPr>
              <a:t/>
            </a:r>
            <a:br>
              <a:rPr lang="fa-IR" sz="3100" dirty="0">
                <a:latin typeface="Times New Roman" panose="02020603050405020304" pitchFamily="18" charset="0"/>
                <a:ea typeface="Times New Roman" panose="02020603050405020304" pitchFamily="18" charset="0"/>
                <a:cs typeface="B Zar" panose="00000400000000000000" pitchFamily="2" charset="-78"/>
              </a:rPr>
            </a:br>
            <a:r>
              <a:rPr lang="fa-IR" sz="3100" dirty="0" smtClean="0">
                <a:latin typeface="Times New Roman" panose="02020603050405020304" pitchFamily="18" charset="0"/>
                <a:ea typeface="Times New Roman" panose="02020603050405020304" pitchFamily="18" charset="0"/>
                <a:cs typeface="B Zar" panose="00000400000000000000" pitchFamily="2" charset="-78"/>
              </a:rPr>
              <a:t/>
            </a:r>
            <a:br>
              <a:rPr lang="fa-IR" sz="3100" dirty="0" smtClean="0">
                <a:latin typeface="Times New Roman" panose="02020603050405020304" pitchFamily="18" charset="0"/>
                <a:ea typeface="Times New Roman" panose="02020603050405020304" pitchFamily="18" charset="0"/>
                <a:cs typeface="B Zar" panose="00000400000000000000" pitchFamily="2" charset="-78"/>
              </a:rPr>
            </a:br>
            <a:r>
              <a:rPr lang="fa-IR" sz="3100" dirty="0">
                <a:latin typeface="Times New Roman" panose="02020603050405020304" pitchFamily="18" charset="0"/>
                <a:ea typeface="Times New Roman" panose="02020603050405020304" pitchFamily="18" charset="0"/>
                <a:cs typeface="B Zar" panose="00000400000000000000" pitchFamily="2" charset="-78"/>
              </a:rPr>
              <a:t/>
            </a:r>
            <a:br>
              <a:rPr lang="fa-IR" sz="3100" dirty="0">
                <a:latin typeface="Times New Roman" panose="02020603050405020304" pitchFamily="18" charset="0"/>
                <a:ea typeface="Times New Roman" panose="02020603050405020304" pitchFamily="18" charset="0"/>
                <a:cs typeface="B Zar" panose="00000400000000000000" pitchFamily="2" charset="-78"/>
              </a:rPr>
            </a:br>
            <a:r>
              <a:rPr lang="fa-IR" sz="3100" dirty="0" smtClean="0">
                <a:latin typeface="Times New Roman" panose="02020603050405020304" pitchFamily="18" charset="0"/>
                <a:ea typeface="Times New Roman" panose="02020603050405020304" pitchFamily="18" charset="0"/>
                <a:cs typeface="B Zar" panose="00000400000000000000" pitchFamily="2" charset="-78"/>
              </a:rPr>
              <a:t/>
            </a:r>
            <a:br>
              <a:rPr lang="fa-IR" sz="3100" dirty="0" smtClean="0">
                <a:latin typeface="Times New Roman" panose="02020603050405020304" pitchFamily="18" charset="0"/>
                <a:ea typeface="Times New Roman" panose="02020603050405020304" pitchFamily="18" charset="0"/>
                <a:cs typeface="B Zar" panose="00000400000000000000" pitchFamily="2" charset="-78"/>
              </a:rPr>
            </a:br>
            <a:r>
              <a:rPr lang="fa-IR" sz="3100" dirty="0" smtClean="0">
                <a:latin typeface="Times New Roman" panose="02020603050405020304" pitchFamily="18" charset="0"/>
                <a:ea typeface="Times New Roman" panose="02020603050405020304" pitchFamily="18" charset="0"/>
                <a:cs typeface="B Zar" panose="00000400000000000000" pitchFamily="2" charset="-78"/>
              </a:rPr>
              <a:t>خ</a:t>
            </a:r>
            <a:r>
              <a:rPr lang="ar-SA" sz="3100" dirty="0" smtClean="0">
                <a:latin typeface="Times New Roman" panose="02020603050405020304" pitchFamily="18" charset="0"/>
                <a:ea typeface="Times New Roman" panose="02020603050405020304" pitchFamily="18" charset="0"/>
                <a:cs typeface="B Zar" panose="00000400000000000000" pitchFamily="2" charset="-78"/>
              </a:rPr>
              <a:t>طرات </a:t>
            </a:r>
            <a:r>
              <a:rPr lang="ar-SA" sz="3100" dirty="0">
                <a:latin typeface="Times New Roman" panose="02020603050405020304" pitchFamily="18" charset="0"/>
                <a:ea typeface="Times New Roman" panose="02020603050405020304" pitchFamily="18" charset="0"/>
                <a:cs typeface="B Zar" panose="00000400000000000000" pitchFamily="2" charset="-78"/>
              </a:rPr>
              <a:t>بهداشتي انواع </a:t>
            </a:r>
            <a:r>
              <a:rPr lang="ar-SA" sz="3100" dirty="0" smtClean="0">
                <a:latin typeface="Times New Roman" panose="02020603050405020304" pitchFamily="18" charset="0"/>
                <a:ea typeface="Times New Roman" panose="02020603050405020304" pitchFamily="18" charset="0"/>
                <a:cs typeface="B Zar" panose="00000400000000000000" pitchFamily="2" charset="-78"/>
              </a:rPr>
              <a:t>پسماند</a:t>
            </a:r>
            <a:r>
              <a:rPr lang="en-US" sz="2700" dirty="0">
                <a:latin typeface="Times New Roman" panose="02020603050405020304" pitchFamily="18" charset="0"/>
                <a:ea typeface="Times New Roman" panose="02020603050405020304" pitchFamily="18" charset="0"/>
                <a:cs typeface="Zar" panose="00000400000000000000" pitchFamily="2" charset="-78"/>
              </a:rPr>
              <a:t/>
            </a:r>
            <a:br>
              <a:rPr lang="en-US" sz="2700" dirty="0">
                <a:latin typeface="Times New Roman" panose="02020603050405020304" pitchFamily="18" charset="0"/>
                <a:ea typeface="Times New Roman" panose="02020603050405020304" pitchFamily="18" charset="0"/>
                <a:cs typeface="Zar" panose="00000400000000000000" pitchFamily="2" charset="-78"/>
              </a:rPr>
            </a:br>
            <a:endParaRPr lang="en-US" dirty="0"/>
          </a:p>
        </p:txBody>
      </p:sp>
      <p:sp>
        <p:nvSpPr>
          <p:cNvPr id="3" name="Content Placeholder 2"/>
          <p:cNvSpPr>
            <a:spLocks noGrp="1"/>
          </p:cNvSpPr>
          <p:nvPr>
            <p:ph idx="1"/>
          </p:nvPr>
        </p:nvSpPr>
        <p:spPr>
          <a:xfrm>
            <a:off x="179512" y="764704"/>
            <a:ext cx="7740352" cy="6060320"/>
          </a:xfrm>
        </p:spPr>
        <p:txBody>
          <a:bodyPr>
            <a:normAutofit lnSpcReduction="10000"/>
          </a:bodyPr>
          <a:lstStyle/>
          <a:p>
            <a:pPr algn="justLow" rtl="1">
              <a:spcAft>
                <a:spcPts val="0"/>
              </a:spcAft>
            </a:pPr>
            <a:endParaRPr lang="fa-IR" sz="2800" dirty="0" smtClean="0">
              <a:latin typeface="Times New Roman" panose="02020603050405020304" pitchFamily="18" charset="0"/>
              <a:ea typeface="Times New Roman" panose="02020603050405020304" pitchFamily="18" charset="0"/>
              <a:cs typeface="B Zar" panose="00000400000000000000" pitchFamily="2" charset="-78"/>
            </a:endParaRPr>
          </a:p>
          <a:p>
            <a:pPr algn="justLow" rtl="1">
              <a:spcAft>
                <a:spcPts val="0"/>
              </a:spcAft>
            </a:pPr>
            <a:r>
              <a:rPr lang="ar-SA" sz="2800" dirty="0" smtClean="0">
                <a:latin typeface="Times New Roman" panose="02020603050405020304" pitchFamily="18" charset="0"/>
                <a:ea typeface="Times New Roman" panose="02020603050405020304" pitchFamily="18" charset="0"/>
                <a:cs typeface="B Zar" panose="00000400000000000000" pitchFamily="2" charset="-78"/>
              </a:rPr>
              <a:t>به </a:t>
            </a:r>
            <a:r>
              <a:rPr lang="ar-SA" sz="2800" dirty="0">
                <a:latin typeface="Times New Roman" panose="02020603050405020304" pitchFamily="18" charset="0"/>
                <a:ea typeface="Times New Roman" panose="02020603050405020304" pitchFamily="18" charset="0"/>
                <a:cs typeface="B Zar" panose="00000400000000000000" pitchFamily="2" charset="-78"/>
              </a:rPr>
              <a:t>علت احتمال خطرزايي پسماند هاي بيمارستاني عفوني، تعيين و شناخت اين مواد در بيمارستان در مقايسه با پسماند هاي خانگي بسيار مهم است</a:t>
            </a:r>
            <a:r>
              <a:rPr lang="ar-SA" sz="2800" dirty="0" smtClean="0">
                <a:latin typeface="Times New Roman" panose="02020603050405020304" pitchFamily="18" charset="0"/>
                <a:ea typeface="Times New Roman" panose="02020603050405020304" pitchFamily="18" charset="0"/>
                <a:cs typeface="B Zar" panose="00000400000000000000" pitchFamily="2" charset="-78"/>
              </a:rPr>
              <a:t>.</a:t>
            </a:r>
            <a:endParaRPr lang="fa-IR" sz="2800" dirty="0" smtClean="0">
              <a:latin typeface="Times New Roman" panose="02020603050405020304" pitchFamily="18" charset="0"/>
              <a:ea typeface="Times New Roman" panose="02020603050405020304" pitchFamily="18" charset="0"/>
              <a:cs typeface="B Zar" panose="00000400000000000000" pitchFamily="2" charset="-78"/>
            </a:endParaRPr>
          </a:p>
          <a:p>
            <a:pPr algn="justLow" rtl="1">
              <a:spcAft>
                <a:spcPts val="0"/>
              </a:spcAft>
            </a:pPr>
            <a:r>
              <a:rPr lang="ar-SA" sz="2800" dirty="0" smtClean="0">
                <a:latin typeface="Times New Roman" panose="02020603050405020304" pitchFamily="18" charset="0"/>
                <a:ea typeface="Times New Roman" panose="02020603050405020304" pitchFamily="18" charset="0"/>
                <a:cs typeface="B Zar" panose="00000400000000000000" pitchFamily="2" charset="-78"/>
              </a:rPr>
              <a:t> </a:t>
            </a:r>
            <a:r>
              <a:rPr lang="ar-SA" sz="2800" dirty="0">
                <a:latin typeface="Times New Roman" panose="02020603050405020304" pitchFamily="18" charset="0"/>
                <a:ea typeface="Times New Roman" panose="02020603050405020304" pitchFamily="18" charset="0"/>
                <a:cs typeface="B Zar" panose="00000400000000000000" pitchFamily="2" charset="-78"/>
              </a:rPr>
              <a:t>زیان‌ های بهداشتي پسماند هاي بيمارستاني ممکن است از تماس ‌های شغلي مثل تماس کارکنان و کارگران خدمات بيمارستاني با پسماند ها ناشي شوند. </a:t>
            </a:r>
            <a:endParaRPr lang="fa-IR" sz="2800" dirty="0" smtClean="0">
              <a:latin typeface="Times New Roman" panose="02020603050405020304" pitchFamily="18" charset="0"/>
              <a:ea typeface="Times New Roman" panose="02020603050405020304" pitchFamily="18" charset="0"/>
              <a:cs typeface="B Zar" panose="00000400000000000000" pitchFamily="2" charset="-78"/>
            </a:endParaRPr>
          </a:p>
          <a:p>
            <a:pPr algn="justLow" rtl="1">
              <a:spcAft>
                <a:spcPts val="0"/>
              </a:spcAft>
            </a:pPr>
            <a:r>
              <a:rPr lang="ar-SA" sz="2800" dirty="0" smtClean="0">
                <a:latin typeface="Times New Roman" panose="02020603050405020304" pitchFamily="18" charset="0"/>
                <a:ea typeface="Times New Roman" panose="02020603050405020304" pitchFamily="18" charset="0"/>
                <a:cs typeface="B Zar" panose="00000400000000000000" pitchFamily="2" charset="-78"/>
              </a:rPr>
              <a:t>پسماند </a:t>
            </a:r>
            <a:r>
              <a:rPr lang="ar-SA" sz="2800" dirty="0">
                <a:latin typeface="Times New Roman" panose="02020603050405020304" pitchFamily="18" charset="0"/>
                <a:ea typeface="Times New Roman" panose="02020603050405020304" pitchFamily="18" charset="0"/>
                <a:cs typeface="B Zar" panose="00000400000000000000" pitchFamily="2" charset="-78"/>
              </a:rPr>
              <a:t>هايي از قبيل کیسه ‌های محتوي خون‌آلوده به ویروس ‌های هپاتيت </a:t>
            </a:r>
            <a:r>
              <a:rPr lang="en-US" sz="2400" dirty="0">
                <a:latin typeface="Times New Roman" panose="02020603050405020304" pitchFamily="18" charset="0"/>
                <a:ea typeface="Times New Roman" panose="02020603050405020304" pitchFamily="18" charset="0"/>
                <a:cs typeface="B Zar" panose="00000400000000000000" pitchFamily="2" charset="-78"/>
              </a:rPr>
              <a:t>B</a:t>
            </a:r>
            <a:r>
              <a:rPr lang="ar-SA" sz="2800" dirty="0">
                <a:latin typeface="Times New Roman" panose="02020603050405020304" pitchFamily="18" charset="0"/>
                <a:ea typeface="Times New Roman" panose="02020603050405020304" pitchFamily="18" charset="0"/>
                <a:cs typeface="B Zar" panose="00000400000000000000" pitchFamily="2" charset="-78"/>
              </a:rPr>
              <a:t> و ايدز، سرنگ ‌ها، گاز و وسايل پانسمان، سوند ولوله ‌های مصرف ‌شده در معاينات و درمان‌ های داخلي بدن و وسايل بخيه، محیط ‌های کشت آزمايشگاهي داراي ميزان بالاي باکتری ‌ها، انگل ‌ها و مواد سمي و خطرناک و کليه موادي که پسماند هاي عفوني را تشکيل می ‌دهند باعث بروز مخاطرات انساني و آلودگي زیست ‌محیطی می ‌شوند</a:t>
            </a:r>
            <a:r>
              <a:rPr lang="ar-SA" sz="2800" dirty="0" smtClean="0">
                <a:latin typeface="Times New Roman" panose="02020603050405020304" pitchFamily="18" charset="0"/>
                <a:ea typeface="Times New Roman" panose="02020603050405020304" pitchFamily="18" charset="0"/>
                <a:cs typeface="B Zar" panose="00000400000000000000" pitchFamily="2" charset="-78"/>
              </a:rPr>
              <a:t>.</a:t>
            </a:r>
            <a:endParaRPr lang="fa-IR" sz="2800" dirty="0" smtClean="0">
              <a:latin typeface="Times New Roman" panose="02020603050405020304" pitchFamily="18" charset="0"/>
              <a:ea typeface="Times New Roman" panose="02020603050405020304" pitchFamily="18" charset="0"/>
              <a:cs typeface="B Zar" panose="00000400000000000000" pitchFamily="2" charset="-78"/>
            </a:endParaRPr>
          </a:p>
        </p:txBody>
      </p:sp>
    </p:spTree>
    <p:extLst>
      <p:ext uri="{BB962C8B-B14F-4D97-AF65-F5344CB8AC3E}">
        <p14:creationId xmlns:p14="http://schemas.microsoft.com/office/powerpoint/2010/main" val="41331732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7504" y="260648"/>
            <a:ext cx="7588696" cy="6195088"/>
          </a:xfrm>
        </p:spPr>
        <p:txBody>
          <a:bodyPr/>
          <a:lstStyle/>
          <a:p>
            <a:pPr algn="justLow" rtl="1">
              <a:spcAft>
                <a:spcPts val="0"/>
              </a:spcAft>
            </a:pPr>
            <a:endParaRPr lang="fa-IR" sz="2400" b="1" dirty="0" smtClean="0">
              <a:latin typeface="Times New Roman" panose="02020603050405020304" pitchFamily="18" charset="0"/>
              <a:ea typeface="Times New Roman" panose="02020603050405020304" pitchFamily="18" charset="0"/>
              <a:cs typeface="B Zar" panose="00000400000000000000" pitchFamily="2" charset="-78"/>
            </a:endParaRPr>
          </a:p>
          <a:p>
            <a:pPr algn="justLow" rtl="1">
              <a:spcAft>
                <a:spcPts val="0"/>
              </a:spcAft>
            </a:pPr>
            <a:r>
              <a:rPr lang="ar-SA" sz="2400" b="1" dirty="0" smtClean="0">
                <a:latin typeface="Times New Roman" panose="02020603050405020304" pitchFamily="18" charset="0"/>
                <a:ea typeface="Times New Roman" panose="02020603050405020304" pitchFamily="18" charset="0"/>
                <a:cs typeface="B Zar" panose="00000400000000000000" pitchFamily="2" charset="-78"/>
              </a:rPr>
              <a:t>در </a:t>
            </a:r>
            <a:r>
              <a:rPr lang="ar-SA" sz="2400" b="1" dirty="0">
                <a:latin typeface="Times New Roman" panose="02020603050405020304" pitchFamily="18" charset="0"/>
                <a:ea typeface="Times New Roman" panose="02020603050405020304" pitchFamily="18" charset="0"/>
                <a:cs typeface="B Zar" panose="00000400000000000000" pitchFamily="2" charset="-78"/>
              </a:rPr>
              <a:t>مورد وجود ویروس‌ها در پسماندهاي بيمارستاني گفته می‌شود که مواد تشکیل‌دهنده پسماند هاي بيمارستاني قادرند کليه ویروس ‌ها را با خود منتقل کنند. مدت فعاليت ویروس ‌ها در پسماند هاي بيمارستاني معمولاً 5 تا 8 روز برآورد شده </a:t>
            </a:r>
            <a:r>
              <a:rPr lang="ar-SA" sz="2400" b="1" dirty="0" smtClean="0">
                <a:latin typeface="Times New Roman" panose="02020603050405020304" pitchFamily="18" charset="0"/>
                <a:ea typeface="Times New Roman" panose="02020603050405020304" pitchFamily="18" charset="0"/>
                <a:cs typeface="B Zar" panose="00000400000000000000" pitchFamily="2" charset="-78"/>
              </a:rPr>
              <a:t>است.</a:t>
            </a:r>
            <a:endParaRPr lang="fa-IR" sz="2400" b="1" dirty="0" smtClean="0">
              <a:latin typeface="Times New Roman" panose="02020603050405020304" pitchFamily="18" charset="0"/>
              <a:ea typeface="Times New Roman" panose="02020603050405020304" pitchFamily="18" charset="0"/>
              <a:cs typeface="B Zar" panose="00000400000000000000" pitchFamily="2" charset="-78"/>
            </a:endParaRPr>
          </a:p>
          <a:p>
            <a:pPr algn="justLow" rtl="1">
              <a:spcAft>
                <a:spcPts val="0"/>
              </a:spcAft>
            </a:pPr>
            <a:endParaRPr lang="fa-IR" sz="2400" b="1" dirty="0">
              <a:latin typeface="Times New Roman" panose="02020603050405020304" pitchFamily="18" charset="0"/>
              <a:ea typeface="Times New Roman" panose="02020603050405020304" pitchFamily="18" charset="0"/>
              <a:cs typeface="B Zar" panose="00000400000000000000" pitchFamily="2" charset="-78"/>
            </a:endParaRPr>
          </a:p>
          <a:p>
            <a:pPr algn="justLow" rtl="1">
              <a:spcAft>
                <a:spcPts val="0"/>
              </a:spcAft>
            </a:pPr>
            <a:r>
              <a:rPr lang="ar-SA" sz="2400" b="1" dirty="0">
                <a:latin typeface="Times New Roman" panose="02020603050405020304" pitchFamily="18" charset="0"/>
                <a:ea typeface="Times New Roman" panose="02020603050405020304" pitchFamily="18" charset="0"/>
                <a:cs typeface="B Zar" panose="00000400000000000000" pitchFamily="2" charset="-78"/>
              </a:rPr>
              <a:t> علاوه بر پرسنلي که به طور مستقيم با پسماندهاي بيمارستاني در تماس هستند اين مواد سلامت بيماران، پزشکان، کارکنان مراکز درماني، ملاقات‌کنندگان و همچنين افرادي که در مجاورت اين مراکز حضور دارند را به ‌طور مستقيم تهديد می‌کند.</a:t>
            </a:r>
            <a:endParaRPr lang="en-US" sz="2400" b="1" dirty="0">
              <a:latin typeface="Times New Roman" panose="02020603050405020304" pitchFamily="18" charset="0"/>
              <a:ea typeface="Times New Roman" panose="02020603050405020304" pitchFamily="18" charset="0"/>
            </a:endParaRPr>
          </a:p>
          <a:p>
            <a:endParaRPr lang="en-US" dirty="0"/>
          </a:p>
        </p:txBody>
      </p:sp>
    </p:spTree>
    <p:extLst>
      <p:ext uri="{BB962C8B-B14F-4D97-AF65-F5344CB8AC3E}">
        <p14:creationId xmlns:p14="http://schemas.microsoft.com/office/powerpoint/2010/main" val="12694313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a:xfrm>
            <a:off x="468313" y="0"/>
            <a:ext cx="8229600" cy="1384300"/>
          </a:xfrm>
        </p:spPr>
        <p:txBody>
          <a:bodyPr>
            <a:normAutofit/>
          </a:bodyPr>
          <a:lstStyle/>
          <a:p>
            <a:pPr algn="ctr" eaLnBrk="1" hangingPunct="1">
              <a:defRPr/>
            </a:pPr>
            <a:r>
              <a:rPr lang="fa-IR" sz="2400" cap="all" dirty="0" err="1">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Times New Roman" panose="02020603050405020304" pitchFamily="18" charset="0"/>
                <a:ea typeface="Times New Roman" panose="02020603050405020304" pitchFamily="18" charset="0"/>
                <a:cs typeface="B Zar" panose="00000400000000000000" pitchFamily="2" charset="-78"/>
              </a:rPr>
              <a:t>مثالهايي</a:t>
            </a:r>
            <a:r>
              <a:rPr lang="fa-IR" sz="2400" cap="all" dirty="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Times New Roman" panose="02020603050405020304" pitchFamily="18" charset="0"/>
                <a:ea typeface="Times New Roman" panose="02020603050405020304" pitchFamily="18" charset="0"/>
                <a:cs typeface="B Zar" panose="00000400000000000000" pitchFamily="2" charset="-78"/>
              </a:rPr>
              <a:t> از عفونت حاصله </a:t>
            </a:r>
            <a:r>
              <a:rPr lang="fa-IR" sz="2400" cap="all" dirty="0" err="1">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Times New Roman" panose="02020603050405020304" pitchFamily="18" charset="0"/>
                <a:ea typeface="Times New Roman" panose="02020603050405020304" pitchFamily="18" charset="0"/>
                <a:cs typeface="B Zar" panose="00000400000000000000" pitchFamily="2" charset="-78"/>
              </a:rPr>
              <a:t>بدليل</a:t>
            </a:r>
            <a:r>
              <a:rPr lang="fa-IR" sz="2400" cap="all" dirty="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Times New Roman" panose="02020603050405020304" pitchFamily="18" charset="0"/>
                <a:ea typeface="Times New Roman" panose="02020603050405020304" pitchFamily="18" charset="0"/>
                <a:cs typeface="B Zar" panose="00000400000000000000" pitchFamily="2" charset="-78"/>
              </a:rPr>
              <a:t> مواجهه با </a:t>
            </a:r>
            <a:r>
              <a:rPr lang="fa-IR" sz="2400" cap="all" dirty="0" err="1">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Times New Roman" panose="02020603050405020304" pitchFamily="18" charset="0"/>
                <a:ea typeface="Times New Roman" panose="02020603050405020304" pitchFamily="18" charset="0"/>
                <a:cs typeface="B Zar" panose="00000400000000000000" pitchFamily="2" charset="-78"/>
              </a:rPr>
              <a:t>پسماندهاي</a:t>
            </a:r>
            <a:r>
              <a:rPr lang="fa-IR" sz="2400" cap="all" dirty="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Times New Roman" panose="02020603050405020304" pitchFamily="18" charset="0"/>
                <a:ea typeface="Times New Roman" panose="02020603050405020304" pitchFamily="18" charset="0"/>
                <a:cs typeface="B Zar" panose="00000400000000000000" pitchFamily="2" charset="-78"/>
              </a:rPr>
              <a:t> </a:t>
            </a:r>
            <a:r>
              <a:rPr lang="fa-IR" sz="2400" cap="all" dirty="0" err="1">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Times New Roman" panose="02020603050405020304" pitchFamily="18" charset="0"/>
                <a:ea typeface="Times New Roman" panose="02020603050405020304" pitchFamily="18" charset="0"/>
                <a:cs typeface="B Zar" panose="00000400000000000000" pitchFamily="2" charset="-78"/>
              </a:rPr>
              <a:t>عفوني</a:t>
            </a:r>
            <a:r>
              <a:rPr lang="fa-IR" sz="2400" cap="all" dirty="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Times New Roman" panose="02020603050405020304" pitchFamily="18" charset="0"/>
                <a:ea typeface="Times New Roman" panose="02020603050405020304" pitchFamily="18" charset="0"/>
                <a:cs typeface="B Zar" panose="00000400000000000000" pitchFamily="2" charset="-78"/>
              </a:rPr>
              <a:t>، </a:t>
            </a:r>
            <a:r>
              <a:rPr lang="fa-IR" sz="2400" cap="all" dirty="0" err="1">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Times New Roman" panose="02020603050405020304" pitchFamily="18" charset="0"/>
                <a:ea typeface="Times New Roman" panose="02020603050405020304" pitchFamily="18" charset="0"/>
                <a:cs typeface="B Zar" panose="00000400000000000000" pitchFamily="2" charset="-78"/>
              </a:rPr>
              <a:t>ميکروارگانيسم</a:t>
            </a:r>
            <a:r>
              <a:rPr lang="fa-IR" sz="2400" cap="all" dirty="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Times New Roman" panose="02020603050405020304" pitchFamily="18" charset="0"/>
                <a:ea typeface="Times New Roman" panose="02020603050405020304" pitchFamily="18" charset="0"/>
                <a:cs typeface="B Zar" panose="00000400000000000000" pitchFamily="2" charset="-78"/>
              </a:rPr>
              <a:t> </a:t>
            </a:r>
            <a:r>
              <a:rPr lang="fa-IR" sz="2400" cap="all" dirty="0" err="1">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Times New Roman" panose="02020603050405020304" pitchFamily="18" charset="0"/>
                <a:ea typeface="Times New Roman" panose="02020603050405020304" pitchFamily="18" charset="0"/>
                <a:cs typeface="B Zar" panose="00000400000000000000" pitchFamily="2" charset="-78"/>
              </a:rPr>
              <a:t>هاو</a:t>
            </a:r>
            <a:r>
              <a:rPr lang="fa-IR" sz="2400" cap="all" dirty="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Times New Roman" panose="02020603050405020304" pitchFamily="18" charset="0"/>
                <a:ea typeface="Times New Roman" panose="02020603050405020304" pitchFamily="18" charset="0"/>
                <a:cs typeface="B Zar" panose="00000400000000000000" pitchFamily="2" charset="-78"/>
              </a:rPr>
              <a:t> </a:t>
            </a:r>
            <a:r>
              <a:rPr lang="fa-IR" sz="2400" cap="all" dirty="0" err="1">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Times New Roman" panose="02020603050405020304" pitchFamily="18" charset="0"/>
                <a:ea typeface="Times New Roman" panose="02020603050405020304" pitchFamily="18" charset="0"/>
                <a:cs typeface="B Zar" panose="00000400000000000000" pitchFamily="2" charset="-78"/>
              </a:rPr>
              <a:t>راههاي</a:t>
            </a:r>
            <a:r>
              <a:rPr lang="fa-IR" sz="2400" cap="all" dirty="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Times New Roman" panose="02020603050405020304" pitchFamily="18" charset="0"/>
                <a:ea typeface="Times New Roman" panose="02020603050405020304" pitchFamily="18" charset="0"/>
                <a:cs typeface="B Zar" panose="00000400000000000000" pitchFamily="2" charset="-78"/>
              </a:rPr>
              <a:t> انتقال آنها</a:t>
            </a:r>
            <a:endParaRPr lang="en-US" sz="2400" cap="all" dirty="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Times New Roman" panose="02020603050405020304" pitchFamily="18" charset="0"/>
              <a:ea typeface="Times New Roman" panose="02020603050405020304" pitchFamily="18" charset="0"/>
              <a:cs typeface="B Zar" panose="00000400000000000000" pitchFamily="2" charset="-78"/>
            </a:endParaRPr>
          </a:p>
        </p:txBody>
      </p:sp>
      <p:graphicFrame>
        <p:nvGraphicFramePr>
          <p:cNvPr id="53323" name="Group 75"/>
          <p:cNvGraphicFramePr>
            <a:graphicFrameLocks noGrp="1"/>
          </p:cNvGraphicFramePr>
          <p:nvPr>
            <p:ph type="tbl" idx="1"/>
            <p:extLst>
              <p:ext uri="{D42A27DB-BD31-4B8C-83A1-F6EECF244321}">
                <p14:modId xmlns:p14="http://schemas.microsoft.com/office/powerpoint/2010/main" val="1829413138"/>
              </p:ext>
            </p:extLst>
          </p:nvPr>
        </p:nvGraphicFramePr>
        <p:xfrm>
          <a:off x="251521" y="1124740"/>
          <a:ext cx="8435280" cy="5846611"/>
        </p:xfrm>
        <a:graphic>
          <a:graphicData uri="http://schemas.openxmlformats.org/drawingml/2006/table">
            <a:tbl>
              <a:tblPr rtl="1"/>
              <a:tblGrid>
                <a:gridCol w="2812303"/>
                <a:gridCol w="3395620"/>
                <a:gridCol w="2227357"/>
              </a:tblGrid>
              <a:tr h="315734">
                <a:tc>
                  <a:txBody>
                    <a:bodyPr/>
                    <a:lstStyle/>
                    <a:p>
                      <a:pPr marL="342900" marR="0" lvl="0" indent="-342900" algn="ctr" defTabSz="914400" rtl="0" eaLnBrk="1" fontAlgn="base" latinLnBrk="0" hangingPunct="1">
                        <a:lnSpc>
                          <a:spcPct val="100000"/>
                        </a:lnSpc>
                        <a:spcBef>
                          <a:spcPct val="0"/>
                        </a:spcBef>
                        <a:spcAft>
                          <a:spcPct val="0"/>
                        </a:spcAft>
                        <a:buClr>
                          <a:schemeClr val="hlink"/>
                        </a:buClr>
                        <a:buSzPct val="120000"/>
                        <a:buFontTx/>
                        <a:buNone/>
                        <a:tabLst/>
                      </a:pPr>
                      <a:r>
                        <a:rPr kumimoji="0" lang="fa-IR" sz="1200" b="1" i="0" u="none" strike="noStrike" cap="none" normalizeH="0" baseline="0" dirty="0" smtClean="0">
                          <a:ln>
                            <a:noFill/>
                          </a:ln>
                          <a:solidFill>
                            <a:schemeClr val="tx1"/>
                          </a:solidFill>
                          <a:effectLst/>
                          <a:latin typeface="Titr" pitchFamily="2" charset="-78"/>
                          <a:ea typeface="SimSun" charset="-122"/>
                          <a:cs typeface="Tahoma" pitchFamily="34" charset="0"/>
                        </a:rPr>
                        <a:t>نوع عفونت</a:t>
                      </a:r>
                      <a:endParaRPr kumimoji="0" lang="fa-IR" sz="1200" b="1" i="0" u="none" strike="noStrike" cap="none" normalizeH="0" baseline="0" dirty="0" smtClean="0">
                        <a:ln>
                          <a:noFill/>
                        </a:ln>
                        <a:solidFill>
                          <a:schemeClr val="tx1"/>
                        </a:solidFill>
                        <a:effectLst/>
                        <a:latin typeface="Tahoma" pitchFamily="34" charset="0"/>
                        <a:ea typeface="SimSun" charset="-122"/>
                        <a:cs typeface="Tahoma"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
                          <a:schemeClr val="hlink"/>
                        </a:buClr>
                        <a:buSzPct val="120000"/>
                        <a:buFontTx/>
                        <a:buNone/>
                        <a:tabLst/>
                      </a:pPr>
                      <a:r>
                        <a:rPr kumimoji="0" lang="fa-IR" sz="1200" b="1" i="0" u="none" strike="noStrike" cap="none" normalizeH="0" baseline="0" smtClean="0">
                          <a:ln>
                            <a:noFill/>
                          </a:ln>
                          <a:solidFill>
                            <a:schemeClr val="tx1"/>
                          </a:solidFill>
                          <a:effectLst/>
                          <a:latin typeface="Titr" pitchFamily="2" charset="-78"/>
                          <a:ea typeface="SimSun" charset="-122"/>
                          <a:cs typeface="Tahoma" pitchFamily="34" charset="0"/>
                        </a:rPr>
                        <a:t>ميکروارگانيسم هاي علت بيماري</a:t>
                      </a:r>
                      <a:endParaRPr kumimoji="0" lang="fa-IR" sz="1200" b="1" i="0" u="none" strike="noStrike" cap="none" normalizeH="0" baseline="0" smtClean="0">
                        <a:ln>
                          <a:noFill/>
                        </a:ln>
                        <a:solidFill>
                          <a:schemeClr val="tx1"/>
                        </a:solidFill>
                        <a:effectLst/>
                        <a:latin typeface="Tahoma" pitchFamily="34" charset="0"/>
                        <a:ea typeface="SimSun" charset="-122"/>
                        <a:cs typeface="Tahoma"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
                          <a:schemeClr val="hlink"/>
                        </a:buClr>
                        <a:buSzPct val="120000"/>
                        <a:buFontTx/>
                        <a:buNone/>
                        <a:tabLst/>
                      </a:pPr>
                      <a:r>
                        <a:rPr kumimoji="0" lang="fa-IR" sz="1200" b="1" i="0" u="none" strike="noStrike" cap="none" normalizeH="0" baseline="0" smtClean="0">
                          <a:ln>
                            <a:noFill/>
                          </a:ln>
                          <a:solidFill>
                            <a:schemeClr val="tx1"/>
                          </a:solidFill>
                          <a:effectLst/>
                          <a:latin typeface="Titr" pitchFamily="2" charset="-78"/>
                          <a:ea typeface="SimSun" charset="-122"/>
                          <a:cs typeface="Tahoma" pitchFamily="34" charset="0"/>
                        </a:rPr>
                        <a:t>راه انتقال</a:t>
                      </a:r>
                      <a:endParaRPr kumimoji="0" lang="fa-IR" sz="1200" b="1" i="0" u="none" strike="noStrike" cap="none" normalizeH="0" baseline="0" smtClean="0">
                        <a:ln>
                          <a:noFill/>
                        </a:ln>
                        <a:solidFill>
                          <a:schemeClr val="tx1"/>
                        </a:solidFill>
                        <a:effectLst/>
                        <a:latin typeface="Tahoma" pitchFamily="34" charset="0"/>
                        <a:ea typeface="SimSun" charset="-122"/>
                        <a:cs typeface="Tahoma"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68718">
                <a:tc>
                  <a:txBody>
                    <a:bodyPr/>
                    <a:lstStyle/>
                    <a:p>
                      <a:pPr marL="342900" marR="0" lvl="0" indent="-342900" algn="ctr" defTabSz="914400" rtl="0" eaLnBrk="1" fontAlgn="base" latinLnBrk="0" hangingPunct="1">
                        <a:lnSpc>
                          <a:spcPct val="100000"/>
                        </a:lnSpc>
                        <a:spcBef>
                          <a:spcPct val="0"/>
                        </a:spcBef>
                        <a:spcAft>
                          <a:spcPct val="0"/>
                        </a:spcAft>
                        <a:buClr>
                          <a:schemeClr val="hlink"/>
                        </a:buClr>
                        <a:buSzPct val="120000"/>
                        <a:buFontTx/>
                        <a:buNone/>
                        <a:tabLst/>
                      </a:pPr>
                      <a:r>
                        <a:rPr kumimoji="0" lang="fa-IR" sz="1200" b="1" i="0" u="none" strike="noStrike" cap="none" normalizeH="0" baseline="0" dirty="0" smtClean="0">
                          <a:ln>
                            <a:noFill/>
                          </a:ln>
                          <a:solidFill>
                            <a:srgbClr val="000000"/>
                          </a:solidFill>
                          <a:effectLst/>
                          <a:latin typeface="Tahoma" pitchFamily="34" charset="0"/>
                          <a:ea typeface="SimSun" charset="-122"/>
                          <a:cs typeface="Tahoma" pitchFamily="34" charset="0"/>
                        </a:rPr>
                        <a:t>عفونت </a:t>
                      </a:r>
                      <a:r>
                        <a:rPr kumimoji="0" lang="fa-IR" sz="1200" b="1" i="0" u="none" strike="noStrike" cap="none" normalizeH="0" baseline="0" dirty="0" err="1" smtClean="0">
                          <a:ln>
                            <a:noFill/>
                          </a:ln>
                          <a:solidFill>
                            <a:srgbClr val="000000"/>
                          </a:solidFill>
                          <a:effectLst/>
                          <a:latin typeface="Tahoma" pitchFamily="34" charset="0"/>
                          <a:ea typeface="SimSun" charset="-122"/>
                          <a:cs typeface="Tahoma" pitchFamily="34" charset="0"/>
                        </a:rPr>
                        <a:t>هاي</a:t>
                      </a:r>
                      <a:r>
                        <a:rPr kumimoji="0" lang="fa-IR" sz="1200" b="1" i="0" u="none" strike="noStrike" cap="none" normalizeH="0" baseline="0" dirty="0" smtClean="0">
                          <a:ln>
                            <a:noFill/>
                          </a:ln>
                          <a:solidFill>
                            <a:srgbClr val="000000"/>
                          </a:solidFill>
                          <a:effectLst/>
                          <a:latin typeface="Tahoma" pitchFamily="34" charset="0"/>
                          <a:ea typeface="SimSun" charset="-122"/>
                          <a:cs typeface="Tahoma" pitchFamily="34" charset="0"/>
                        </a:rPr>
                        <a:t> </a:t>
                      </a:r>
                      <a:r>
                        <a:rPr kumimoji="0" lang="fa-IR" sz="1200" b="1" i="0" u="none" strike="noStrike" cap="none" normalizeH="0" baseline="0" dirty="0" err="1" smtClean="0">
                          <a:ln>
                            <a:noFill/>
                          </a:ln>
                          <a:solidFill>
                            <a:srgbClr val="000000"/>
                          </a:solidFill>
                          <a:effectLst/>
                          <a:latin typeface="Tahoma" pitchFamily="34" charset="0"/>
                          <a:ea typeface="SimSun" charset="-122"/>
                          <a:cs typeface="Tahoma" pitchFamily="34" charset="0"/>
                        </a:rPr>
                        <a:t>معدي</a:t>
                      </a:r>
                      <a:r>
                        <a:rPr kumimoji="0" lang="fa-IR" sz="1200" b="1" i="0" u="none" strike="noStrike" cap="none" normalizeH="0" baseline="0" dirty="0" smtClean="0">
                          <a:ln>
                            <a:noFill/>
                          </a:ln>
                          <a:solidFill>
                            <a:srgbClr val="000000"/>
                          </a:solidFill>
                          <a:effectLst/>
                          <a:latin typeface="Tahoma" pitchFamily="34" charset="0"/>
                          <a:ea typeface="SimSun" charset="-122"/>
                          <a:cs typeface="Tahoma" pitchFamily="34" charset="0"/>
                        </a:rPr>
                        <a:t> و روده </a:t>
                      </a:r>
                      <a:r>
                        <a:rPr kumimoji="0" lang="fa-IR" sz="1200" b="1" i="0" u="none" strike="noStrike" cap="none" normalizeH="0" baseline="0" dirty="0" err="1" smtClean="0">
                          <a:ln>
                            <a:noFill/>
                          </a:ln>
                          <a:solidFill>
                            <a:srgbClr val="000000"/>
                          </a:solidFill>
                          <a:effectLst/>
                          <a:latin typeface="Tahoma" pitchFamily="34" charset="0"/>
                          <a:ea typeface="SimSun" charset="-122"/>
                          <a:cs typeface="Tahoma" pitchFamily="34" charset="0"/>
                        </a:rPr>
                        <a:t>اي</a:t>
                      </a:r>
                      <a:endParaRPr kumimoji="0" lang="fa-IR" sz="1200" b="1" i="0" u="none" strike="noStrike" cap="none" normalizeH="0" baseline="0" dirty="0" smtClean="0">
                        <a:ln>
                          <a:noFill/>
                        </a:ln>
                        <a:solidFill>
                          <a:schemeClr val="tx1"/>
                        </a:solidFill>
                        <a:effectLst/>
                        <a:latin typeface="Tahoma" pitchFamily="34" charset="0"/>
                        <a:ea typeface="SimSun" charset="-122"/>
                        <a:cs typeface="Tahoma"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
                          <a:schemeClr val="hlink"/>
                        </a:buClr>
                        <a:buSzPct val="120000"/>
                        <a:buFontTx/>
                        <a:buNone/>
                        <a:tabLst/>
                      </a:pPr>
                      <a:r>
                        <a:rPr kumimoji="0" lang="fa-IR" sz="1200" b="1" i="0" u="none" strike="noStrike" cap="none" normalizeH="0" baseline="0" smtClean="0">
                          <a:ln>
                            <a:noFill/>
                          </a:ln>
                          <a:solidFill>
                            <a:srgbClr val="000000"/>
                          </a:solidFill>
                          <a:effectLst/>
                          <a:latin typeface="Tahoma" pitchFamily="34" charset="0"/>
                          <a:ea typeface="SimSun" charset="-122"/>
                          <a:cs typeface="Tahoma" pitchFamily="34" charset="0"/>
                        </a:rPr>
                        <a:t>انتروباکتريا مانند سالمونلا – شيگلا، ويبريوي وبا، کرمها</a:t>
                      </a:r>
                      <a:endParaRPr kumimoji="0" lang="fa-IR" sz="1200" b="1" i="0" u="none" strike="noStrike" cap="none" normalizeH="0" baseline="0" smtClean="0">
                        <a:ln>
                          <a:noFill/>
                        </a:ln>
                        <a:solidFill>
                          <a:schemeClr val="tx1"/>
                        </a:solidFill>
                        <a:effectLst/>
                        <a:latin typeface="Tahoma" pitchFamily="34" charset="0"/>
                        <a:ea typeface="SimSun" charset="-122"/>
                        <a:cs typeface="Tahoma"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
                          <a:schemeClr val="hlink"/>
                        </a:buClr>
                        <a:buSzPct val="120000"/>
                        <a:buFontTx/>
                        <a:buNone/>
                        <a:tabLst/>
                      </a:pPr>
                      <a:r>
                        <a:rPr kumimoji="0" lang="fa-IR" sz="1200" b="1" i="0" u="none" strike="noStrike" cap="none" normalizeH="0" baseline="0" smtClean="0">
                          <a:ln>
                            <a:noFill/>
                          </a:ln>
                          <a:solidFill>
                            <a:srgbClr val="000000"/>
                          </a:solidFill>
                          <a:effectLst/>
                          <a:latin typeface="Tahoma" pitchFamily="34" charset="0"/>
                          <a:ea typeface="SimSun" charset="-122"/>
                          <a:cs typeface="Tahoma" pitchFamily="34" charset="0"/>
                        </a:rPr>
                        <a:t>مدفوع يا استفراغ</a:t>
                      </a:r>
                      <a:endParaRPr kumimoji="0" lang="fa-IR" sz="1200" b="1" i="0" u="none" strike="noStrike" cap="none" normalizeH="0" baseline="0" smtClean="0">
                        <a:ln>
                          <a:noFill/>
                        </a:ln>
                        <a:solidFill>
                          <a:schemeClr val="tx1"/>
                        </a:solidFill>
                        <a:effectLst/>
                        <a:latin typeface="Tahoma" pitchFamily="34" charset="0"/>
                        <a:ea typeface="SimSun" charset="-122"/>
                        <a:cs typeface="Tahoma"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68718">
                <a:tc>
                  <a:txBody>
                    <a:bodyPr/>
                    <a:lstStyle/>
                    <a:p>
                      <a:pPr marL="342900" marR="0" lvl="0" indent="-342900" algn="ctr" defTabSz="914400" rtl="0" eaLnBrk="1" fontAlgn="base" latinLnBrk="0" hangingPunct="1">
                        <a:lnSpc>
                          <a:spcPct val="100000"/>
                        </a:lnSpc>
                        <a:spcBef>
                          <a:spcPct val="0"/>
                        </a:spcBef>
                        <a:spcAft>
                          <a:spcPct val="0"/>
                        </a:spcAft>
                        <a:buClr>
                          <a:schemeClr val="hlink"/>
                        </a:buClr>
                        <a:buSzPct val="120000"/>
                        <a:buFontTx/>
                        <a:buNone/>
                        <a:tabLst/>
                      </a:pPr>
                      <a:r>
                        <a:rPr kumimoji="0" lang="fa-IR" sz="1200" b="1" i="0" u="none" strike="noStrike" cap="none" normalizeH="0" baseline="0" dirty="0" smtClean="0">
                          <a:ln>
                            <a:noFill/>
                          </a:ln>
                          <a:solidFill>
                            <a:srgbClr val="000000"/>
                          </a:solidFill>
                          <a:effectLst/>
                          <a:latin typeface="Tahoma" pitchFamily="34" charset="0"/>
                          <a:ea typeface="SimSun" charset="-122"/>
                          <a:cs typeface="Tahoma" pitchFamily="34" charset="0"/>
                        </a:rPr>
                        <a:t>عفونت </a:t>
                      </a:r>
                      <a:r>
                        <a:rPr kumimoji="0" lang="fa-IR" sz="1200" b="1" i="0" u="none" strike="noStrike" cap="none" normalizeH="0" baseline="0" dirty="0" err="1" smtClean="0">
                          <a:ln>
                            <a:noFill/>
                          </a:ln>
                          <a:solidFill>
                            <a:srgbClr val="000000"/>
                          </a:solidFill>
                          <a:effectLst/>
                          <a:latin typeface="Tahoma" pitchFamily="34" charset="0"/>
                          <a:ea typeface="SimSun" charset="-122"/>
                          <a:cs typeface="Tahoma" pitchFamily="34" charset="0"/>
                        </a:rPr>
                        <a:t>هاي</a:t>
                      </a:r>
                      <a:r>
                        <a:rPr kumimoji="0" lang="fa-IR" sz="1200" b="1" i="0" u="none" strike="noStrike" cap="none" normalizeH="0" baseline="0" dirty="0" smtClean="0">
                          <a:ln>
                            <a:noFill/>
                          </a:ln>
                          <a:solidFill>
                            <a:srgbClr val="000000"/>
                          </a:solidFill>
                          <a:effectLst/>
                          <a:latin typeface="Tahoma" pitchFamily="34" charset="0"/>
                          <a:ea typeface="SimSun" charset="-122"/>
                          <a:cs typeface="Tahoma" pitchFamily="34" charset="0"/>
                        </a:rPr>
                        <a:t> </a:t>
                      </a:r>
                      <a:r>
                        <a:rPr kumimoji="0" lang="fa-IR" sz="1200" b="1" i="0" u="none" strike="noStrike" cap="none" normalizeH="0" baseline="0" dirty="0" err="1" smtClean="0">
                          <a:ln>
                            <a:noFill/>
                          </a:ln>
                          <a:solidFill>
                            <a:srgbClr val="000000"/>
                          </a:solidFill>
                          <a:effectLst/>
                          <a:latin typeface="Tahoma" pitchFamily="34" charset="0"/>
                          <a:ea typeface="SimSun" charset="-122"/>
                          <a:cs typeface="Tahoma" pitchFamily="34" charset="0"/>
                        </a:rPr>
                        <a:t>تنفسي</a:t>
                      </a:r>
                      <a:endParaRPr kumimoji="0" lang="fa-IR" sz="1200" b="1" i="0" u="none" strike="noStrike" cap="none" normalizeH="0" baseline="0" dirty="0" smtClean="0">
                        <a:ln>
                          <a:noFill/>
                        </a:ln>
                        <a:solidFill>
                          <a:schemeClr val="tx1"/>
                        </a:solidFill>
                        <a:effectLst/>
                        <a:latin typeface="Tahoma" pitchFamily="34" charset="0"/>
                        <a:ea typeface="SimSun" charset="-122"/>
                        <a:cs typeface="Tahoma"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
                          <a:schemeClr val="hlink"/>
                        </a:buClr>
                        <a:buSzPct val="120000"/>
                        <a:buFontTx/>
                        <a:buNone/>
                        <a:tabLst/>
                      </a:pPr>
                      <a:r>
                        <a:rPr kumimoji="0" lang="fa-IR" sz="1200" b="1" i="0" u="none" strike="noStrike" cap="none" normalizeH="0" baseline="0" dirty="0" err="1" smtClean="0">
                          <a:ln>
                            <a:noFill/>
                          </a:ln>
                          <a:solidFill>
                            <a:srgbClr val="000000"/>
                          </a:solidFill>
                          <a:effectLst/>
                          <a:latin typeface="Tahoma" pitchFamily="34" charset="0"/>
                          <a:ea typeface="SimSun" charset="-122"/>
                          <a:cs typeface="Tahoma" pitchFamily="34" charset="0"/>
                        </a:rPr>
                        <a:t>ميکروب</a:t>
                      </a:r>
                      <a:r>
                        <a:rPr kumimoji="0" lang="fa-IR" sz="1200" b="1" i="0" u="none" strike="noStrike" cap="none" normalizeH="0" baseline="0" dirty="0" smtClean="0">
                          <a:ln>
                            <a:noFill/>
                          </a:ln>
                          <a:solidFill>
                            <a:srgbClr val="000000"/>
                          </a:solidFill>
                          <a:effectLst/>
                          <a:latin typeface="Tahoma" pitchFamily="34" charset="0"/>
                          <a:ea typeface="SimSun" charset="-122"/>
                          <a:cs typeface="Tahoma" pitchFamily="34" charset="0"/>
                        </a:rPr>
                        <a:t> سل، </a:t>
                      </a:r>
                      <a:r>
                        <a:rPr kumimoji="0" lang="fa-IR" sz="1200" b="1" i="0" u="none" strike="noStrike" cap="none" normalizeH="0" baseline="0" dirty="0" err="1" smtClean="0">
                          <a:ln>
                            <a:noFill/>
                          </a:ln>
                          <a:solidFill>
                            <a:srgbClr val="000000"/>
                          </a:solidFill>
                          <a:effectLst/>
                          <a:latin typeface="Tahoma" pitchFamily="34" charset="0"/>
                          <a:ea typeface="SimSun" charset="-122"/>
                          <a:cs typeface="Tahoma" pitchFamily="34" charset="0"/>
                        </a:rPr>
                        <a:t>ويروس</a:t>
                      </a:r>
                      <a:r>
                        <a:rPr kumimoji="0" lang="fa-IR" sz="1200" b="1" i="0" u="none" strike="noStrike" cap="none" normalizeH="0" baseline="0" dirty="0" smtClean="0">
                          <a:ln>
                            <a:noFill/>
                          </a:ln>
                          <a:solidFill>
                            <a:srgbClr val="000000"/>
                          </a:solidFill>
                          <a:effectLst/>
                          <a:latin typeface="Tahoma" pitchFamily="34" charset="0"/>
                          <a:ea typeface="SimSun" charset="-122"/>
                          <a:cs typeface="Tahoma" pitchFamily="34" charset="0"/>
                        </a:rPr>
                        <a:t> سرخک، </a:t>
                      </a:r>
                      <a:r>
                        <a:rPr kumimoji="0" lang="fa-IR" sz="1200" b="1" i="0" u="none" strike="noStrike" cap="none" normalizeH="0" baseline="0" dirty="0" err="1" smtClean="0">
                          <a:ln>
                            <a:noFill/>
                          </a:ln>
                          <a:solidFill>
                            <a:srgbClr val="000000"/>
                          </a:solidFill>
                          <a:effectLst/>
                          <a:latin typeface="Tahoma" pitchFamily="34" charset="0"/>
                          <a:ea typeface="SimSun" charset="-122"/>
                          <a:cs typeface="Tahoma" pitchFamily="34" charset="0"/>
                        </a:rPr>
                        <a:t>استرپتوکوکوس</a:t>
                      </a:r>
                      <a:r>
                        <a:rPr kumimoji="0" lang="fa-IR" sz="1200" b="1" i="0" u="none" strike="noStrike" cap="none" normalizeH="0" baseline="0" dirty="0" smtClean="0">
                          <a:ln>
                            <a:noFill/>
                          </a:ln>
                          <a:solidFill>
                            <a:srgbClr val="000000"/>
                          </a:solidFill>
                          <a:effectLst/>
                          <a:latin typeface="Tahoma" pitchFamily="34" charset="0"/>
                          <a:ea typeface="SimSun" charset="-122"/>
                          <a:cs typeface="Tahoma" pitchFamily="34" charset="0"/>
                        </a:rPr>
                        <a:t> </a:t>
                      </a:r>
                      <a:r>
                        <a:rPr kumimoji="0" lang="fa-IR" sz="1200" b="1" i="0" u="none" strike="noStrike" cap="none" normalizeH="0" baseline="0" dirty="0" err="1" smtClean="0">
                          <a:ln>
                            <a:noFill/>
                          </a:ln>
                          <a:solidFill>
                            <a:srgbClr val="000000"/>
                          </a:solidFill>
                          <a:effectLst/>
                          <a:latin typeface="Tahoma" pitchFamily="34" charset="0"/>
                          <a:ea typeface="SimSun" charset="-122"/>
                          <a:cs typeface="Tahoma" pitchFamily="34" charset="0"/>
                        </a:rPr>
                        <a:t>پنومونيه</a:t>
                      </a:r>
                      <a:endParaRPr kumimoji="0" lang="fa-IR" sz="1200" b="1" i="0" u="none" strike="noStrike" cap="none" normalizeH="0" baseline="0" dirty="0" smtClean="0">
                        <a:ln>
                          <a:noFill/>
                        </a:ln>
                        <a:solidFill>
                          <a:schemeClr val="tx1"/>
                        </a:solidFill>
                        <a:effectLst/>
                        <a:latin typeface="Tahoma" pitchFamily="34" charset="0"/>
                        <a:ea typeface="SimSun" charset="-122"/>
                        <a:cs typeface="Tahoma"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
                          <a:schemeClr val="hlink"/>
                        </a:buClr>
                        <a:buSzPct val="120000"/>
                        <a:buFontTx/>
                        <a:buNone/>
                        <a:tabLst/>
                      </a:pPr>
                      <a:r>
                        <a:rPr kumimoji="0" lang="fa-IR" sz="1200" b="1" i="0" u="none" strike="noStrike" cap="none" normalizeH="0" baseline="0" smtClean="0">
                          <a:ln>
                            <a:noFill/>
                          </a:ln>
                          <a:solidFill>
                            <a:srgbClr val="000000"/>
                          </a:solidFill>
                          <a:effectLst/>
                          <a:latin typeface="Tahoma" pitchFamily="34" charset="0"/>
                          <a:ea typeface="SimSun" charset="-122"/>
                          <a:cs typeface="Tahoma" pitchFamily="34" charset="0"/>
                        </a:rPr>
                        <a:t>استنشاق ترشحات تنفسي ، بزاق</a:t>
                      </a:r>
                      <a:endParaRPr kumimoji="0" lang="fa-IR" sz="1200" b="1" i="0" u="none" strike="noStrike" cap="none" normalizeH="0" baseline="0" smtClean="0">
                        <a:ln>
                          <a:noFill/>
                        </a:ln>
                        <a:solidFill>
                          <a:schemeClr val="tx1"/>
                        </a:solidFill>
                        <a:effectLst/>
                        <a:latin typeface="Tahoma" pitchFamily="34" charset="0"/>
                        <a:ea typeface="SimSun" charset="-122"/>
                        <a:cs typeface="Tahoma"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17362">
                <a:tc>
                  <a:txBody>
                    <a:bodyPr/>
                    <a:lstStyle/>
                    <a:p>
                      <a:pPr marL="342900" marR="0" lvl="0" indent="-342900" algn="ctr" defTabSz="914400" rtl="0" eaLnBrk="1" fontAlgn="base" latinLnBrk="0" hangingPunct="1">
                        <a:lnSpc>
                          <a:spcPct val="100000"/>
                        </a:lnSpc>
                        <a:spcBef>
                          <a:spcPct val="0"/>
                        </a:spcBef>
                        <a:spcAft>
                          <a:spcPct val="0"/>
                        </a:spcAft>
                        <a:buClr>
                          <a:schemeClr val="hlink"/>
                        </a:buClr>
                        <a:buSzPct val="120000"/>
                        <a:buFontTx/>
                        <a:buNone/>
                        <a:tabLst/>
                      </a:pPr>
                      <a:r>
                        <a:rPr kumimoji="0" lang="fa-IR" sz="1200" b="1" i="0" u="none" strike="noStrike" cap="none" normalizeH="0" baseline="0" smtClean="0">
                          <a:ln>
                            <a:noFill/>
                          </a:ln>
                          <a:solidFill>
                            <a:srgbClr val="000000"/>
                          </a:solidFill>
                          <a:effectLst/>
                          <a:latin typeface="Tahoma" pitchFamily="34" charset="0"/>
                          <a:ea typeface="SimSun" charset="-122"/>
                          <a:cs typeface="Tahoma" pitchFamily="34" charset="0"/>
                        </a:rPr>
                        <a:t>عفونت چشم</a:t>
                      </a:r>
                      <a:endParaRPr kumimoji="0" lang="fa-IR" sz="1200" b="1" i="0" u="none" strike="noStrike" cap="none" normalizeH="0" baseline="0" smtClean="0">
                        <a:ln>
                          <a:noFill/>
                        </a:ln>
                        <a:solidFill>
                          <a:schemeClr val="tx1"/>
                        </a:solidFill>
                        <a:effectLst/>
                        <a:latin typeface="Tahoma" pitchFamily="34" charset="0"/>
                        <a:ea typeface="SimSun" charset="-122"/>
                        <a:cs typeface="Tahoma"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
                          <a:schemeClr val="hlink"/>
                        </a:buClr>
                        <a:buSzPct val="120000"/>
                        <a:buFontTx/>
                        <a:buNone/>
                        <a:tabLst/>
                      </a:pPr>
                      <a:r>
                        <a:rPr kumimoji="0" lang="fa-IR" sz="1200" b="1" i="0" u="none" strike="noStrike" cap="none" normalizeH="0" baseline="0" dirty="0" err="1" smtClean="0">
                          <a:ln>
                            <a:noFill/>
                          </a:ln>
                          <a:solidFill>
                            <a:srgbClr val="000000"/>
                          </a:solidFill>
                          <a:effectLst/>
                          <a:latin typeface="Tahoma" pitchFamily="34" charset="0"/>
                          <a:ea typeface="SimSun" charset="-122"/>
                          <a:cs typeface="Tahoma" pitchFamily="34" charset="0"/>
                        </a:rPr>
                        <a:t>ويروس</a:t>
                      </a:r>
                      <a:r>
                        <a:rPr kumimoji="0" lang="fa-IR" sz="1200" b="1" i="0" u="none" strike="noStrike" cap="none" normalizeH="0" baseline="0" dirty="0" smtClean="0">
                          <a:ln>
                            <a:noFill/>
                          </a:ln>
                          <a:solidFill>
                            <a:srgbClr val="000000"/>
                          </a:solidFill>
                          <a:effectLst/>
                          <a:latin typeface="Tahoma" pitchFamily="34" charset="0"/>
                          <a:ea typeface="SimSun" charset="-122"/>
                          <a:cs typeface="Tahoma" pitchFamily="34" charset="0"/>
                        </a:rPr>
                        <a:t> تبخال</a:t>
                      </a:r>
                      <a:endParaRPr kumimoji="0" lang="fa-IR" sz="1200" b="1" i="0" u="none" strike="noStrike" cap="none" normalizeH="0" baseline="0" dirty="0" smtClean="0">
                        <a:ln>
                          <a:noFill/>
                        </a:ln>
                        <a:solidFill>
                          <a:schemeClr val="tx1"/>
                        </a:solidFill>
                        <a:effectLst/>
                        <a:latin typeface="Tahoma" pitchFamily="34" charset="0"/>
                        <a:ea typeface="SimSun" charset="-122"/>
                        <a:cs typeface="Tahoma"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
                          <a:schemeClr val="hlink"/>
                        </a:buClr>
                        <a:buSzPct val="120000"/>
                        <a:buFontTx/>
                        <a:buNone/>
                        <a:tabLst/>
                      </a:pPr>
                      <a:r>
                        <a:rPr kumimoji="0" lang="fa-IR" sz="1200" b="1" i="0" u="none" strike="noStrike" cap="none" normalizeH="0" baseline="0" smtClean="0">
                          <a:ln>
                            <a:noFill/>
                          </a:ln>
                          <a:solidFill>
                            <a:srgbClr val="000000"/>
                          </a:solidFill>
                          <a:effectLst/>
                          <a:latin typeface="Tahoma" pitchFamily="34" charset="0"/>
                          <a:ea typeface="SimSun" charset="-122"/>
                          <a:cs typeface="Tahoma" pitchFamily="34" charset="0"/>
                        </a:rPr>
                        <a:t>ترشحات چشم</a:t>
                      </a:r>
                      <a:endParaRPr kumimoji="0" lang="fa-IR" sz="1200" b="1" i="0" u="none" strike="noStrike" cap="none" normalizeH="0" baseline="0" smtClean="0">
                        <a:ln>
                          <a:noFill/>
                        </a:ln>
                        <a:solidFill>
                          <a:schemeClr val="tx1"/>
                        </a:solidFill>
                        <a:effectLst/>
                        <a:latin typeface="Tahoma" pitchFamily="34" charset="0"/>
                        <a:ea typeface="SimSun" charset="-122"/>
                        <a:cs typeface="Tahoma"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15734">
                <a:tc>
                  <a:txBody>
                    <a:bodyPr/>
                    <a:lstStyle/>
                    <a:p>
                      <a:pPr marL="342900" marR="0" lvl="0" indent="-342900" algn="ctr" defTabSz="914400" rtl="0" eaLnBrk="1" fontAlgn="base" latinLnBrk="0" hangingPunct="1">
                        <a:lnSpc>
                          <a:spcPct val="100000"/>
                        </a:lnSpc>
                        <a:spcBef>
                          <a:spcPct val="0"/>
                        </a:spcBef>
                        <a:spcAft>
                          <a:spcPct val="0"/>
                        </a:spcAft>
                        <a:buClr>
                          <a:schemeClr val="hlink"/>
                        </a:buClr>
                        <a:buSzPct val="120000"/>
                        <a:buFontTx/>
                        <a:buNone/>
                        <a:tabLst/>
                      </a:pPr>
                      <a:r>
                        <a:rPr kumimoji="0" lang="fa-IR" sz="1200" b="1" i="0" u="none" strike="noStrike" cap="none" normalizeH="0" baseline="0" smtClean="0">
                          <a:ln>
                            <a:noFill/>
                          </a:ln>
                          <a:solidFill>
                            <a:srgbClr val="000000"/>
                          </a:solidFill>
                          <a:effectLst/>
                          <a:latin typeface="Tahoma" pitchFamily="34" charset="0"/>
                          <a:ea typeface="SimSun" charset="-122"/>
                          <a:cs typeface="Tahoma" pitchFamily="34" charset="0"/>
                        </a:rPr>
                        <a:t>عفونتهاي تناسلي</a:t>
                      </a:r>
                      <a:endParaRPr kumimoji="0" lang="fa-IR" sz="1200" b="1" i="0" u="none" strike="noStrike" cap="none" normalizeH="0" baseline="0" smtClean="0">
                        <a:ln>
                          <a:noFill/>
                        </a:ln>
                        <a:solidFill>
                          <a:schemeClr val="tx1"/>
                        </a:solidFill>
                        <a:effectLst/>
                        <a:latin typeface="Tahoma" pitchFamily="34" charset="0"/>
                        <a:ea typeface="SimSun" charset="-122"/>
                        <a:cs typeface="Tahoma"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
                          <a:schemeClr val="hlink"/>
                        </a:buClr>
                        <a:buSzPct val="120000"/>
                        <a:buFontTx/>
                        <a:buNone/>
                        <a:tabLst/>
                      </a:pPr>
                      <a:r>
                        <a:rPr kumimoji="0" lang="fa-IR" sz="1200" b="1" i="0" u="none" strike="noStrike" cap="none" normalizeH="0" baseline="0" dirty="0" err="1" smtClean="0">
                          <a:ln>
                            <a:noFill/>
                          </a:ln>
                          <a:solidFill>
                            <a:srgbClr val="000000"/>
                          </a:solidFill>
                          <a:effectLst/>
                          <a:latin typeface="Tahoma" pitchFamily="34" charset="0"/>
                          <a:ea typeface="SimSun" charset="-122"/>
                          <a:cs typeface="Tahoma" pitchFamily="34" charset="0"/>
                        </a:rPr>
                        <a:t>ميکروب</a:t>
                      </a:r>
                      <a:r>
                        <a:rPr kumimoji="0" lang="fa-IR" sz="1200" b="1" i="0" u="none" strike="noStrike" cap="none" normalizeH="0" baseline="0" dirty="0" smtClean="0">
                          <a:ln>
                            <a:noFill/>
                          </a:ln>
                          <a:solidFill>
                            <a:srgbClr val="000000"/>
                          </a:solidFill>
                          <a:effectLst/>
                          <a:latin typeface="Tahoma" pitchFamily="34" charset="0"/>
                          <a:ea typeface="SimSun" charset="-122"/>
                          <a:cs typeface="Tahoma" pitchFamily="34" charset="0"/>
                        </a:rPr>
                        <a:t> سوزاک، </a:t>
                      </a:r>
                      <a:r>
                        <a:rPr kumimoji="0" lang="fa-IR" sz="1200" b="1" i="0" u="none" strike="noStrike" cap="none" normalizeH="0" baseline="0" dirty="0" err="1" smtClean="0">
                          <a:ln>
                            <a:noFill/>
                          </a:ln>
                          <a:solidFill>
                            <a:srgbClr val="000000"/>
                          </a:solidFill>
                          <a:effectLst/>
                          <a:latin typeface="Tahoma" pitchFamily="34" charset="0"/>
                          <a:ea typeface="SimSun" charset="-122"/>
                          <a:cs typeface="Tahoma" pitchFamily="34" charset="0"/>
                        </a:rPr>
                        <a:t>ويروس</a:t>
                      </a:r>
                      <a:r>
                        <a:rPr kumimoji="0" lang="fa-IR" sz="1200" b="1" i="0" u="none" strike="noStrike" cap="none" normalizeH="0" baseline="0" dirty="0" smtClean="0">
                          <a:ln>
                            <a:noFill/>
                          </a:ln>
                          <a:solidFill>
                            <a:srgbClr val="000000"/>
                          </a:solidFill>
                          <a:effectLst/>
                          <a:latin typeface="Tahoma" pitchFamily="34" charset="0"/>
                          <a:ea typeface="SimSun" charset="-122"/>
                          <a:cs typeface="Tahoma" pitchFamily="34" charset="0"/>
                        </a:rPr>
                        <a:t> تبخال</a:t>
                      </a:r>
                      <a:endParaRPr kumimoji="0" lang="fa-IR" sz="1200" b="1" i="0" u="none" strike="noStrike" cap="none" normalizeH="0" baseline="0" dirty="0" smtClean="0">
                        <a:ln>
                          <a:noFill/>
                        </a:ln>
                        <a:solidFill>
                          <a:schemeClr val="tx1"/>
                        </a:solidFill>
                        <a:effectLst/>
                        <a:latin typeface="Tahoma" pitchFamily="34" charset="0"/>
                        <a:ea typeface="SimSun" charset="-122"/>
                        <a:cs typeface="Tahoma"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
                          <a:schemeClr val="hlink"/>
                        </a:buClr>
                        <a:buSzPct val="120000"/>
                        <a:buFontTx/>
                        <a:buNone/>
                        <a:tabLst/>
                      </a:pPr>
                      <a:r>
                        <a:rPr kumimoji="0" lang="fa-IR" sz="1200" b="1" i="0" u="none" strike="noStrike" cap="none" normalizeH="0" baseline="0" smtClean="0">
                          <a:ln>
                            <a:noFill/>
                          </a:ln>
                          <a:solidFill>
                            <a:srgbClr val="000000"/>
                          </a:solidFill>
                          <a:effectLst/>
                          <a:latin typeface="Tahoma" pitchFamily="34" charset="0"/>
                          <a:ea typeface="SimSun" charset="-122"/>
                          <a:cs typeface="Tahoma" pitchFamily="34" charset="0"/>
                        </a:rPr>
                        <a:t>ترشحات تناسلي</a:t>
                      </a:r>
                      <a:endParaRPr kumimoji="0" lang="fa-IR" sz="1200" b="1" i="0" u="none" strike="noStrike" cap="none" normalizeH="0" baseline="0" smtClean="0">
                        <a:ln>
                          <a:noFill/>
                        </a:ln>
                        <a:solidFill>
                          <a:schemeClr val="tx1"/>
                        </a:solidFill>
                        <a:effectLst/>
                        <a:latin typeface="Tahoma" pitchFamily="34" charset="0"/>
                        <a:ea typeface="SimSun" charset="-122"/>
                        <a:cs typeface="Tahoma"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17362">
                <a:tc>
                  <a:txBody>
                    <a:bodyPr/>
                    <a:lstStyle/>
                    <a:p>
                      <a:pPr marL="342900" marR="0" lvl="0" indent="-342900" algn="ctr" defTabSz="914400" rtl="0" eaLnBrk="1" fontAlgn="base" latinLnBrk="0" hangingPunct="1">
                        <a:lnSpc>
                          <a:spcPct val="100000"/>
                        </a:lnSpc>
                        <a:spcBef>
                          <a:spcPct val="0"/>
                        </a:spcBef>
                        <a:spcAft>
                          <a:spcPct val="0"/>
                        </a:spcAft>
                        <a:buClr>
                          <a:schemeClr val="hlink"/>
                        </a:buClr>
                        <a:buSzPct val="120000"/>
                        <a:buFontTx/>
                        <a:buNone/>
                        <a:tabLst/>
                      </a:pPr>
                      <a:r>
                        <a:rPr kumimoji="0" lang="fa-IR" sz="1200" b="1" i="0" u="none" strike="noStrike" cap="none" normalizeH="0" baseline="0" smtClean="0">
                          <a:ln>
                            <a:noFill/>
                          </a:ln>
                          <a:solidFill>
                            <a:srgbClr val="000000"/>
                          </a:solidFill>
                          <a:effectLst/>
                          <a:latin typeface="Tahoma" pitchFamily="34" charset="0"/>
                          <a:ea typeface="SimSun" charset="-122"/>
                          <a:cs typeface="Tahoma" pitchFamily="34" charset="0"/>
                        </a:rPr>
                        <a:t>عفونت هاي پوست</a:t>
                      </a:r>
                      <a:endParaRPr kumimoji="0" lang="fa-IR" sz="1200" b="1" i="0" u="none" strike="noStrike" cap="none" normalizeH="0" baseline="0" smtClean="0">
                        <a:ln>
                          <a:noFill/>
                        </a:ln>
                        <a:solidFill>
                          <a:schemeClr val="tx1"/>
                        </a:solidFill>
                        <a:effectLst/>
                        <a:latin typeface="Tahoma" pitchFamily="34" charset="0"/>
                        <a:ea typeface="SimSun" charset="-122"/>
                        <a:cs typeface="Tahoma"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
                          <a:schemeClr val="hlink"/>
                        </a:buClr>
                        <a:buSzPct val="120000"/>
                        <a:buFontTx/>
                        <a:buNone/>
                        <a:tabLst/>
                      </a:pPr>
                      <a:r>
                        <a:rPr kumimoji="0" lang="fa-IR" sz="1200" b="1" i="0" u="none" strike="noStrike" cap="none" normalizeH="0" baseline="0" dirty="0" smtClean="0">
                          <a:ln>
                            <a:noFill/>
                          </a:ln>
                          <a:solidFill>
                            <a:srgbClr val="000000"/>
                          </a:solidFill>
                          <a:effectLst/>
                          <a:latin typeface="Tahoma" pitchFamily="34" charset="0"/>
                          <a:ea typeface="SimSun" charset="-122"/>
                          <a:cs typeface="Tahoma" pitchFamily="34" charset="0"/>
                        </a:rPr>
                        <a:t>گونه </a:t>
                      </a:r>
                      <a:r>
                        <a:rPr kumimoji="0" lang="fa-IR" sz="1200" b="1" i="0" u="none" strike="noStrike" cap="none" normalizeH="0" baseline="0" dirty="0" err="1" smtClean="0">
                          <a:ln>
                            <a:noFill/>
                          </a:ln>
                          <a:solidFill>
                            <a:srgbClr val="000000"/>
                          </a:solidFill>
                          <a:effectLst/>
                          <a:latin typeface="Tahoma" pitchFamily="34" charset="0"/>
                          <a:ea typeface="SimSun" charset="-122"/>
                          <a:cs typeface="Tahoma" pitchFamily="34" charset="0"/>
                        </a:rPr>
                        <a:t>هاي</a:t>
                      </a:r>
                      <a:r>
                        <a:rPr kumimoji="0" lang="fa-IR" sz="1200" b="1" i="0" u="none" strike="noStrike" cap="none" normalizeH="0" baseline="0" dirty="0" smtClean="0">
                          <a:ln>
                            <a:noFill/>
                          </a:ln>
                          <a:solidFill>
                            <a:srgbClr val="000000"/>
                          </a:solidFill>
                          <a:effectLst/>
                          <a:latin typeface="Tahoma" pitchFamily="34" charset="0"/>
                          <a:ea typeface="SimSun" charset="-122"/>
                          <a:cs typeface="Tahoma" pitchFamily="34" charset="0"/>
                        </a:rPr>
                        <a:t> </a:t>
                      </a:r>
                      <a:r>
                        <a:rPr kumimoji="0" lang="fa-IR" sz="1200" b="1" i="0" u="none" strike="noStrike" cap="none" normalizeH="0" baseline="0" dirty="0" err="1" smtClean="0">
                          <a:ln>
                            <a:noFill/>
                          </a:ln>
                          <a:solidFill>
                            <a:srgbClr val="000000"/>
                          </a:solidFill>
                          <a:effectLst/>
                          <a:latin typeface="Tahoma" pitchFamily="34" charset="0"/>
                          <a:ea typeface="SimSun" charset="-122"/>
                          <a:cs typeface="Tahoma" pitchFamily="34" charset="0"/>
                        </a:rPr>
                        <a:t>استرپتوکوکوس</a:t>
                      </a:r>
                      <a:endParaRPr kumimoji="0" lang="fa-IR" sz="1200" b="1" i="0" u="none" strike="noStrike" cap="none" normalizeH="0" baseline="0" dirty="0" smtClean="0">
                        <a:ln>
                          <a:noFill/>
                        </a:ln>
                        <a:solidFill>
                          <a:schemeClr val="tx1"/>
                        </a:solidFill>
                        <a:effectLst/>
                        <a:latin typeface="Tahoma" pitchFamily="34" charset="0"/>
                        <a:ea typeface="SimSun" charset="-122"/>
                        <a:cs typeface="Tahoma"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
                          <a:schemeClr val="hlink"/>
                        </a:buClr>
                        <a:buSzPct val="120000"/>
                        <a:buFontTx/>
                        <a:buNone/>
                        <a:tabLst/>
                      </a:pPr>
                      <a:r>
                        <a:rPr kumimoji="0" lang="fa-IR" sz="1200" b="1" i="0" u="none" strike="noStrike" cap="none" normalizeH="0" baseline="0" smtClean="0">
                          <a:ln>
                            <a:noFill/>
                          </a:ln>
                          <a:solidFill>
                            <a:srgbClr val="000000"/>
                          </a:solidFill>
                          <a:effectLst/>
                          <a:latin typeface="Tahoma" pitchFamily="34" charset="0"/>
                          <a:ea typeface="SimSun" charset="-122"/>
                          <a:cs typeface="Tahoma" pitchFamily="34" charset="0"/>
                        </a:rPr>
                        <a:t>چرک</a:t>
                      </a:r>
                      <a:endParaRPr kumimoji="0" lang="fa-IR" sz="1200" b="1" i="0" u="none" strike="noStrike" cap="none" normalizeH="0" baseline="0" smtClean="0">
                        <a:ln>
                          <a:noFill/>
                        </a:ln>
                        <a:solidFill>
                          <a:schemeClr val="tx1"/>
                        </a:solidFill>
                        <a:effectLst/>
                        <a:latin typeface="Tahoma" pitchFamily="34" charset="0"/>
                        <a:ea typeface="SimSun" charset="-122"/>
                        <a:cs typeface="Tahoma"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15734">
                <a:tc>
                  <a:txBody>
                    <a:bodyPr/>
                    <a:lstStyle/>
                    <a:p>
                      <a:pPr marL="342900" marR="0" lvl="0" indent="-342900" algn="ctr" defTabSz="914400" rtl="0" eaLnBrk="1" fontAlgn="base" latinLnBrk="0" hangingPunct="1">
                        <a:lnSpc>
                          <a:spcPct val="100000"/>
                        </a:lnSpc>
                        <a:spcBef>
                          <a:spcPct val="0"/>
                        </a:spcBef>
                        <a:spcAft>
                          <a:spcPct val="0"/>
                        </a:spcAft>
                        <a:buClr>
                          <a:schemeClr val="hlink"/>
                        </a:buClr>
                        <a:buSzPct val="120000"/>
                        <a:buFontTx/>
                        <a:buNone/>
                        <a:tabLst/>
                      </a:pPr>
                      <a:r>
                        <a:rPr kumimoji="0" lang="fa-IR" sz="1200" b="1" i="0" u="none" strike="noStrike" cap="none" normalizeH="0" baseline="0" smtClean="0">
                          <a:ln>
                            <a:noFill/>
                          </a:ln>
                          <a:solidFill>
                            <a:srgbClr val="000000"/>
                          </a:solidFill>
                          <a:effectLst/>
                          <a:latin typeface="Tahoma" pitchFamily="34" charset="0"/>
                          <a:ea typeface="SimSun" charset="-122"/>
                          <a:cs typeface="Tahoma" pitchFamily="34" charset="0"/>
                        </a:rPr>
                        <a:t>سياه زخم</a:t>
                      </a:r>
                      <a:endParaRPr kumimoji="0" lang="fa-IR" sz="1200" b="1" i="0" u="none" strike="noStrike" cap="none" normalizeH="0" baseline="0" smtClean="0">
                        <a:ln>
                          <a:noFill/>
                        </a:ln>
                        <a:solidFill>
                          <a:schemeClr val="tx1"/>
                        </a:solidFill>
                        <a:effectLst/>
                        <a:latin typeface="Tahoma" pitchFamily="34" charset="0"/>
                        <a:ea typeface="SimSun" charset="-122"/>
                        <a:cs typeface="Tahoma"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
                          <a:schemeClr val="hlink"/>
                        </a:buClr>
                        <a:buSzPct val="120000"/>
                        <a:buFontTx/>
                        <a:buNone/>
                        <a:tabLst/>
                      </a:pPr>
                      <a:r>
                        <a:rPr kumimoji="0" lang="fa-IR" sz="1200" b="1" i="0" u="none" strike="noStrike" cap="none" normalizeH="0" baseline="0" dirty="0" err="1" smtClean="0">
                          <a:ln>
                            <a:noFill/>
                          </a:ln>
                          <a:solidFill>
                            <a:srgbClr val="000000"/>
                          </a:solidFill>
                          <a:effectLst/>
                          <a:latin typeface="Tahoma" pitchFamily="34" charset="0"/>
                          <a:ea typeface="SimSun" charset="-122"/>
                          <a:cs typeface="Tahoma" pitchFamily="34" charset="0"/>
                        </a:rPr>
                        <a:t>باسيل</a:t>
                      </a:r>
                      <a:r>
                        <a:rPr kumimoji="0" lang="fa-IR" sz="1200" b="1" i="0" u="none" strike="noStrike" cap="none" normalizeH="0" baseline="0" dirty="0" smtClean="0">
                          <a:ln>
                            <a:noFill/>
                          </a:ln>
                          <a:solidFill>
                            <a:srgbClr val="000000"/>
                          </a:solidFill>
                          <a:effectLst/>
                          <a:latin typeface="Tahoma" pitchFamily="34" charset="0"/>
                          <a:ea typeface="SimSun" charset="-122"/>
                          <a:cs typeface="Tahoma" pitchFamily="34" charset="0"/>
                        </a:rPr>
                        <a:t> </a:t>
                      </a:r>
                      <a:r>
                        <a:rPr kumimoji="0" lang="fa-IR" sz="1200" b="1" i="0" u="none" strike="noStrike" cap="none" normalizeH="0" baseline="0" dirty="0" err="1" smtClean="0">
                          <a:ln>
                            <a:noFill/>
                          </a:ln>
                          <a:solidFill>
                            <a:srgbClr val="000000"/>
                          </a:solidFill>
                          <a:effectLst/>
                          <a:latin typeface="Tahoma" pitchFamily="34" charset="0"/>
                          <a:ea typeface="SimSun" charset="-122"/>
                          <a:cs typeface="Tahoma" pitchFamily="34" charset="0"/>
                        </a:rPr>
                        <a:t>آنتراسيس</a:t>
                      </a:r>
                      <a:r>
                        <a:rPr kumimoji="0" lang="fa-IR" sz="1200" b="1" i="0" u="none" strike="noStrike" cap="none" normalizeH="0" baseline="0" dirty="0" smtClean="0">
                          <a:ln>
                            <a:noFill/>
                          </a:ln>
                          <a:solidFill>
                            <a:srgbClr val="000000"/>
                          </a:solidFill>
                          <a:effectLst/>
                          <a:latin typeface="Tahoma" pitchFamily="34" charset="0"/>
                          <a:ea typeface="SimSun" charset="-122"/>
                          <a:cs typeface="Tahoma" pitchFamily="34" charset="0"/>
                        </a:rPr>
                        <a:t> (</a:t>
                      </a:r>
                      <a:r>
                        <a:rPr kumimoji="0" lang="fa-IR" sz="1200" b="1" i="0" u="none" strike="noStrike" cap="none" normalizeH="0" baseline="0" dirty="0" err="1" smtClean="0">
                          <a:ln>
                            <a:noFill/>
                          </a:ln>
                          <a:solidFill>
                            <a:srgbClr val="000000"/>
                          </a:solidFill>
                          <a:effectLst/>
                          <a:latin typeface="Tahoma" pitchFamily="34" charset="0"/>
                          <a:ea typeface="SimSun" charset="-122"/>
                          <a:cs typeface="Tahoma" pitchFamily="34" charset="0"/>
                        </a:rPr>
                        <a:t>سياه</a:t>
                      </a:r>
                      <a:r>
                        <a:rPr kumimoji="0" lang="fa-IR" sz="1200" b="1" i="0" u="none" strike="noStrike" cap="none" normalizeH="0" baseline="0" dirty="0" smtClean="0">
                          <a:ln>
                            <a:noFill/>
                          </a:ln>
                          <a:solidFill>
                            <a:srgbClr val="000000"/>
                          </a:solidFill>
                          <a:effectLst/>
                          <a:latin typeface="Tahoma" pitchFamily="34" charset="0"/>
                          <a:ea typeface="SimSun" charset="-122"/>
                          <a:cs typeface="Tahoma" pitchFamily="34" charset="0"/>
                        </a:rPr>
                        <a:t> زخم)</a:t>
                      </a:r>
                      <a:endParaRPr kumimoji="0" lang="fa-IR" sz="1200" b="1" i="0" u="none" strike="noStrike" cap="none" normalizeH="0" baseline="0" dirty="0" smtClean="0">
                        <a:ln>
                          <a:noFill/>
                        </a:ln>
                        <a:solidFill>
                          <a:schemeClr val="tx1"/>
                        </a:solidFill>
                        <a:effectLst/>
                        <a:latin typeface="Tahoma" pitchFamily="34" charset="0"/>
                        <a:ea typeface="SimSun" charset="-122"/>
                        <a:cs typeface="Tahoma"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
                          <a:schemeClr val="hlink"/>
                        </a:buClr>
                        <a:buSzPct val="120000"/>
                        <a:buFontTx/>
                        <a:buNone/>
                        <a:tabLst/>
                      </a:pPr>
                      <a:r>
                        <a:rPr kumimoji="0" lang="fa-IR" sz="1200" b="1" i="0" u="none" strike="noStrike" cap="none" normalizeH="0" baseline="0" smtClean="0">
                          <a:ln>
                            <a:noFill/>
                          </a:ln>
                          <a:solidFill>
                            <a:srgbClr val="000000"/>
                          </a:solidFill>
                          <a:effectLst/>
                          <a:latin typeface="Tahoma" pitchFamily="34" charset="0"/>
                          <a:ea typeface="SimSun" charset="-122"/>
                          <a:cs typeface="Tahoma" pitchFamily="34" charset="0"/>
                        </a:rPr>
                        <a:t>ترشحات پوست</a:t>
                      </a:r>
                      <a:endParaRPr kumimoji="0" lang="fa-IR" sz="1200" b="1" i="0" u="none" strike="noStrike" cap="none" normalizeH="0" baseline="0" smtClean="0">
                        <a:ln>
                          <a:noFill/>
                        </a:ln>
                        <a:solidFill>
                          <a:schemeClr val="tx1"/>
                        </a:solidFill>
                        <a:effectLst/>
                        <a:latin typeface="Tahoma" pitchFamily="34" charset="0"/>
                        <a:ea typeface="SimSun" charset="-122"/>
                        <a:cs typeface="Tahoma"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17362">
                <a:tc>
                  <a:txBody>
                    <a:bodyPr/>
                    <a:lstStyle/>
                    <a:p>
                      <a:pPr marL="342900" marR="0" lvl="0" indent="-342900" algn="ctr" defTabSz="914400" rtl="0" eaLnBrk="1" fontAlgn="base" latinLnBrk="0" hangingPunct="1">
                        <a:lnSpc>
                          <a:spcPct val="100000"/>
                        </a:lnSpc>
                        <a:spcBef>
                          <a:spcPct val="0"/>
                        </a:spcBef>
                        <a:spcAft>
                          <a:spcPct val="0"/>
                        </a:spcAft>
                        <a:buClr>
                          <a:schemeClr val="hlink"/>
                        </a:buClr>
                        <a:buSzPct val="120000"/>
                        <a:buFontTx/>
                        <a:buNone/>
                        <a:tabLst/>
                      </a:pPr>
                      <a:r>
                        <a:rPr kumimoji="0" lang="fa-IR" sz="1200" b="1" i="0" u="none" strike="noStrike" cap="none" normalizeH="0" baseline="0" smtClean="0">
                          <a:ln>
                            <a:noFill/>
                          </a:ln>
                          <a:solidFill>
                            <a:srgbClr val="000000"/>
                          </a:solidFill>
                          <a:effectLst/>
                          <a:latin typeface="Tahoma" pitchFamily="34" charset="0"/>
                          <a:ea typeface="SimSun" charset="-122"/>
                          <a:cs typeface="Tahoma" pitchFamily="34" charset="0"/>
                        </a:rPr>
                        <a:t>مننژيت</a:t>
                      </a:r>
                      <a:endParaRPr kumimoji="0" lang="fa-IR" sz="1200" b="1" i="0" u="none" strike="noStrike" cap="none" normalizeH="0" baseline="0" smtClean="0">
                        <a:ln>
                          <a:noFill/>
                        </a:ln>
                        <a:solidFill>
                          <a:schemeClr val="tx1"/>
                        </a:solidFill>
                        <a:effectLst/>
                        <a:latin typeface="Tahoma" pitchFamily="34" charset="0"/>
                        <a:ea typeface="SimSun" charset="-122"/>
                        <a:cs typeface="Tahoma"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
                          <a:schemeClr val="hlink"/>
                        </a:buClr>
                        <a:buSzPct val="120000"/>
                        <a:buFontTx/>
                        <a:buNone/>
                        <a:tabLst/>
                      </a:pPr>
                      <a:r>
                        <a:rPr kumimoji="0" lang="fa-IR" sz="1200" b="1" i="0" u="none" strike="noStrike" cap="none" normalizeH="0" baseline="0" dirty="0" err="1" smtClean="0">
                          <a:ln>
                            <a:noFill/>
                          </a:ln>
                          <a:solidFill>
                            <a:srgbClr val="000000"/>
                          </a:solidFill>
                          <a:effectLst/>
                          <a:latin typeface="Tahoma" pitchFamily="34" charset="0"/>
                          <a:ea typeface="SimSun" charset="-122"/>
                          <a:cs typeface="Tahoma" pitchFamily="34" charset="0"/>
                        </a:rPr>
                        <a:t>نيستريامننژيتيديس</a:t>
                      </a:r>
                      <a:endParaRPr kumimoji="0" lang="fa-IR" sz="1200" b="1" i="0" u="none" strike="noStrike" cap="none" normalizeH="0" baseline="0" dirty="0" smtClean="0">
                        <a:ln>
                          <a:noFill/>
                        </a:ln>
                        <a:solidFill>
                          <a:schemeClr val="tx1"/>
                        </a:solidFill>
                        <a:effectLst/>
                        <a:latin typeface="Tahoma" pitchFamily="34" charset="0"/>
                        <a:ea typeface="SimSun" charset="-122"/>
                        <a:cs typeface="Tahoma"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
                          <a:schemeClr val="hlink"/>
                        </a:buClr>
                        <a:buSzPct val="120000"/>
                        <a:buFontTx/>
                        <a:buNone/>
                        <a:tabLst/>
                      </a:pPr>
                      <a:r>
                        <a:rPr kumimoji="0" lang="fa-IR" sz="1200" b="1" i="0" u="none" strike="noStrike" cap="none" normalizeH="0" baseline="0" smtClean="0">
                          <a:ln>
                            <a:noFill/>
                          </a:ln>
                          <a:solidFill>
                            <a:srgbClr val="000000"/>
                          </a:solidFill>
                          <a:effectLst/>
                          <a:latin typeface="Tahoma" pitchFamily="34" charset="0"/>
                          <a:ea typeface="SimSun" charset="-122"/>
                          <a:cs typeface="Tahoma" pitchFamily="34" charset="0"/>
                        </a:rPr>
                        <a:t>مايع مغزي و نخاعي</a:t>
                      </a:r>
                      <a:endParaRPr kumimoji="0" lang="fa-IR" sz="1200" b="1" i="0" u="none" strike="noStrike" cap="none" normalizeH="0" baseline="0" smtClean="0">
                        <a:ln>
                          <a:noFill/>
                        </a:ln>
                        <a:solidFill>
                          <a:schemeClr val="tx1"/>
                        </a:solidFill>
                        <a:effectLst/>
                        <a:latin typeface="Tahoma" pitchFamily="34" charset="0"/>
                        <a:ea typeface="SimSun" charset="-122"/>
                        <a:cs typeface="Tahoma"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32913">
                <a:tc>
                  <a:txBody>
                    <a:bodyPr/>
                    <a:lstStyle/>
                    <a:p>
                      <a:pPr marL="342900" marR="0" lvl="0" indent="-342900" algn="ctr" defTabSz="914400" rtl="0" eaLnBrk="1" fontAlgn="base" latinLnBrk="0" hangingPunct="1">
                        <a:lnSpc>
                          <a:spcPct val="100000"/>
                        </a:lnSpc>
                        <a:spcBef>
                          <a:spcPct val="0"/>
                        </a:spcBef>
                        <a:spcAft>
                          <a:spcPct val="0"/>
                        </a:spcAft>
                        <a:buClr>
                          <a:schemeClr val="hlink"/>
                        </a:buClr>
                        <a:buSzPct val="120000"/>
                        <a:buFontTx/>
                        <a:buNone/>
                        <a:tabLst/>
                      </a:pPr>
                      <a:r>
                        <a:rPr kumimoji="0" lang="fa-IR" sz="1200" b="1" i="0" u="none" strike="noStrike" cap="none" normalizeH="0" baseline="0" smtClean="0">
                          <a:ln>
                            <a:noFill/>
                          </a:ln>
                          <a:solidFill>
                            <a:srgbClr val="000000"/>
                          </a:solidFill>
                          <a:effectLst/>
                          <a:latin typeface="Tahoma" pitchFamily="34" charset="0"/>
                          <a:ea typeface="SimSun" charset="-122"/>
                          <a:cs typeface="Tahoma" pitchFamily="34" charset="0"/>
                        </a:rPr>
                        <a:t>ايدز</a:t>
                      </a:r>
                      <a:endParaRPr kumimoji="0" lang="fa-IR" sz="1200" b="1" i="0" u="none" strike="noStrike" cap="none" normalizeH="0" baseline="0" smtClean="0">
                        <a:ln>
                          <a:noFill/>
                        </a:ln>
                        <a:solidFill>
                          <a:schemeClr val="tx1"/>
                        </a:solidFill>
                        <a:effectLst/>
                        <a:latin typeface="Tahoma" pitchFamily="34" charset="0"/>
                        <a:ea typeface="SimSun" charset="-122"/>
                        <a:cs typeface="Tahoma"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
                          <a:schemeClr val="hlink"/>
                        </a:buClr>
                        <a:buSzPct val="120000"/>
                        <a:buFontTx/>
                        <a:buNone/>
                        <a:tabLst/>
                      </a:pPr>
                      <a:r>
                        <a:rPr kumimoji="0" lang="fa-IR" sz="1200" b="1" i="0" u="none" strike="noStrike" cap="none" normalizeH="0" baseline="0" dirty="0" err="1" smtClean="0">
                          <a:ln>
                            <a:noFill/>
                          </a:ln>
                          <a:solidFill>
                            <a:srgbClr val="000000"/>
                          </a:solidFill>
                          <a:effectLst/>
                          <a:latin typeface="Tahoma" pitchFamily="34" charset="0"/>
                          <a:ea typeface="SimSun" charset="-122"/>
                          <a:cs typeface="Tahoma" pitchFamily="34" charset="0"/>
                        </a:rPr>
                        <a:t>ويروس</a:t>
                      </a:r>
                      <a:r>
                        <a:rPr kumimoji="0" lang="fa-IR" sz="1200" b="1" i="0" u="none" strike="noStrike" cap="none" normalizeH="0" baseline="0" dirty="0" smtClean="0">
                          <a:ln>
                            <a:noFill/>
                          </a:ln>
                          <a:solidFill>
                            <a:srgbClr val="000000"/>
                          </a:solidFill>
                          <a:effectLst/>
                          <a:latin typeface="Tahoma" pitchFamily="34" charset="0"/>
                          <a:ea typeface="SimSun" charset="-122"/>
                          <a:cs typeface="Tahoma" pitchFamily="34" charset="0"/>
                        </a:rPr>
                        <a:t> نقص </a:t>
                      </a:r>
                      <a:r>
                        <a:rPr kumimoji="0" lang="fa-IR" sz="1200" b="1" i="0" u="none" strike="noStrike" cap="none" normalizeH="0" baseline="0" dirty="0" err="1" smtClean="0">
                          <a:ln>
                            <a:noFill/>
                          </a:ln>
                          <a:solidFill>
                            <a:srgbClr val="000000"/>
                          </a:solidFill>
                          <a:effectLst/>
                          <a:latin typeface="Tahoma" pitchFamily="34" charset="0"/>
                          <a:ea typeface="SimSun" charset="-122"/>
                          <a:cs typeface="Tahoma" pitchFamily="34" charset="0"/>
                        </a:rPr>
                        <a:t>ايمني</a:t>
                      </a:r>
                      <a:r>
                        <a:rPr kumimoji="0" lang="fa-IR" sz="1200" b="1" i="0" u="none" strike="noStrike" cap="none" normalizeH="0" baseline="0" dirty="0" smtClean="0">
                          <a:ln>
                            <a:noFill/>
                          </a:ln>
                          <a:solidFill>
                            <a:srgbClr val="000000"/>
                          </a:solidFill>
                          <a:effectLst/>
                          <a:latin typeface="Tahoma" pitchFamily="34" charset="0"/>
                          <a:ea typeface="SimSun" charset="-122"/>
                          <a:cs typeface="Tahoma" pitchFamily="34" charset="0"/>
                        </a:rPr>
                        <a:t> </a:t>
                      </a:r>
                      <a:r>
                        <a:rPr kumimoji="0" lang="fa-IR" sz="1200" b="1" i="0" u="none" strike="noStrike" cap="none" normalizeH="0" baseline="0" dirty="0" err="1" smtClean="0">
                          <a:ln>
                            <a:noFill/>
                          </a:ln>
                          <a:solidFill>
                            <a:srgbClr val="000000"/>
                          </a:solidFill>
                          <a:effectLst/>
                          <a:latin typeface="Tahoma" pitchFamily="34" charset="0"/>
                          <a:ea typeface="SimSun" charset="-122"/>
                          <a:cs typeface="Tahoma" pitchFamily="34" charset="0"/>
                        </a:rPr>
                        <a:t>انساني</a:t>
                      </a:r>
                      <a:endParaRPr kumimoji="0" lang="fa-IR" sz="1200" b="1" i="0" u="none" strike="noStrike" cap="none" normalizeH="0" baseline="0" dirty="0" smtClean="0">
                        <a:ln>
                          <a:noFill/>
                        </a:ln>
                        <a:solidFill>
                          <a:schemeClr val="tx1"/>
                        </a:solidFill>
                        <a:effectLst/>
                        <a:latin typeface="Tahoma" pitchFamily="34" charset="0"/>
                        <a:ea typeface="SimSun" charset="-122"/>
                        <a:cs typeface="Tahoma"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
                          <a:schemeClr val="hlink"/>
                        </a:buClr>
                        <a:buSzPct val="120000"/>
                        <a:buFontTx/>
                        <a:buNone/>
                        <a:tabLst/>
                      </a:pPr>
                      <a:r>
                        <a:rPr kumimoji="0" lang="fa-IR" sz="1200" b="1" i="0" u="none" strike="noStrike" cap="none" normalizeH="0" baseline="0" smtClean="0">
                          <a:ln>
                            <a:noFill/>
                          </a:ln>
                          <a:solidFill>
                            <a:srgbClr val="000000"/>
                          </a:solidFill>
                          <a:effectLst/>
                          <a:latin typeface="Tahoma" pitchFamily="34" charset="0"/>
                          <a:ea typeface="SimSun" charset="-122"/>
                          <a:cs typeface="Tahoma" pitchFamily="34" charset="0"/>
                        </a:rPr>
                        <a:t>خون و ترشحات جنسي</a:t>
                      </a:r>
                      <a:endParaRPr kumimoji="0" lang="fa-IR" sz="1200" b="1" i="0" u="none" strike="noStrike" cap="none" normalizeH="0" baseline="0" smtClean="0">
                        <a:ln>
                          <a:noFill/>
                        </a:ln>
                        <a:solidFill>
                          <a:schemeClr val="tx1"/>
                        </a:solidFill>
                        <a:effectLst/>
                        <a:latin typeface="Tahoma" pitchFamily="34" charset="0"/>
                        <a:ea typeface="SimSun" charset="-122"/>
                        <a:cs typeface="Tahoma"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68718">
                <a:tc>
                  <a:txBody>
                    <a:bodyPr/>
                    <a:lstStyle/>
                    <a:p>
                      <a:pPr marL="342900" marR="0" lvl="0" indent="-342900" algn="ctr" defTabSz="914400" rtl="0" eaLnBrk="1" fontAlgn="base" latinLnBrk="0" hangingPunct="1">
                        <a:lnSpc>
                          <a:spcPct val="100000"/>
                        </a:lnSpc>
                        <a:spcBef>
                          <a:spcPct val="0"/>
                        </a:spcBef>
                        <a:spcAft>
                          <a:spcPct val="0"/>
                        </a:spcAft>
                        <a:buClr>
                          <a:schemeClr val="hlink"/>
                        </a:buClr>
                        <a:buSzPct val="120000"/>
                        <a:buFontTx/>
                        <a:buNone/>
                        <a:tabLst/>
                      </a:pPr>
                      <a:r>
                        <a:rPr kumimoji="0" lang="fa-IR" sz="1200" b="1" i="0" u="none" strike="noStrike" cap="none" normalizeH="0" baseline="0" smtClean="0">
                          <a:ln>
                            <a:noFill/>
                          </a:ln>
                          <a:solidFill>
                            <a:srgbClr val="000000"/>
                          </a:solidFill>
                          <a:effectLst/>
                          <a:latin typeface="Tahoma" pitchFamily="34" charset="0"/>
                          <a:ea typeface="SimSun" charset="-122"/>
                          <a:cs typeface="Tahoma" pitchFamily="34" charset="0"/>
                        </a:rPr>
                        <a:t>تب هاي خونريزي دهنده</a:t>
                      </a:r>
                      <a:endParaRPr kumimoji="0" lang="fa-IR" sz="1200" b="1" i="0" u="none" strike="noStrike" cap="none" normalizeH="0" baseline="0" smtClean="0">
                        <a:ln>
                          <a:noFill/>
                        </a:ln>
                        <a:solidFill>
                          <a:schemeClr val="tx1"/>
                        </a:solidFill>
                        <a:effectLst/>
                        <a:latin typeface="Tahoma" pitchFamily="34" charset="0"/>
                        <a:ea typeface="SimSun" charset="-122"/>
                        <a:cs typeface="Tahoma"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
                          <a:schemeClr val="hlink"/>
                        </a:buClr>
                        <a:buSzPct val="120000"/>
                        <a:buFontTx/>
                        <a:buNone/>
                        <a:tabLst/>
                      </a:pPr>
                      <a:r>
                        <a:rPr kumimoji="0" lang="fa-IR" sz="1200" b="1" i="0" u="none" strike="noStrike" cap="none" normalizeH="0" baseline="0" dirty="0" err="1" smtClean="0">
                          <a:ln>
                            <a:noFill/>
                          </a:ln>
                          <a:solidFill>
                            <a:srgbClr val="000000"/>
                          </a:solidFill>
                          <a:effectLst/>
                          <a:latin typeface="Tahoma" pitchFamily="34" charset="0"/>
                          <a:ea typeface="SimSun" charset="-122"/>
                          <a:cs typeface="Tahoma" pitchFamily="34" charset="0"/>
                        </a:rPr>
                        <a:t>ويروسهاي</a:t>
                      </a:r>
                      <a:r>
                        <a:rPr kumimoji="0" lang="fa-IR" sz="1200" b="1" i="0" u="none" strike="noStrike" cap="none" normalizeH="0" baseline="0" dirty="0" smtClean="0">
                          <a:ln>
                            <a:noFill/>
                          </a:ln>
                          <a:solidFill>
                            <a:srgbClr val="000000"/>
                          </a:solidFill>
                          <a:effectLst/>
                          <a:latin typeface="Tahoma" pitchFamily="34" charset="0"/>
                          <a:ea typeface="SimSun" charset="-122"/>
                          <a:cs typeface="Tahoma" pitchFamily="34" charset="0"/>
                        </a:rPr>
                        <a:t> </a:t>
                      </a:r>
                      <a:r>
                        <a:rPr kumimoji="0" lang="fa-IR" sz="1200" b="1" i="0" u="none" strike="noStrike" cap="none" normalizeH="0" baseline="0" dirty="0" err="1" smtClean="0">
                          <a:ln>
                            <a:noFill/>
                          </a:ln>
                          <a:solidFill>
                            <a:srgbClr val="000000"/>
                          </a:solidFill>
                          <a:effectLst/>
                          <a:latin typeface="Tahoma" pitchFamily="34" charset="0"/>
                          <a:ea typeface="SimSun" charset="-122"/>
                          <a:cs typeface="Tahoma" pitchFamily="34" charset="0"/>
                        </a:rPr>
                        <a:t>لاسا</a:t>
                      </a:r>
                      <a:r>
                        <a:rPr kumimoji="0" lang="fa-IR" sz="1200" b="1" i="0" u="none" strike="noStrike" cap="none" normalizeH="0" baseline="0" dirty="0" smtClean="0">
                          <a:ln>
                            <a:noFill/>
                          </a:ln>
                          <a:solidFill>
                            <a:srgbClr val="000000"/>
                          </a:solidFill>
                          <a:effectLst/>
                          <a:latin typeface="Tahoma" pitchFamily="34" charset="0"/>
                          <a:ea typeface="SimSun" charset="-122"/>
                          <a:cs typeface="Tahoma" pitchFamily="34" charset="0"/>
                        </a:rPr>
                        <a:t>، ابولا، </a:t>
                      </a:r>
                      <a:r>
                        <a:rPr kumimoji="0" lang="fa-IR" sz="1200" b="1" i="0" u="none" strike="noStrike" cap="none" normalizeH="0" baseline="0" dirty="0" err="1" smtClean="0">
                          <a:ln>
                            <a:noFill/>
                          </a:ln>
                          <a:solidFill>
                            <a:srgbClr val="000000"/>
                          </a:solidFill>
                          <a:effectLst/>
                          <a:latin typeface="Tahoma" pitchFamily="34" charset="0"/>
                          <a:ea typeface="SimSun" charset="-122"/>
                          <a:cs typeface="Tahoma" pitchFamily="34" charset="0"/>
                        </a:rPr>
                        <a:t>ماربورگ</a:t>
                      </a:r>
                      <a:endParaRPr kumimoji="0" lang="fa-IR" sz="1200" b="1" i="0" u="none" strike="noStrike" cap="none" normalizeH="0" baseline="0" dirty="0" smtClean="0">
                        <a:ln>
                          <a:noFill/>
                        </a:ln>
                        <a:solidFill>
                          <a:schemeClr val="tx1"/>
                        </a:solidFill>
                        <a:effectLst/>
                        <a:latin typeface="Tahoma" pitchFamily="34" charset="0"/>
                        <a:ea typeface="SimSun" charset="-122"/>
                        <a:cs typeface="Tahoma"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
                          <a:schemeClr val="hlink"/>
                        </a:buClr>
                        <a:buSzPct val="120000"/>
                        <a:buFontTx/>
                        <a:buNone/>
                        <a:tabLst/>
                      </a:pPr>
                      <a:r>
                        <a:rPr kumimoji="0" lang="fa-IR" sz="1200" b="1" i="0" u="none" strike="noStrike" cap="none" normalizeH="0" baseline="0" smtClean="0">
                          <a:ln>
                            <a:noFill/>
                          </a:ln>
                          <a:solidFill>
                            <a:srgbClr val="000000"/>
                          </a:solidFill>
                          <a:effectLst/>
                          <a:latin typeface="Tahoma" pitchFamily="34" charset="0"/>
                          <a:ea typeface="SimSun" charset="-122"/>
                          <a:cs typeface="Tahoma" pitchFamily="34" charset="0"/>
                        </a:rPr>
                        <a:t>همه فرآورده ها و ترشحات خوني</a:t>
                      </a:r>
                      <a:endParaRPr kumimoji="0" lang="fa-IR" sz="1200" b="1" i="0" u="none" strike="noStrike" cap="none" normalizeH="0" baseline="0" smtClean="0">
                        <a:ln>
                          <a:noFill/>
                        </a:ln>
                        <a:solidFill>
                          <a:schemeClr val="tx1"/>
                        </a:solidFill>
                        <a:effectLst/>
                        <a:latin typeface="Tahoma" pitchFamily="34" charset="0"/>
                        <a:ea typeface="SimSun" charset="-122"/>
                        <a:cs typeface="Tahoma"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15734">
                <a:tc>
                  <a:txBody>
                    <a:bodyPr/>
                    <a:lstStyle/>
                    <a:p>
                      <a:pPr marL="342900" marR="0" lvl="0" indent="-342900" algn="ctr" defTabSz="914400" rtl="0" eaLnBrk="1" fontAlgn="base" latinLnBrk="0" hangingPunct="1">
                        <a:lnSpc>
                          <a:spcPct val="100000"/>
                        </a:lnSpc>
                        <a:spcBef>
                          <a:spcPct val="0"/>
                        </a:spcBef>
                        <a:spcAft>
                          <a:spcPct val="0"/>
                        </a:spcAft>
                        <a:buClr>
                          <a:schemeClr val="hlink"/>
                        </a:buClr>
                        <a:buSzPct val="120000"/>
                        <a:buFontTx/>
                        <a:buNone/>
                        <a:tabLst/>
                      </a:pPr>
                      <a:r>
                        <a:rPr kumimoji="0" lang="fa-IR" sz="1200" b="1" i="0" u="none" strike="noStrike" cap="none" normalizeH="0" baseline="0" smtClean="0">
                          <a:ln>
                            <a:noFill/>
                          </a:ln>
                          <a:solidFill>
                            <a:srgbClr val="000000"/>
                          </a:solidFill>
                          <a:effectLst/>
                          <a:latin typeface="Tahoma" pitchFamily="34" charset="0"/>
                          <a:ea typeface="SimSun" charset="-122"/>
                          <a:cs typeface="Tahoma" pitchFamily="34" charset="0"/>
                        </a:rPr>
                        <a:t>سپتي سمي</a:t>
                      </a:r>
                      <a:endParaRPr kumimoji="0" lang="fa-IR" sz="1200" b="1" i="0" u="none" strike="noStrike" cap="none" normalizeH="0" baseline="0" smtClean="0">
                        <a:ln>
                          <a:noFill/>
                        </a:ln>
                        <a:solidFill>
                          <a:schemeClr val="tx1"/>
                        </a:solidFill>
                        <a:effectLst/>
                        <a:latin typeface="Tahoma" pitchFamily="34" charset="0"/>
                        <a:ea typeface="SimSun" charset="-122"/>
                        <a:cs typeface="Tahoma"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
                          <a:schemeClr val="hlink"/>
                        </a:buClr>
                        <a:buSzPct val="120000"/>
                        <a:buFontTx/>
                        <a:buNone/>
                        <a:tabLst/>
                      </a:pPr>
                      <a:r>
                        <a:rPr kumimoji="0" lang="fa-IR" sz="1200" b="1" i="0" u="none" strike="noStrike" cap="none" normalizeH="0" baseline="0" dirty="0" smtClean="0">
                          <a:ln>
                            <a:noFill/>
                          </a:ln>
                          <a:solidFill>
                            <a:srgbClr val="000000"/>
                          </a:solidFill>
                          <a:effectLst/>
                          <a:latin typeface="Tahoma" pitchFamily="34" charset="0"/>
                          <a:ea typeface="SimSun" charset="-122"/>
                          <a:cs typeface="Tahoma" pitchFamily="34" charset="0"/>
                        </a:rPr>
                        <a:t>گونه </a:t>
                      </a:r>
                      <a:r>
                        <a:rPr kumimoji="0" lang="fa-IR" sz="1200" b="1" i="0" u="none" strike="noStrike" cap="none" normalizeH="0" baseline="0" dirty="0" err="1" smtClean="0">
                          <a:ln>
                            <a:noFill/>
                          </a:ln>
                          <a:solidFill>
                            <a:srgbClr val="000000"/>
                          </a:solidFill>
                          <a:effectLst/>
                          <a:latin typeface="Tahoma" pitchFamily="34" charset="0"/>
                          <a:ea typeface="SimSun" charset="-122"/>
                          <a:cs typeface="Tahoma" pitchFamily="34" charset="0"/>
                        </a:rPr>
                        <a:t>هاي</a:t>
                      </a:r>
                      <a:r>
                        <a:rPr kumimoji="0" lang="fa-IR" sz="1200" b="1" i="0" u="none" strike="noStrike" cap="none" normalizeH="0" baseline="0" dirty="0" smtClean="0">
                          <a:ln>
                            <a:noFill/>
                          </a:ln>
                          <a:solidFill>
                            <a:srgbClr val="000000"/>
                          </a:solidFill>
                          <a:effectLst/>
                          <a:latin typeface="Tahoma" pitchFamily="34" charset="0"/>
                          <a:ea typeface="SimSun" charset="-122"/>
                          <a:cs typeface="Tahoma" pitchFamily="34" charset="0"/>
                        </a:rPr>
                        <a:t> </a:t>
                      </a:r>
                      <a:r>
                        <a:rPr kumimoji="0" lang="fa-IR" sz="1200" b="1" i="0" u="none" strike="noStrike" cap="none" normalizeH="0" baseline="0" dirty="0" err="1" smtClean="0">
                          <a:ln>
                            <a:noFill/>
                          </a:ln>
                          <a:solidFill>
                            <a:srgbClr val="000000"/>
                          </a:solidFill>
                          <a:effectLst/>
                          <a:latin typeface="Tahoma" pitchFamily="34" charset="0"/>
                          <a:ea typeface="SimSun" charset="-122"/>
                          <a:cs typeface="Tahoma" pitchFamily="34" charset="0"/>
                        </a:rPr>
                        <a:t>استافيلوکوکوس</a:t>
                      </a:r>
                      <a:endParaRPr kumimoji="0" lang="fa-IR" sz="1200" b="1" i="0" u="none" strike="noStrike" cap="none" normalizeH="0" baseline="0" dirty="0" smtClean="0">
                        <a:ln>
                          <a:noFill/>
                        </a:ln>
                        <a:solidFill>
                          <a:schemeClr val="tx1"/>
                        </a:solidFill>
                        <a:effectLst/>
                        <a:latin typeface="Tahoma" pitchFamily="34" charset="0"/>
                        <a:ea typeface="SimSun" charset="-122"/>
                        <a:cs typeface="Tahoma"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
                          <a:schemeClr val="hlink"/>
                        </a:buClr>
                        <a:buSzPct val="120000"/>
                        <a:buFontTx/>
                        <a:buNone/>
                        <a:tabLst/>
                      </a:pPr>
                      <a:r>
                        <a:rPr kumimoji="0" lang="fa-IR" sz="1200" b="1" i="0" u="none" strike="noStrike" cap="none" normalizeH="0" baseline="0" dirty="0" smtClean="0">
                          <a:ln>
                            <a:noFill/>
                          </a:ln>
                          <a:solidFill>
                            <a:srgbClr val="000000"/>
                          </a:solidFill>
                          <a:effectLst/>
                          <a:latin typeface="Tahoma" pitchFamily="34" charset="0"/>
                          <a:ea typeface="SimSun" charset="-122"/>
                          <a:cs typeface="Tahoma" pitchFamily="34" charset="0"/>
                        </a:rPr>
                        <a:t>خون</a:t>
                      </a:r>
                      <a:endParaRPr kumimoji="0" lang="fa-IR" sz="1200" b="1" i="0" u="none" strike="noStrike" cap="none" normalizeH="0" baseline="0" dirty="0" smtClean="0">
                        <a:ln>
                          <a:noFill/>
                        </a:ln>
                        <a:solidFill>
                          <a:schemeClr val="tx1"/>
                        </a:solidFill>
                        <a:effectLst/>
                        <a:latin typeface="Tahoma" pitchFamily="34" charset="0"/>
                        <a:ea typeface="SimSun" charset="-122"/>
                        <a:cs typeface="Tahoma"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843692">
                <a:tc>
                  <a:txBody>
                    <a:bodyPr/>
                    <a:lstStyle/>
                    <a:p>
                      <a:pPr marL="342900" marR="0" lvl="0" indent="-342900" algn="ctr" defTabSz="914400" rtl="0" eaLnBrk="1" fontAlgn="base" latinLnBrk="0" hangingPunct="1">
                        <a:lnSpc>
                          <a:spcPct val="100000"/>
                        </a:lnSpc>
                        <a:spcBef>
                          <a:spcPct val="0"/>
                        </a:spcBef>
                        <a:spcAft>
                          <a:spcPct val="0"/>
                        </a:spcAft>
                        <a:buClr>
                          <a:schemeClr val="hlink"/>
                        </a:buClr>
                        <a:buSzPct val="120000"/>
                        <a:buFontTx/>
                        <a:buNone/>
                        <a:tabLst/>
                      </a:pPr>
                      <a:r>
                        <a:rPr kumimoji="0" lang="fa-IR" sz="1200" b="1" i="0" u="none" strike="noStrike" cap="none" normalizeH="0" baseline="0" smtClean="0">
                          <a:ln>
                            <a:noFill/>
                          </a:ln>
                          <a:solidFill>
                            <a:srgbClr val="000000"/>
                          </a:solidFill>
                          <a:effectLst/>
                          <a:latin typeface="Tahoma" pitchFamily="34" charset="0"/>
                          <a:ea typeface="SimSun" charset="-122"/>
                          <a:cs typeface="Tahoma" pitchFamily="34" charset="0"/>
                        </a:rPr>
                        <a:t>باکتريمي</a:t>
                      </a:r>
                      <a:endParaRPr kumimoji="0" lang="fa-IR" sz="1200" b="1" i="0" u="none" strike="noStrike" cap="none" normalizeH="0" baseline="0" smtClean="0">
                        <a:ln>
                          <a:noFill/>
                        </a:ln>
                        <a:solidFill>
                          <a:schemeClr val="tx1"/>
                        </a:solidFill>
                        <a:effectLst/>
                        <a:latin typeface="Tahoma" pitchFamily="34" charset="0"/>
                        <a:ea typeface="SimSun" charset="-122"/>
                        <a:cs typeface="Tahoma"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
                          <a:schemeClr val="hlink"/>
                        </a:buClr>
                        <a:buSzPct val="120000"/>
                        <a:buFontTx/>
                        <a:buNone/>
                        <a:tabLst/>
                      </a:pPr>
                      <a:r>
                        <a:rPr kumimoji="0" lang="fa-IR" sz="1200" b="1" i="0" u="none" strike="noStrike" cap="none" normalizeH="0" baseline="0" smtClean="0">
                          <a:ln>
                            <a:noFill/>
                          </a:ln>
                          <a:solidFill>
                            <a:srgbClr val="000000"/>
                          </a:solidFill>
                          <a:effectLst/>
                          <a:latin typeface="Tahoma" pitchFamily="34" charset="0"/>
                          <a:ea typeface="SimSun" charset="-122"/>
                          <a:cs typeface="Tahoma" pitchFamily="34" charset="0"/>
                        </a:rPr>
                        <a:t>گونه هاي استافيلوکوکس کوآگولاز منفي، استافيلوکوک طلائي، آنتروباکتر آنتروکوکوس، کلبسيلا و گونه هاي استرپتوکوکوس</a:t>
                      </a:r>
                      <a:endParaRPr kumimoji="0" lang="fa-IR" sz="1200" b="1" i="0" u="none" strike="noStrike" cap="none" normalizeH="0" baseline="0" smtClean="0">
                        <a:ln>
                          <a:noFill/>
                        </a:ln>
                        <a:solidFill>
                          <a:schemeClr val="tx1"/>
                        </a:solidFill>
                        <a:effectLst/>
                        <a:latin typeface="Tahoma" pitchFamily="34" charset="0"/>
                        <a:ea typeface="SimSun" charset="-122"/>
                        <a:cs typeface="Tahoma"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
                          <a:schemeClr val="hlink"/>
                        </a:buClr>
                        <a:buSzPct val="120000"/>
                        <a:buFontTx/>
                        <a:buNone/>
                        <a:tabLst/>
                      </a:pPr>
                      <a:r>
                        <a:rPr kumimoji="0" lang="fa-IR" sz="1200" b="1" i="0" u="none" strike="noStrike" cap="none" normalizeH="0" baseline="0" dirty="0" smtClean="0">
                          <a:ln>
                            <a:noFill/>
                          </a:ln>
                          <a:solidFill>
                            <a:srgbClr val="000000"/>
                          </a:solidFill>
                          <a:effectLst/>
                          <a:latin typeface="Tahoma" pitchFamily="34" charset="0"/>
                          <a:ea typeface="SimSun" charset="-122"/>
                          <a:cs typeface="Tahoma" pitchFamily="34" charset="0"/>
                        </a:rPr>
                        <a:t>خون</a:t>
                      </a:r>
                      <a:endParaRPr kumimoji="0" lang="fa-IR" sz="1200" b="1" i="0" u="none" strike="noStrike" cap="none" normalizeH="0" baseline="0" dirty="0" smtClean="0">
                        <a:ln>
                          <a:noFill/>
                        </a:ln>
                        <a:solidFill>
                          <a:schemeClr val="tx1"/>
                        </a:solidFill>
                        <a:effectLst/>
                        <a:latin typeface="Tahoma" pitchFamily="34" charset="0"/>
                        <a:ea typeface="SimSun" charset="-122"/>
                        <a:cs typeface="Tahoma"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15734">
                <a:tc>
                  <a:txBody>
                    <a:bodyPr/>
                    <a:lstStyle/>
                    <a:p>
                      <a:pPr marL="342900" marR="0" lvl="0" indent="-342900" algn="ctr" defTabSz="914400" rtl="0" eaLnBrk="1" fontAlgn="base" latinLnBrk="0" hangingPunct="1">
                        <a:lnSpc>
                          <a:spcPct val="100000"/>
                        </a:lnSpc>
                        <a:spcBef>
                          <a:spcPct val="0"/>
                        </a:spcBef>
                        <a:spcAft>
                          <a:spcPct val="0"/>
                        </a:spcAft>
                        <a:buClr>
                          <a:schemeClr val="hlink"/>
                        </a:buClr>
                        <a:buSzPct val="120000"/>
                        <a:buFontTx/>
                        <a:buNone/>
                        <a:tabLst/>
                      </a:pPr>
                      <a:r>
                        <a:rPr kumimoji="0" lang="fa-IR" sz="1200" b="1" i="0" u="none" strike="noStrike" cap="none" normalizeH="0" baseline="0" smtClean="0">
                          <a:ln>
                            <a:noFill/>
                          </a:ln>
                          <a:solidFill>
                            <a:srgbClr val="000000"/>
                          </a:solidFill>
                          <a:effectLst/>
                          <a:latin typeface="Tahoma" pitchFamily="34" charset="0"/>
                          <a:ea typeface="SimSun" charset="-122"/>
                          <a:cs typeface="Tahoma" pitchFamily="34" charset="0"/>
                        </a:rPr>
                        <a:t>کانديدامي</a:t>
                      </a:r>
                      <a:endParaRPr kumimoji="0" lang="fa-IR" sz="1200" b="1" i="0" u="none" strike="noStrike" cap="none" normalizeH="0" baseline="0" smtClean="0">
                        <a:ln>
                          <a:noFill/>
                        </a:ln>
                        <a:solidFill>
                          <a:schemeClr val="tx1"/>
                        </a:solidFill>
                        <a:effectLst/>
                        <a:latin typeface="Tahoma" pitchFamily="34" charset="0"/>
                        <a:ea typeface="SimSun" charset="-122"/>
                        <a:cs typeface="Tahoma"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
                          <a:schemeClr val="hlink"/>
                        </a:buClr>
                        <a:buSzPct val="120000"/>
                        <a:buFontTx/>
                        <a:buNone/>
                        <a:tabLst/>
                      </a:pPr>
                      <a:r>
                        <a:rPr kumimoji="0" lang="fa-IR" sz="1200" b="1" i="0" u="none" strike="noStrike" cap="none" normalizeH="0" baseline="0" smtClean="0">
                          <a:ln>
                            <a:noFill/>
                          </a:ln>
                          <a:solidFill>
                            <a:srgbClr val="000000"/>
                          </a:solidFill>
                          <a:effectLst/>
                          <a:latin typeface="Tahoma" pitchFamily="34" charset="0"/>
                          <a:ea typeface="SimSun" charset="-122"/>
                          <a:cs typeface="Tahoma" pitchFamily="34" charset="0"/>
                        </a:rPr>
                        <a:t>کانديدا آلبيکانس</a:t>
                      </a:r>
                      <a:endParaRPr kumimoji="0" lang="fa-IR" sz="1200" b="1" i="0" u="none" strike="noStrike" cap="none" normalizeH="0" baseline="0" smtClean="0">
                        <a:ln>
                          <a:noFill/>
                        </a:ln>
                        <a:solidFill>
                          <a:schemeClr val="tx1"/>
                        </a:solidFill>
                        <a:effectLst/>
                        <a:latin typeface="Tahoma" pitchFamily="34" charset="0"/>
                        <a:ea typeface="SimSun" charset="-122"/>
                        <a:cs typeface="Tahoma"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
                          <a:schemeClr val="hlink"/>
                        </a:buClr>
                        <a:buSzPct val="120000"/>
                        <a:buFontTx/>
                        <a:buNone/>
                        <a:tabLst/>
                      </a:pPr>
                      <a:r>
                        <a:rPr kumimoji="0" lang="fa-IR" sz="1200" b="1" i="0" u="none" strike="noStrike" cap="none" normalizeH="0" baseline="0" dirty="0" smtClean="0">
                          <a:ln>
                            <a:noFill/>
                          </a:ln>
                          <a:solidFill>
                            <a:srgbClr val="000000"/>
                          </a:solidFill>
                          <a:effectLst/>
                          <a:latin typeface="Tahoma" pitchFamily="34" charset="0"/>
                          <a:ea typeface="SimSun" charset="-122"/>
                          <a:cs typeface="Tahoma" pitchFamily="34" charset="0"/>
                        </a:rPr>
                        <a:t>خون</a:t>
                      </a:r>
                      <a:endParaRPr kumimoji="0" lang="fa-IR" sz="1200" b="1" i="0" u="none" strike="noStrike" cap="none" normalizeH="0" baseline="0" dirty="0" smtClean="0">
                        <a:ln>
                          <a:noFill/>
                        </a:ln>
                        <a:solidFill>
                          <a:schemeClr val="tx1"/>
                        </a:solidFill>
                        <a:effectLst/>
                        <a:latin typeface="Tahoma" pitchFamily="34" charset="0"/>
                        <a:ea typeface="SimSun" charset="-122"/>
                        <a:cs typeface="Tahoma"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17362">
                <a:tc>
                  <a:txBody>
                    <a:bodyPr/>
                    <a:lstStyle/>
                    <a:p>
                      <a:pPr marL="342900" marR="0" lvl="0" indent="-342900" algn="ctr" defTabSz="914400" rtl="0" eaLnBrk="1" fontAlgn="base" latinLnBrk="0" hangingPunct="1">
                        <a:lnSpc>
                          <a:spcPct val="100000"/>
                        </a:lnSpc>
                        <a:spcBef>
                          <a:spcPct val="0"/>
                        </a:spcBef>
                        <a:spcAft>
                          <a:spcPct val="0"/>
                        </a:spcAft>
                        <a:buClr>
                          <a:schemeClr val="hlink"/>
                        </a:buClr>
                        <a:buSzPct val="120000"/>
                        <a:buFontTx/>
                        <a:buNone/>
                        <a:tabLst/>
                      </a:pPr>
                      <a:r>
                        <a:rPr kumimoji="0" lang="fa-IR" sz="1200" b="1" i="0" u="none" strike="noStrike" cap="none" normalizeH="0" baseline="0" smtClean="0">
                          <a:ln>
                            <a:noFill/>
                          </a:ln>
                          <a:solidFill>
                            <a:srgbClr val="000000"/>
                          </a:solidFill>
                          <a:effectLst/>
                          <a:latin typeface="Tahoma" pitchFamily="34" charset="0"/>
                          <a:ea typeface="SimSun" charset="-122"/>
                          <a:cs typeface="Tahoma" pitchFamily="34" charset="0"/>
                        </a:rPr>
                        <a:t>هپاتيت ويروسي آ</a:t>
                      </a:r>
                      <a:endParaRPr kumimoji="0" lang="fa-IR" sz="1200" b="1" i="0" u="none" strike="noStrike" cap="none" normalizeH="0" baseline="0" smtClean="0">
                        <a:ln>
                          <a:noFill/>
                        </a:ln>
                        <a:solidFill>
                          <a:schemeClr val="tx1"/>
                        </a:solidFill>
                        <a:effectLst/>
                        <a:latin typeface="Tahoma" pitchFamily="34" charset="0"/>
                        <a:ea typeface="SimSun" charset="-122"/>
                        <a:cs typeface="Tahoma"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
                          <a:schemeClr val="hlink"/>
                        </a:buClr>
                        <a:buSzPct val="120000"/>
                        <a:buFontTx/>
                        <a:buNone/>
                        <a:tabLst/>
                      </a:pPr>
                      <a:r>
                        <a:rPr kumimoji="0" lang="fa-IR" sz="1200" b="1" i="0" u="none" strike="noStrike" cap="none" normalizeH="0" baseline="0" smtClean="0">
                          <a:ln>
                            <a:noFill/>
                          </a:ln>
                          <a:solidFill>
                            <a:srgbClr val="000000"/>
                          </a:solidFill>
                          <a:effectLst/>
                          <a:latin typeface="Tahoma" pitchFamily="34" charset="0"/>
                          <a:ea typeface="SimSun" charset="-122"/>
                          <a:cs typeface="Tahoma" pitchFamily="34" charset="0"/>
                        </a:rPr>
                        <a:t>ويروس هپاتيت آ</a:t>
                      </a:r>
                      <a:endParaRPr kumimoji="0" lang="fa-IR" sz="1200" b="1" i="0" u="none" strike="noStrike" cap="none" normalizeH="0" baseline="0" smtClean="0">
                        <a:ln>
                          <a:noFill/>
                        </a:ln>
                        <a:solidFill>
                          <a:schemeClr val="tx1"/>
                        </a:solidFill>
                        <a:effectLst/>
                        <a:latin typeface="Tahoma" pitchFamily="34" charset="0"/>
                        <a:ea typeface="SimSun" charset="-122"/>
                        <a:cs typeface="Tahoma"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
                          <a:schemeClr val="hlink"/>
                        </a:buClr>
                        <a:buSzPct val="120000"/>
                        <a:buFontTx/>
                        <a:buNone/>
                        <a:tabLst/>
                      </a:pPr>
                      <a:r>
                        <a:rPr kumimoji="0" lang="fa-IR" sz="1200" b="1" i="0" u="none" strike="noStrike" cap="none" normalizeH="0" baseline="0" dirty="0" smtClean="0">
                          <a:ln>
                            <a:noFill/>
                          </a:ln>
                          <a:solidFill>
                            <a:srgbClr val="000000"/>
                          </a:solidFill>
                          <a:effectLst/>
                          <a:latin typeface="Tahoma" pitchFamily="34" charset="0"/>
                          <a:ea typeface="SimSun" charset="-122"/>
                          <a:cs typeface="Tahoma" pitchFamily="34" charset="0"/>
                        </a:rPr>
                        <a:t>مدفوع</a:t>
                      </a:r>
                      <a:endParaRPr kumimoji="0" lang="fa-IR" sz="1200" b="1" i="0" u="none" strike="noStrike" cap="none" normalizeH="0" baseline="0" dirty="0" smtClean="0">
                        <a:ln>
                          <a:noFill/>
                        </a:ln>
                        <a:solidFill>
                          <a:schemeClr val="tx1"/>
                        </a:solidFill>
                        <a:effectLst/>
                        <a:latin typeface="Tahoma" pitchFamily="34" charset="0"/>
                        <a:ea typeface="SimSun" charset="-122"/>
                        <a:cs typeface="Tahoma"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15734">
                <a:tc>
                  <a:txBody>
                    <a:bodyPr/>
                    <a:lstStyle/>
                    <a:p>
                      <a:pPr marL="342900" marR="0" lvl="0" indent="-342900" algn="ctr" defTabSz="914400" rtl="0" eaLnBrk="1" fontAlgn="base" latinLnBrk="0" hangingPunct="1">
                        <a:lnSpc>
                          <a:spcPct val="100000"/>
                        </a:lnSpc>
                        <a:spcBef>
                          <a:spcPct val="0"/>
                        </a:spcBef>
                        <a:spcAft>
                          <a:spcPct val="0"/>
                        </a:spcAft>
                        <a:buClr>
                          <a:schemeClr val="hlink"/>
                        </a:buClr>
                        <a:buSzPct val="120000"/>
                        <a:buFontTx/>
                        <a:buNone/>
                        <a:tabLst/>
                      </a:pPr>
                      <a:r>
                        <a:rPr kumimoji="0" lang="fa-IR" sz="1200" b="1" i="0" u="none" strike="noStrike" cap="none" normalizeH="0" baseline="0" smtClean="0">
                          <a:ln>
                            <a:noFill/>
                          </a:ln>
                          <a:solidFill>
                            <a:srgbClr val="000000"/>
                          </a:solidFill>
                          <a:effectLst/>
                          <a:latin typeface="Tahoma" pitchFamily="34" charset="0"/>
                          <a:ea typeface="SimSun" charset="-122"/>
                          <a:cs typeface="Tahoma" pitchFamily="34" charset="0"/>
                        </a:rPr>
                        <a:t>هپاتيت هاي ويروسي بي و سي</a:t>
                      </a:r>
                      <a:endParaRPr kumimoji="0" lang="fa-IR" sz="1200" b="1" i="0" u="none" strike="noStrike" cap="none" normalizeH="0" baseline="0" smtClean="0">
                        <a:ln>
                          <a:noFill/>
                        </a:ln>
                        <a:solidFill>
                          <a:schemeClr val="tx1"/>
                        </a:solidFill>
                        <a:effectLst/>
                        <a:latin typeface="Tahoma" pitchFamily="34" charset="0"/>
                        <a:ea typeface="SimSun" charset="-122"/>
                        <a:cs typeface="Tahoma"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
                          <a:schemeClr val="hlink"/>
                        </a:buClr>
                        <a:buSzPct val="120000"/>
                        <a:buFontTx/>
                        <a:buNone/>
                        <a:tabLst/>
                      </a:pPr>
                      <a:r>
                        <a:rPr kumimoji="0" lang="fa-IR" sz="1200" b="1" i="0" u="none" strike="noStrike" cap="none" normalizeH="0" baseline="0" smtClean="0">
                          <a:ln>
                            <a:noFill/>
                          </a:ln>
                          <a:solidFill>
                            <a:srgbClr val="000000"/>
                          </a:solidFill>
                          <a:effectLst/>
                          <a:latin typeface="Tahoma" pitchFamily="34" charset="0"/>
                          <a:ea typeface="SimSun" charset="-122"/>
                          <a:cs typeface="Tahoma" pitchFamily="34" charset="0"/>
                        </a:rPr>
                        <a:t>ويروسهاي هپاتيت بي و سي</a:t>
                      </a:r>
                      <a:endParaRPr kumimoji="0" lang="fa-IR" sz="1200" b="1" i="0" u="none" strike="noStrike" cap="none" normalizeH="0" baseline="0" smtClean="0">
                        <a:ln>
                          <a:noFill/>
                        </a:ln>
                        <a:solidFill>
                          <a:schemeClr val="tx1"/>
                        </a:solidFill>
                        <a:effectLst/>
                        <a:latin typeface="Tahoma" pitchFamily="34" charset="0"/>
                        <a:ea typeface="SimSun" charset="-122"/>
                        <a:cs typeface="Tahoma"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
                          <a:schemeClr val="hlink"/>
                        </a:buClr>
                        <a:buSzPct val="120000"/>
                        <a:buFontTx/>
                        <a:buNone/>
                        <a:tabLst/>
                      </a:pPr>
                      <a:r>
                        <a:rPr kumimoji="0" lang="fa-IR" sz="1200" b="1" i="0" u="none" strike="noStrike" cap="none" normalizeH="0" baseline="0" dirty="0" smtClean="0">
                          <a:ln>
                            <a:noFill/>
                          </a:ln>
                          <a:solidFill>
                            <a:srgbClr val="000000"/>
                          </a:solidFill>
                          <a:effectLst/>
                          <a:latin typeface="Tahoma" pitchFamily="34" charset="0"/>
                          <a:ea typeface="SimSun" charset="-122"/>
                          <a:cs typeface="Tahoma" pitchFamily="34" charset="0"/>
                        </a:rPr>
                        <a:t>خون و </a:t>
                      </a:r>
                      <a:r>
                        <a:rPr kumimoji="0" lang="fa-IR" sz="1200" b="1" i="0" u="none" strike="noStrike" cap="none" normalizeH="0" baseline="0" dirty="0" err="1" smtClean="0">
                          <a:ln>
                            <a:noFill/>
                          </a:ln>
                          <a:solidFill>
                            <a:srgbClr val="000000"/>
                          </a:solidFill>
                          <a:effectLst/>
                          <a:latin typeface="Tahoma" pitchFamily="34" charset="0"/>
                          <a:ea typeface="SimSun" charset="-122"/>
                          <a:cs typeface="Tahoma" pitchFamily="34" charset="0"/>
                        </a:rPr>
                        <a:t>آبگونه</a:t>
                      </a:r>
                      <a:r>
                        <a:rPr kumimoji="0" lang="fa-IR" sz="1200" b="1" i="0" u="none" strike="noStrike" cap="none" normalizeH="0" baseline="0" dirty="0" smtClean="0">
                          <a:ln>
                            <a:noFill/>
                          </a:ln>
                          <a:solidFill>
                            <a:srgbClr val="000000"/>
                          </a:solidFill>
                          <a:effectLst/>
                          <a:latin typeface="Tahoma" pitchFamily="34" charset="0"/>
                          <a:ea typeface="SimSun" charset="-122"/>
                          <a:cs typeface="Tahoma" pitchFamily="34" charset="0"/>
                        </a:rPr>
                        <a:t> </a:t>
                      </a:r>
                      <a:r>
                        <a:rPr kumimoji="0" lang="fa-IR" sz="1200" b="1" i="0" u="none" strike="noStrike" cap="none" normalizeH="0" baseline="0" dirty="0" err="1" smtClean="0">
                          <a:ln>
                            <a:noFill/>
                          </a:ln>
                          <a:solidFill>
                            <a:srgbClr val="000000"/>
                          </a:solidFill>
                          <a:effectLst/>
                          <a:latin typeface="Tahoma" pitchFamily="34" charset="0"/>
                          <a:ea typeface="SimSun" charset="-122"/>
                          <a:cs typeface="Tahoma" pitchFamily="34" charset="0"/>
                        </a:rPr>
                        <a:t>هاي</a:t>
                      </a:r>
                      <a:r>
                        <a:rPr kumimoji="0" lang="fa-IR" sz="1200" b="1" i="0" u="none" strike="noStrike" cap="none" normalizeH="0" baseline="0" dirty="0" smtClean="0">
                          <a:ln>
                            <a:noFill/>
                          </a:ln>
                          <a:solidFill>
                            <a:srgbClr val="000000"/>
                          </a:solidFill>
                          <a:effectLst/>
                          <a:latin typeface="Tahoma" pitchFamily="34" charset="0"/>
                          <a:ea typeface="SimSun" charset="-122"/>
                          <a:cs typeface="Tahoma" pitchFamily="34" charset="0"/>
                        </a:rPr>
                        <a:t> بدن</a:t>
                      </a:r>
                      <a:endParaRPr kumimoji="0" lang="fa-IR" sz="1200" b="1" i="0" u="none" strike="noStrike" cap="none" normalizeH="0" baseline="0" dirty="0" smtClean="0">
                        <a:ln>
                          <a:noFill/>
                        </a:ln>
                        <a:solidFill>
                          <a:schemeClr val="tx1"/>
                        </a:solidFill>
                        <a:effectLst/>
                        <a:latin typeface="Tahoma" pitchFamily="34" charset="0"/>
                        <a:ea typeface="SimSun" charset="-122"/>
                        <a:cs typeface="Tahoma"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1275067807"/>
      </p:ext>
    </p:extLst>
  </p:cSld>
  <p:clrMapOvr>
    <a:masterClrMapping/>
  </p:clrMapOvr>
  <p:transition spd="med"/>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2415" y="25384"/>
            <a:ext cx="7239000" cy="1315383"/>
          </a:xfrm>
        </p:spPr>
        <p:txBody>
          <a:bodyPr>
            <a:normAutofit/>
          </a:bodyPr>
          <a:lstStyle/>
          <a:p>
            <a:pPr algn="ctr"/>
            <a:r>
              <a:rPr lang="ar-SA" sz="3100" dirty="0">
                <a:latin typeface="Times New Roman" panose="02020603050405020304" pitchFamily="18" charset="0"/>
                <a:ea typeface="Times New Roman" panose="02020603050405020304" pitchFamily="18" charset="0"/>
                <a:cs typeface="B Zar" panose="00000400000000000000" pitchFamily="2" charset="-78"/>
              </a:rPr>
              <a:t>گروه‌ های اصلي در معرض </a:t>
            </a:r>
            <a:r>
              <a:rPr lang="ar-SA" sz="3100" dirty="0" smtClean="0">
                <a:latin typeface="Times New Roman" panose="02020603050405020304" pitchFamily="18" charset="0"/>
                <a:ea typeface="Times New Roman" panose="02020603050405020304" pitchFamily="18" charset="0"/>
                <a:cs typeface="B Zar" panose="00000400000000000000" pitchFamily="2" charset="-78"/>
              </a:rPr>
              <a:t>خطر</a:t>
            </a:r>
            <a:r>
              <a:rPr lang="en-US" sz="2700" dirty="0">
                <a:latin typeface="Times New Roman" panose="02020603050405020304" pitchFamily="18" charset="0"/>
                <a:ea typeface="Times New Roman" panose="02020603050405020304" pitchFamily="18" charset="0"/>
                <a:cs typeface="Zar" panose="00000400000000000000" pitchFamily="2" charset="-78"/>
              </a:rPr>
              <a:t/>
            </a:r>
            <a:br>
              <a:rPr lang="en-US" sz="2700" dirty="0">
                <a:latin typeface="Times New Roman" panose="02020603050405020304" pitchFamily="18" charset="0"/>
                <a:ea typeface="Times New Roman" panose="02020603050405020304" pitchFamily="18" charset="0"/>
                <a:cs typeface="Zar" panose="00000400000000000000" pitchFamily="2" charset="-78"/>
              </a:rPr>
            </a:br>
            <a:endParaRPr lang="en-US" dirty="0"/>
          </a:p>
        </p:txBody>
      </p:sp>
      <p:sp>
        <p:nvSpPr>
          <p:cNvPr id="3" name="Content Placeholder 2"/>
          <p:cNvSpPr>
            <a:spLocks noGrp="1"/>
          </p:cNvSpPr>
          <p:nvPr>
            <p:ph idx="1"/>
          </p:nvPr>
        </p:nvSpPr>
        <p:spPr/>
        <p:txBody>
          <a:bodyPr>
            <a:normAutofit lnSpcReduction="10000"/>
          </a:bodyPr>
          <a:lstStyle/>
          <a:p>
            <a:pPr algn="r" rtl="1">
              <a:spcAft>
                <a:spcPts val="0"/>
              </a:spcAft>
            </a:pPr>
            <a:r>
              <a:rPr lang="ar-SA" sz="2800" dirty="0" smtClean="0">
                <a:solidFill>
                  <a:srgbClr val="00B050"/>
                </a:solidFill>
                <a:latin typeface="Times New Roman" panose="02020603050405020304" pitchFamily="18" charset="0"/>
                <a:ea typeface="Times New Roman" panose="02020603050405020304" pitchFamily="18" charset="0"/>
                <a:cs typeface="B Zar" panose="00000400000000000000" pitchFamily="2" charset="-78"/>
              </a:rPr>
              <a:t>گروه‌ </a:t>
            </a:r>
            <a:r>
              <a:rPr lang="ar-SA" sz="2800" dirty="0">
                <a:solidFill>
                  <a:srgbClr val="00B050"/>
                </a:solidFill>
                <a:latin typeface="Times New Roman" panose="02020603050405020304" pitchFamily="18" charset="0"/>
                <a:ea typeface="Times New Roman" panose="02020603050405020304" pitchFamily="18" charset="0"/>
                <a:cs typeface="B Zar" panose="00000400000000000000" pitchFamily="2" charset="-78"/>
              </a:rPr>
              <a:t>های اصلي در معرض خطر زائدات بيمارستاني عبارت‌ اند از:</a:t>
            </a:r>
            <a:endParaRPr lang="en-US" sz="2800" dirty="0">
              <a:solidFill>
                <a:srgbClr val="00B050"/>
              </a:solidFill>
              <a:latin typeface="Times New Roman" panose="02020603050405020304" pitchFamily="18" charset="0"/>
              <a:ea typeface="Times New Roman" panose="02020603050405020304" pitchFamily="18" charset="0"/>
            </a:endParaRPr>
          </a:p>
          <a:p>
            <a:pPr marL="342900" lvl="0" indent="-342900" algn="r" rtl="1">
              <a:spcAft>
                <a:spcPts val="0"/>
              </a:spcAft>
              <a:buFont typeface="Symbol" panose="05050102010706020507" pitchFamily="18" charset="2"/>
              <a:buChar char=""/>
            </a:pPr>
            <a:r>
              <a:rPr lang="ar-SA" sz="2800" dirty="0">
                <a:latin typeface="Times New Roman" panose="02020603050405020304" pitchFamily="18" charset="0"/>
                <a:ea typeface="Times New Roman" panose="02020603050405020304" pitchFamily="18" charset="0"/>
                <a:cs typeface="B Zar" panose="00000400000000000000" pitchFamily="2" charset="-78"/>
              </a:rPr>
              <a:t>پزشكان، پرستاران و كارگران بخش خدمات نظافتي مراكز بهداشتي و درماني و بیمارستانی</a:t>
            </a:r>
            <a:endParaRPr lang="en-US" sz="2800" dirty="0">
              <a:latin typeface="Times New Roman" panose="02020603050405020304" pitchFamily="18" charset="0"/>
              <a:ea typeface="Times New Roman" panose="02020603050405020304" pitchFamily="18" charset="0"/>
            </a:endParaRPr>
          </a:p>
          <a:p>
            <a:pPr marL="342900" lvl="0" indent="-342900" algn="r" rtl="1">
              <a:spcAft>
                <a:spcPts val="0"/>
              </a:spcAft>
              <a:buFont typeface="Symbol" panose="05050102010706020507" pitchFamily="18" charset="2"/>
              <a:buChar char=""/>
            </a:pPr>
            <a:r>
              <a:rPr lang="ar-SA" sz="2800" dirty="0">
                <a:latin typeface="Times New Roman" panose="02020603050405020304" pitchFamily="18" charset="0"/>
                <a:ea typeface="Times New Roman" panose="02020603050405020304" pitchFamily="18" charset="0"/>
                <a:cs typeface="B Zar" panose="00000400000000000000" pitchFamily="2" charset="-78"/>
              </a:rPr>
              <a:t>بيماراني كه در مراكز بهداشتي و درماني و يا در منزل خدمات درمانی دریافت می ‌کنند. </a:t>
            </a:r>
            <a:endParaRPr lang="en-US" sz="2800" dirty="0">
              <a:latin typeface="Times New Roman" panose="02020603050405020304" pitchFamily="18" charset="0"/>
              <a:ea typeface="Times New Roman" panose="02020603050405020304" pitchFamily="18" charset="0"/>
            </a:endParaRPr>
          </a:p>
          <a:p>
            <a:pPr marL="342900" lvl="0" indent="-342900" algn="r" rtl="1">
              <a:spcAft>
                <a:spcPts val="0"/>
              </a:spcAft>
              <a:buFont typeface="Symbol" panose="05050102010706020507" pitchFamily="18" charset="2"/>
              <a:buChar char=""/>
            </a:pPr>
            <a:r>
              <a:rPr lang="ar-SA" sz="2800" dirty="0">
                <a:latin typeface="Times New Roman" panose="02020603050405020304" pitchFamily="18" charset="0"/>
                <a:ea typeface="Times New Roman" panose="02020603050405020304" pitchFamily="18" charset="0"/>
                <a:cs typeface="B Zar" panose="00000400000000000000" pitchFamily="2" charset="-78"/>
              </a:rPr>
              <a:t>ملاقات‌کنندگان و همراهان بيماران</a:t>
            </a:r>
            <a:endParaRPr lang="en-US" sz="2800" dirty="0">
              <a:latin typeface="Times New Roman" panose="02020603050405020304" pitchFamily="18" charset="0"/>
              <a:ea typeface="Times New Roman" panose="02020603050405020304" pitchFamily="18" charset="0"/>
            </a:endParaRPr>
          </a:p>
          <a:p>
            <a:pPr marL="342900" lvl="0" indent="-342900" algn="r" rtl="1">
              <a:spcAft>
                <a:spcPts val="0"/>
              </a:spcAft>
              <a:buFont typeface="Symbol" panose="05050102010706020507" pitchFamily="18" charset="2"/>
              <a:buChar char=""/>
            </a:pPr>
            <a:r>
              <a:rPr lang="ar-SA" sz="2800" dirty="0">
                <a:latin typeface="Times New Roman" panose="02020603050405020304" pitchFamily="18" charset="0"/>
                <a:ea typeface="Times New Roman" panose="02020603050405020304" pitchFamily="18" charset="0"/>
                <a:cs typeface="B Zar" panose="00000400000000000000" pitchFamily="2" charset="-78"/>
              </a:rPr>
              <a:t>كارگراني كه خدمات پشتيباني را بر عهده‌ دارند مانند كارگران رختشوی‌ خانه و جمع‌آوری و انتقال پسماند.</a:t>
            </a:r>
            <a:endParaRPr lang="en-US" sz="2800" dirty="0">
              <a:latin typeface="Times New Roman" panose="02020603050405020304" pitchFamily="18" charset="0"/>
              <a:ea typeface="Times New Roman" panose="02020603050405020304" pitchFamily="18" charset="0"/>
            </a:endParaRPr>
          </a:p>
          <a:p>
            <a:pPr marL="342900" lvl="0" indent="-342900" algn="just" rtl="1">
              <a:spcAft>
                <a:spcPts val="0"/>
              </a:spcAft>
              <a:buFont typeface="Symbol" panose="05050102010706020507" pitchFamily="18" charset="2"/>
              <a:buChar char=""/>
            </a:pPr>
            <a:r>
              <a:rPr lang="ar-SA" sz="2800" dirty="0">
                <a:latin typeface="Times New Roman" panose="02020603050405020304" pitchFamily="18" charset="0"/>
                <a:ea typeface="Times New Roman" panose="02020603050405020304" pitchFamily="18" charset="0"/>
                <a:cs typeface="B Zar" panose="00000400000000000000" pitchFamily="2" charset="-78"/>
              </a:rPr>
              <a:t>رفتگران و كارگراني كه در محل دفع پسماند </a:t>
            </a:r>
            <a:r>
              <a:rPr lang="ar-SA" sz="2800" dirty="0" smtClean="0">
                <a:latin typeface="Times New Roman" panose="02020603050405020304" pitchFamily="18" charset="0"/>
                <a:ea typeface="Times New Roman" panose="02020603050405020304" pitchFamily="18" charset="0"/>
                <a:cs typeface="B Zar" panose="00000400000000000000" pitchFamily="2" charset="-78"/>
              </a:rPr>
              <a:t>كار </a:t>
            </a:r>
            <a:r>
              <a:rPr lang="ar-SA" sz="2800" dirty="0">
                <a:latin typeface="Times New Roman" panose="02020603050405020304" pitchFamily="18" charset="0"/>
                <a:ea typeface="Times New Roman" panose="02020603050405020304" pitchFamily="18" charset="0"/>
                <a:cs typeface="B Zar" panose="00000400000000000000" pitchFamily="2" charset="-78"/>
              </a:rPr>
              <a:t>می‌ کنند. </a:t>
            </a:r>
            <a:endParaRPr lang="en-US" sz="2800" dirty="0">
              <a:latin typeface="Times New Roman" panose="02020603050405020304" pitchFamily="18" charset="0"/>
              <a:ea typeface="Times New Roman" panose="02020603050405020304" pitchFamily="18" charset="0"/>
            </a:endParaRPr>
          </a:p>
          <a:p>
            <a:pPr marL="342900" lvl="0" indent="-342900" algn="just" rtl="1">
              <a:spcAft>
                <a:spcPts val="0"/>
              </a:spcAft>
              <a:buFont typeface="Symbol" panose="05050102010706020507" pitchFamily="18" charset="2"/>
              <a:buChar char=""/>
            </a:pPr>
            <a:r>
              <a:rPr lang="ar-SA" sz="2800" dirty="0">
                <a:latin typeface="Times New Roman" panose="02020603050405020304" pitchFamily="18" charset="0"/>
                <a:ea typeface="Times New Roman" panose="02020603050405020304" pitchFamily="18" charset="0"/>
                <a:cs typeface="B Zar" panose="00000400000000000000" pitchFamily="2" charset="-78"/>
              </a:rPr>
              <a:t>بازیافت کنندگان غیر رسمی (زباله گرد ها) </a:t>
            </a:r>
            <a:endParaRPr lang="en-US" sz="2800" dirty="0">
              <a:latin typeface="Times New Roman" panose="02020603050405020304" pitchFamily="18" charset="0"/>
              <a:ea typeface="Times New Roman" panose="02020603050405020304" pitchFamily="18" charset="0"/>
            </a:endParaRPr>
          </a:p>
          <a:p>
            <a:endParaRPr lang="en-US" dirty="0"/>
          </a:p>
        </p:txBody>
      </p:sp>
    </p:spTree>
    <p:extLst>
      <p:ext uri="{BB962C8B-B14F-4D97-AF65-F5344CB8AC3E}">
        <p14:creationId xmlns:p14="http://schemas.microsoft.com/office/powerpoint/2010/main" val="2132777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533400" y="304800"/>
            <a:ext cx="8229600" cy="1052513"/>
          </a:xfrm>
        </p:spPr>
        <p:txBody>
          <a:bodyPr>
            <a:normAutofit/>
          </a:bodyPr>
          <a:lstStyle/>
          <a:p>
            <a:pPr algn="ctr" eaLnBrk="1" hangingPunct="1">
              <a:defRPr/>
            </a:pPr>
            <a:r>
              <a:rPr lang="ar-SA" sz="3100" cap="all" dirty="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Times New Roman" panose="02020603050405020304" pitchFamily="18" charset="0"/>
                <a:ea typeface="Times New Roman" panose="02020603050405020304" pitchFamily="18" charset="0"/>
                <a:cs typeface="B Zar" panose="00000400000000000000" pitchFamily="2" charset="-78"/>
              </a:rPr>
              <a:t>مديريت پسماندهاي </a:t>
            </a:r>
            <a:r>
              <a:rPr lang="fa-IR" sz="3100" cap="all" dirty="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Times New Roman" panose="02020603050405020304" pitchFamily="18" charset="0"/>
                <a:ea typeface="Times New Roman" panose="02020603050405020304" pitchFamily="18" charset="0"/>
                <a:cs typeface="B Zar" panose="00000400000000000000" pitchFamily="2" charset="-78"/>
              </a:rPr>
              <a:t>پزشكي ويژه</a:t>
            </a:r>
            <a:r>
              <a:rPr lang="ar-SA" sz="3100" cap="all" dirty="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Times New Roman" panose="02020603050405020304" pitchFamily="18" charset="0"/>
                <a:ea typeface="Times New Roman" panose="02020603050405020304" pitchFamily="18" charset="0"/>
                <a:cs typeface="B Zar" panose="00000400000000000000" pitchFamily="2" charset="-78"/>
              </a:rPr>
              <a:t> </a:t>
            </a:r>
            <a:endParaRPr lang="en-US" sz="3100" cap="all" dirty="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Times New Roman" panose="02020603050405020304" pitchFamily="18" charset="0"/>
              <a:ea typeface="Times New Roman" panose="02020603050405020304" pitchFamily="18" charset="0"/>
              <a:cs typeface="B Zar" panose="00000400000000000000" pitchFamily="2" charset="-78"/>
            </a:endParaRPr>
          </a:p>
        </p:txBody>
      </p:sp>
      <p:sp>
        <p:nvSpPr>
          <p:cNvPr id="29699" name="Rectangle 3"/>
          <p:cNvSpPr>
            <a:spLocks noGrp="1" noChangeArrowheads="1"/>
          </p:cNvSpPr>
          <p:nvPr>
            <p:ph type="body" idx="1"/>
          </p:nvPr>
        </p:nvSpPr>
        <p:spPr>
          <a:xfrm>
            <a:off x="304800" y="1752600"/>
            <a:ext cx="8497888" cy="4581525"/>
          </a:xfrm>
        </p:spPr>
        <p:txBody>
          <a:bodyPr/>
          <a:lstStyle/>
          <a:p>
            <a:pPr algn="r" rtl="1" eaLnBrk="1" hangingPunct="1">
              <a:lnSpc>
                <a:spcPct val="80000"/>
              </a:lnSpc>
              <a:defRPr/>
            </a:pPr>
            <a:r>
              <a:rPr lang="ar-SA" sz="2800" b="1" dirty="0" smtClean="0">
                <a:cs typeface="Lotus" pitchFamily="2" charset="-78"/>
              </a:rPr>
              <a:t>بيمارستان مسئوليت ويژه اي در رابطه با پسماندهاي توليدي دارد و بايد مطمئن باشد كه پسماندهاي توليدي اثرات نامطلوب براي محيط و بهداشت عمومي ايجاد نمي كند و با بكارگيري سياست مديريت پسماندها محيطي سالم و بي خطر براي كاركنان و جوامع ايجاد نمايد</a:t>
            </a:r>
            <a:r>
              <a:rPr lang="ar-SA" sz="2800" b="1" dirty="0" smtClean="0">
                <a:cs typeface="Lotus" pitchFamily="2" charset="-78"/>
              </a:rPr>
              <a:t>.</a:t>
            </a:r>
            <a:endParaRPr lang="en-US" sz="2800" b="1" dirty="0" smtClean="0">
              <a:cs typeface="Lotus" pitchFamily="2" charset="-78"/>
            </a:endParaRPr>
          </a:p>
          <a:p>
            <a:pPr algn="r" rtl="1" eaLnBrk="1" hangingPunct="1">
              <a:lnSpc>
                <a:spcPct val="80000"/>
              </a:lnSpc>
              <a:defRPr/>
            </a:pPr>
            <a:endParaRPr lang="fa-IR" sz="2800" b="1" dirty="0" smtClean="0">
              <a:cs typeface="Lotus" pitchFamily="2" charset="-78"/>
            </a:endParaRPr>
          </a:p>
          <a:p>
            <a:pPr algn="r" rtl="1" eaLnBrk="1" hangingPunct="1">
              <a:lnSpc>
                <a:spcPct val="80000"/>
              </a:lnSpc>
              <a:defRPr/>
            </a:pPr>
            <a:r>
              <a:rPr lang="fa-IR" sz="2800" b="1" dirty="0" smtClean="0">
                <a:cs typeface="Lotus" pitchFamily="2" charset="-78"/>
              </a:rPr>
              <a:t>اجرا</a:t>
            </a:r>
            <a:r>
              <a:rPr lang="ar-SA" sz="2800" b="1" dirty="0" smtClean="0">
                <a:cs typeface="Lotus" pitchFamily="2" charset="-78"/>
              </a:rPr>
              <a:t>ي</a:t>
            </a:r>
            <a:r>
              <a:rPr lang="fa-IR" sz="2800" b="1" dirty="0" smtClean="0">
                <a:cs typeface="Lotus" pitchFamily="2" charset="-78"/>
              </a:rPr>
              <a:t> موثر برنامه مديريت پسماندها در کوتاه مدت و دراز مدت مستلزم همکار</a:t>
            </a:r>
            <a:r>
              <a:rPr lang="ar-SA" sz="2800" b="1" dirty="0" smtClean="0">
                <a:cs typeface="Lotus" pitchFamily="2" charset="-78"/>
              </a:rPr>
              <a:t>ي</a:t>
            </a:r>
            <a:r>
              <a:rPr lang="fa-IR" sz="2800" b="1" dirty="0" smtClean="0">
                <a:cs typeface="Lotus" pitchFamily="2" charset="-78"/>
              </a:rPr>
              <a:t> بين بخش</a:t>
            </a:r>
            <a:r>
              <a:rPr lang="ar-SA" sz="2800" b="1" dirty="0" smtClean="0">
                <a:cs typeface="Lotus" pitchFamily="2" charset="-78"/>
              </a:rPr>
              <a:t>ي</a:t>
            </a:r>
            <a:r>
              <a:rPr lang="fa-IR" sz="2800" b="1" dirty="0" smtClean="0">
                <a:cs typeface="Lotus" pitchFamily="2" charset="-78"/>
              </a:rPr>
              <a:t>، درون بخش</a:t>
            </a:r>
            <a:r>
              <a:rPr lang="ar-SA" sz="2800" b="1" dirty="0" smtClean="0">
                <a:cs typeface="Lotus" pitchFamily="2" charset="-78"/>
              </a:rPr>
              <a:t>ي</a:t>
            </a:r>
            <a:r>
              <a:rPr lang="fa-IR" sz="2800" b="1" dirty="0" smtClean="0">
                <a:cs typeface="Lotus" pitchFamily="2" charset="-78"/>
              </a:rPr>
              <a:t> و تعامل در همه سطوح است.</a:t>
            </a:r>
          </a:p>
          <a:p>
            <a:pPr algn="r" rtl="1" eaLnBrk="1" hangingPunct="1">
              <a:lnSpc>
                <a:spcPct val="80000"/>
              </a:lnSpc>
              <a:defRPr/>
            </a:pPr>
            <a:endParaRPr lang="fa-IR" sz="2800" b="1" dirty="0" smtClean="0">
              <a:cs typeface="Lotus" pitchFamily="2" charset="-78"/>
            </a:endParaRPr>
          </a:p>
          <a:p>
            <a:pPr algn="r" rtl="1" eaLnBrk="1" hangingPunct="1">
              <a:lnSpc>
                <a:spcPct val="80000"/>
              </a:lnSpc>
              <a:defRPr/>
            </a:pPr>
            <a:r>
              <a:rPr lang="ar-SA" sz="2800" b="1" dirty="0" smtClean="0">
                <a:cs typeface="Lotus" pitchFamily="2" charset="-78"/>
              </a:rPr>
              <a:t>مديريت </a:t>
            </a:r>
            <a:r>
              <a:rPr lang="fa-IR" sz="2800" b="1" dirty="0" smtClean="0">
                <a:cs typeface="Lotus" pitchFamily="2" charset="-78"/>
              </a:rPr>
              <a:t>بهينه</a:t>
            </a:r>
            <a:r>
              <a:rPr lang="ar-SA" sz="2800" b="1" dirty="0" smtClean="0">
                <a:cs typeface="Lotus" pitchFamily="2" charset="-78"/>
              </a:rPr>
              <a:t> پسماندها بخشي از راهكار جامع و سامان مند براي بهداشت بيمارستان ازطريق</a:t>
            </a:r>
            <a:r>
              <a:rPr lang="fa-IR" sz="2800" b="1" dirty="0" smtClean="0">
                <a:cs typeface="Lotus" pitchFamily="2" charset="-78"/>
              </a:rPr>
              <a:t>:</a:t>
            </a:r>
          </a:p>
          <a:p>
            <a:pPr algn="r" rtl="1" eaLnBrk="1" hangingPunct="1">
              <a:lnSpc>
                <a:spcPct val="80000"/>
              </a:lnSpc>
              <a:buFontTx/>
              <a:buNone/>
              <a:defRPr/>
            </a:pPr>
            <a:r>
              <a:rPr lang="ar-SA" sz="800" dirty="0" smtClean="0"/>
              <a:t> </a:t>
            </a:r>
            <a:endParaRPr lang="en-US" sz="800" dirty="0" smtClean="0"/>
          </a:p>
        </p:txBody>
      </p:sp>
    </p:spTree>
    <p:extLst>
      <p:ext uri="{BB962C8B-B14F-4D97-AF65-F5344CB8AC3E}">
        <p14:creationId xmlns:p14="http://schemas.microsoft.com/office/powerpoint/2010/main" val="2513378907"/>
      </p:ext>
    </p:extLst>
  </p:cSld>
  <p:clrMapOvr>
    <a:masterClrMapping/>
  </p:clrMapOvr>
  <p:transition spd="med"/>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body" idx="1"/>
          </p:nvPr>
        </p:nvSpPr>
        <p:spPr>
          <a:xfrm>
            <a:off x="609600" y="304800"/>
            <a:ext cx="8229600" cy="6553200"/>
          </a:xfrm>
        </p:spPr>
        <p:txBody>
          <a:bodyPr/>
          <a:lstStyle/>
          <a:p>
            <a:pPr algn="r" rtl="1" eaLnBrk="1" hangingPunct="1">
              <a:lnSpc>
                <a:spcPct val="80000"/>
              </a:lnSpc>
              <a:buFontTx/>
              <a:buNone/>
              <a:defRPr/>
            </a:pPr>
            <a:r>
              <a:rPr lang="ar-SA" sz="2800" b="1" dirty="0" smtClean="0">
                <a:cs typeface="Lotus" pitchFamily="2" charset="-78"/>
              </a:rPr>
              <a:t>1 - به حداقل رساندن پسماندها</a:t>
            </a:r>
            <a:endParaRPr lang="fa-IR" sz="2800" b="1" dirty="0" smtClean="0">
              <a:cs typeface="Lotus" pitchFamily="2" charset="-78"/>
            </a:endParaRPr>
          </a:p>
          <a:p>
            <a:pPr algn="r" rtl="1" eaLnBrk="1" hangingPunct="1">
              <a:lnSpc>
                <a:spcPct val="80000"/>
              </a:lnSpc>
              <a:defRPr/>
            </a:pPr>
            <a:r>
              <a:rPr lang="ar-SA" sz="2800" b="1" dirty="0" smtClean="0">
                <a:cs typeface="Lotus" pitchFamily="2" charset="-78"/>
              </a:rPr>
              <a:t>كاهش منابع توليد </a:t>
            </a:r>
            <a:endParaRPr lang="fa-IR" sz="2800" b="1" dirty="0" smtClean="0">
              <a:cs typeface="Lotus" pitchFamily="2" charset="-78"/>
            </a:endParaRPr>
          </a:p>
          <a:p>
            <a:pPr algn="r" rtl="1" eaLnBrk="1" hangingPunct="1">
              <a:lnSpc>
                <a:spcPct val="80000"/>
              </a:lnSpc>
              <a:defRPr/>
            </a:pPr>
            <a:r>
              <a:rPr lang="ar-SA" sz="2800" b="1" dirty="0" smtClean="0">
                <a:cs typeface="Lotus" pitchFamily="2" charset="-78"/>
              </a:rPr>
              <a:t>اقدامات مديريتي و كنترل خوب </a:t>
            </a:r>
            <a:endParaRPr lang="fa-IR" sz="2800" b="1" dirty="0" smtClean="0">
              <a:cs typeface="Lotus" pitchFamily="2" charset="-78"/>
            </a:endParaRPr>
          </a:p>
          <a:p>
            <a:pPr algn="r" rtl="1" eaLnBrk="1" hangingPunct="1">
              <a:lnSpc>
                <a:spcPct val="80000"/>
              </a:lnSpc>
              <a:defRPr/>
            </a:pPr>
            <a:r>
              <a:rPr lang="ar-SA" sz="2800" b="1" dirty="0" smtClean="0">
                <a:cs typeface="Lotus" pitchFamily="2" charset="-78"/>
              </a:rPr>
              <a:t>تفكيك پسماندها (عامل كليدي در به حدقل رساندن پسماندهاي خطرناك)</a:t>
            </a:r>
            <a:endParaRPr lang="fa-IR" sz="2800" b="1" dirty="0" smtClean="0">
              <a:cs typeface="Lotus" pitchFamily="2" charset="-78"/>
            </a:endParaRPr>
          </a:p>
          <a:p>
            <a:pPr marL="109728" indent="0" algn="r" rtl="1" eaLnBrk="1" hangingPunct="1">
              <a:lnSpc>
                <a:spcPct val="80000"/>
              </a:lnSpc>
              <a:buNone/>
              <a:defRPr/>
            </a:pPr>
            <a:r>
              <a:rPr lang="ar-SA" sz="2800" b="1" dirty="0" smtClean="0">
                <a:cs typeface="Lotus" pitchFamily="2" charset="-78"/>
              </a:rPr>
              <a:t>مسئوليت تفكيك بر ع</a:t>
            </a:r>
            <a:r>
              <a:rPr lang="fa-IR" sz="2800" b="1" dirty="0" smtClean="0">
                <a:cs typeface="Lotus" pitchFamily="2" charset="-78"/>
              </a:rPr>
              <a:t>ه</a:t>
            </a:r>
            <a:r>
              <a:rPr lang="ar-SA" sz="2800" b="1" dirty="0" smtClean="0">
                <a:cs typeface="Lotus" pitchFamily="2" charset="-78"/>
              </a:rPr>
              <a:t>ده توليد كننده است </a:t>
            </a:r>
            <a:r>
              <a:rPr lang="fa-IR" sz="2800" b="1" dirty="0" smtClean="0">
                <a:cs typeface="Lotus" pitchFamily="2" charset="-78"/>
              </a:rPr>
              <a:t>(با توجه به قوانين ذکر شده يک تکليف است)</a:t>
            </a:r>
          </a:p>
          <a:p>
            <a:pPr marL="109728" indent="0" algn="r" rtl="1" eaLnBrk="1" hangingPunct="1">
              <a:lnSpc>
                <a:spcPct val="80000"/>
              </a:lnSpc>
              <a:buNone/>
              <a:defRPr/>
            </a:pPr>
            <a:r>
              <a:rPr lang="ar-SA" sz="2800" b="1" dirty="0" smtClean="0">
                <a:cs typeface="Lotus" pitchFamily="2" charset="-78"/>
              </a:rPr>
              <a:t>و بايد هر چه نزديكتر به محل توليد پسماند انجام گيرد.</a:t>
            </a:r>
            <a:endParaRPr lang="fa-IR" sz="2800" b="1" dirty="0" smtClean="0">
              <a:cs typeface="Lotus" pitchFamily="2" charset="-78"/>
            </a:endParaRPr>
          </a:p>
          <a:p>
            <a:pPr algn="r" rtl="1" eaLnBrk="1" hangingPunct="1">
              <a:lnSpc>
                <a:spcPct val="80000"/>
              </a:lnSpc>
              <a:buFontTx/>
              <a:buNone/>
              <a:defRPr/>
            </a:pPr>
            <a:r>
              <a:rPr lang="fa-IR" sz="2800" b="1" dirty="0" smtClean="0">
                <a:cs typeface="Lotus" pitchFamily="2" charset="-78"/>
              </a:rPr>
              <a:t>     </a:t>
            </a:r>
            <a:r>
              <a:rPr lang="fa-IR" sz="2800" b="1" dirty="0" smtClean="0">
                <a:cs typeface="Lotus" pitchFamily="2" charset="-78"/>
              </a:rPr>
              <a:t>  </a:t>
            </a:r>
            <a:r>
              <a:rPr lang="ar-SA" sz="2800" b="1" dirty="0" smtClean="0">
                <a:solidFill>
                  <a:srgbClr val="FF0000"/>
                </a:solidFill>
                <a:cs typeface="Lotus" pitchFamily="2" charset="-78"/>
              </a:rPr>
              <a:t>مزاياي تفكيك</a:t>
            </a:r>
            <a:r>
              <a:rPr lang="ar-SA" sz="2800" b="1" dirty="0" smtClean="0">
                <a:solidFill>
                  <a:srgbClr val="FF0000"/>
                </a:solidFill>
                <a:effectLst>
                  <a:outerShdw blurRad="38100" dist="38100" dir="2700000" algn="tl">
                    <a:srgbClr val="FFFFFF"/>
                  </a:outerShdw>
                </a:effectLst>
                <a:cs typeface="Lotus" pitchFamily="2" charset="-78"/>
              </a:rPr>
              <a:t> </a:t>
            </a:r>
            <a:endParaRPr lang="fa-IR" sz="2800" b="1" dirty="0" smtClean="0">
              <a:solidFill>
                <a:srgbClr val="FF0000"/>
              </a:solidFill>
              <a:effectLst>
                <a:outerShdw blurRad="38100" dist="38100" dir="2700000" algn="tl">
                  <a:srgbClr val="FFFFFF"/>
                </a:outerShdw>
              </a:effectLst>
              <a:cs typeface="Lotus" pitchFamily="2" charset="-78"/>
            </a:endParaRPr>
          </a:p>
          <a:p>
            <a:pPr algn="r" rtl="1" eaLnBrk="1" hangingPunct="1">
              <a:lnSpc>
                <a:spcPct val="80000"/>
              </a:lnSpc>
              <a:buFont typeface="Wingdings" panose="05000000000000000000" pitchFamily="2" charset="2"/>
              <a:buChar char="ü"/>
              <a:defRPr/>
            </a:pPr>
            <a:r>
              <a:rPr lang="ar-SA" sz="2800" b="1" dirty="0" smtClean="0">
                <a:cs typeface="Lotus" pitchFamily="2" charset="-78"/>
              </a:rPr>
              <a:t>كاهش هزينه ها (هزينه مديريت پسماندهاي خطرناك 10 برابر بيشتر از هزينه پسماندهاي عمومي است) </a:t>
            </a:r>
            <a:endParaRPr lang="fa-IR" sz="2800" b="1" dirty="0" smtClean="0">
              <a:cs typeface="Lotus" pitchFamily="2" charset="-78"/>
            </a:endParaRPr>
          </a:p>
          <a:p>
            <a:pPr algn="r" rtl="1" eaLnBrk="1" hangingPunct="1">
              <a:lnSpc>
                <a:spcPct val="80000"/>
              </a:lnSpc>
              <a:buFont typeface="Wingdings" panose="05000000000000000000" pitchFamily="2" charset="2"/>
              <a:buChar char="ü"/>
              <a:defRPr/>
            </a:pPr>
            <a:r>
              <a:rPr lang="ar-SA" sz="2800" b="1" dirty="0" smtClean="0">
                <a:cs typeface="Lotus" pitchFamily="2" charset="-78"/>
              </a:rPr>
              <a:t>حفظ و ارتقاء ‌بهداشت محيط و عمومي </a:t>
            </a:r>
            <a:endParaRPr lang="fa-IR" sz="2800" b="1" dirty="0" smtClean="0">
              <a:cs typeface="Lotus" pitchFamily="2" charset="-78"/>
            </a:endParaRPr>
          </a:p>
          <a:p>
            <a:pPr algn="r" rtl="1" eaLnBrk="1" hangingPunct="1">
              <a:lnSpc>
                <a:spcPct val="80000"/>
              </a:lnSpc>
              <a:buFontTx/>
              <a:buNone/>
              <a:defRPr/>
            </a:pPr>
            <a:endParaRPr lang="fa-IR" sz="2800" b="1" dirty="0" smtClean="0">
              <a:cs typeface="Lotus" pitchFamily="2" charset="-78"/>
            </a:endParaRPr>
          </a:p>
          <a:p>
            <a:pPr algn="r" rtl="1" eaLnBrk="1" hangingPunct="1">
              <a:lnSpc>
                <a:spcPct val="80000"/>
              </a:lnSpc>
              <a:buFontTx/>
              <a:buNone/>
              <a:defRPr/>
            </a:pPr>
            <a:r>
              <a:rPr lang="ar-SA" sz="2800" b="1" dirty="0" smtClean="0">
                <a:cs typeface="Lotus" pitchFamily="2" charset="-78"/>
              </a:rPr>
              <a:t> 2- وارد كردن روشهاي ويژه دفع پسماند هاي خطرناك در برنامه</a:t>
            </a:r>
            <a:endParaRPr lang="fa-IR" sz="2800" b="1" dirty="0" smtClean="0">
              <a:cs typeface="Lotus" pitchFamily="2" charset="-78"/>
            </a:endParaRPr>
          </a:p>
          <a:p>
            <a:pPr algn="r" rtl="1" eaLnBrk="1" hangingPunct="1">
              <a:lnSpc>
                <a:spcPct val="80000"/>
              </a:lnSpc>
              <a:buFontTx/>
              <a:buNone/>
              <a:defRPr/>
            </a:pPr>
            <a:r>
              <a:rPr lang="fa-IR" sz="2400" b="1" dirty="0" smtClean="0"/>
              <a:t>(روش ها</a:t>
            </a:r>
            <a:r>
              <a:rPr lang="ar-SA" sz="2400" b="1" dirty="0" smtClean="0"/>
              <a:t>ي</a:t>
            </a:r>
            <a:r>
              <a:rPr lang="fa-IR" sz="2400" b="1" dirty="0" smtClean="0"/>
              <a:t> ب</a:t>
            </a:r>
            <a:r>
              <a:rPr lang="ar-SA" sz="2400" b="1" dirty="0" smtClean="0"/>
              <a:t>ي</a:t>
            </a:r>
            <a:r>
              <a:rPr lang="fa-IR" sz="2400" b="1" dirty="0" smtClean="0"/>
              <a:t> خطرساز</a:t>
            </a:r>
            <a:r>
              <a:rPr lang="ar-SA" sz="2400" b="1" dirty="0" smtClean="0"/>
              <a:t>ي</a:t>
            </a:r>
            <a:r>
              <a:rPr lang="fa-IR" sz="2400" b="1" dirty="0" smtClean="0"/>
              <a:t> غ</a:t>
            </a:r>
            <a:r>
              <a:rPr lang="ar-SA" sz="2400" b="1" dirty="0" smtClean="0"/>
              <a:t>ي</a:t>
            </a:r>
            <a:r>
              <a:rPr lang="fa-IR" sz="2400" b="1" dirty="0" smtClean="0"/>
              <a:t>رسوز-دفن بهداشت</a:t>
            </a:r>
            <a:r>
              <a:rPr lang="ar-SA" sz="2400" b="1" dirty="0" smtClean="0"/>
              <a:t>ي</a:t>
            </a:r>
            <a:r>
              <a:rPr lang="en-US" sz="2400" b="1" dirty="0" smtClean="0"/>
              <a:t> </a:t>
            </a:r>
            <a:r>
              <a:rPr lang="fa-IR" sz="2400" b="1" dirty="0" smtClean="0"/>
              <a:t>و...)</a:t>
            </a:r>
            <a:endParaRPr lang="en-US" sz="2400" b="1" dirty="0" smtClean="0"/>
          </a:p>
        </p:txBody>
      </p:sp>
    </p:spTree>
    <p:extLst>
      <p:ext uri="{BB962C8B-B14F-4D97-AF65-F5344CB8AC3E}">
        <p14:creationId xmlns:p14="http://schemas.microsoft.com/office/powerpoint/2010/main" val="202310409"/>
      </p:ext>
    </p:extLst>
  </p:cSld>
  <p:clrMapOvr>
    <a:masterClrMapping/>
  </p:clrMapOvr>
  <p:transition spd="med"/>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2204864"/>
            <a:ext cx="7239000" cy="4250872"/>
          </a:xfrm>
        </p:spPr>
        <p:txBody>
          <a:bodyPr>
            <a:normAutofit/>
          </a:bodyPr>
          <a:lstStyle/>
          <a:p>
            <a:pPr algn="r" rtl="1"/>
            <a:r>
              <a:rPr lang="fa-IR" b="1" dirty="0" smtClean="0"/>
              <a:t>ايين نامه نحوه تاسيس و بهره برداري بيمارستانها</a:t>
            </a:r>
          </a:p>
          <a:p>
            <a:pPr algn="r" rtl="1">
              <a:buNone/>
            </a:pPr>
            <a:endParaRPr lang="fa-IR" b="1" dirty="0" smtClean="0"/>
          </a:p>
          <a:p>
            <a:pPr algn="r" rtl="1"/>
            <a:r>
              <a:rPr lang="fa-IR" b="1" dirty="0" smtClean="0"/>
              <a:t>استاندارد هاي اعتبار بخشي بيمارستان در ايران</a:t>
            </a:r>
          </a:p>
          <a:p>
            <a:pPr algn="r" rtl="1"/>
            <a:endParaRPr lang="fa-IR" b="1" dirty="0" smtClean="0"/>
          </a:p>
          <a:p>
            <a:pPr algn="r" rtl="1"/>
            <a:r>
              <a:rPr lang="fa-IR" b="1" dirty="0" err="1" smtClean="0"/>
              <a:t>چك</a:t>
            </a:r>
            <a:r>
              <a:rPr lang="fa-IR" b="1" dirty="0" smtClean="0"/>
              <a:t> ليست وضعيت بهداشت محيط بيمارستان</a:t>
            </a:r>
          </a:p>
          <a:p>
            <a:pPr algn="r" rtl="1"/>
            <a:endParaRPr lang="fa-IR" b="1" dirty="0" smtClean="0"/>
          </a:p>
        </p:txBody>
      </p:sp>
      <p:sp>
        <p:nvSpPr>
          <p:cNvPr id="3" name="Title 2"/>
          <p:cNvSpPr>
            <a:spLocks noGrp="1"/>
          </p:cNvSpPr>
          <p:nvPr>
            <p:ph type="title"/>
          </p:nvPr>
        </p:nvSpPr>
        <p:spPr/>
        <p:txBody>
          <a:bodyPr>
            <a:noAutofit/>
          </a:bodyPr>
          <a:lstStyle/>
          <a:p>
            <a:pPr algn="ctr" rtl="1"/>
            <a:r>
              <a:rPr lang="fa-IR" sz="3200" dirty="0" smtClean="0"/>
              <a:t>قوانين ،آيين نامه ها و دستورالعمل هاي مرتبط با </a:t>
            </a:r>
            <a:r>
              <a:rPr lang="fa-IR" sz="3200" dirty="0" err="1" smtClean="0"/>
              <a:t>پسماند</a:t>
            </a:r>
            <a:endParaRPr lang="en-US" sz="3200" dirty="0"/>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normAutofit/>
          </a:bodyPr>
          <a:lstStyle/>
          <a:p>
            <a:pPr algn="just" rtl="1"/>
            <a:r>
              <a:rPr lang="fa-IR" sz="2800" b="1" dirty="0" err="1" smtClean="0"/>
              <a:t>مفادمرتبط</a:t>
            </a:r>
            <a:r>
              <a:rPr lang="fa-IR" sz="2800" b="1" dirty="0" smtClean="0"/>
              <a:t> در </a:t>
            </a:r>
            <a:r>
              <a:rPr lang="fa-IR" sz="2800" b="1" dirty="0" err="1" smtClean="0"/>
              <a:t>دستورعمل</a:t>
            </a:r>
            <a:r>
              <a:rPr lang="fa-IR" sz="2800" b="1" dirty="0" smtClean="0"/>
              <a:t> اجرایی بازرسی بهداشتی از </a:t>
            </a:r>
            <a:r>
              <a:rPr lang="fa-IR" sz="2800" b="1" dirty="0" smtClean="0">
                <a:solidFill>
                  <a:srgbClr val="FF0000"/>
                </a:solidFill>
              </a:rPr>
              <a:t>مراکز تهیه، تولید،، توزیع، نگهداری، حمل و نقل و فروش مواد خوردنی و آشامیدنی </a:t>
            </a:r>
            <a:r>
              <a:rPr lang="fa-IR" sz="2800" b="1" dirty="0" smtClean="0"/>
              <a:t>مرکز سلامت محیط </a:t>
            </a:r>
            <a:r>
              <a:rPr lang="fa-IR" sz="2800" b="1" dirty="0" err="1" smtClean="0"/>
              <a:t>وکار</a:t>
            </a:r>
            <a:r>
              <a:rPr lang="fa-IR" sz="2800" b="1" dirty="0" smtClean="0"/>
              <a:t> </a:t>
            </a:r>
            <a:r>
              <a:rPr lang="fa-IR" sz="2800" b="1" dirty="0" err="1" smtClean="0"/>
              <a:t>وماده</a:t>
            </a:r>
            <a:r>
              <a:rPr lang="fa-IR" sz="2800" b="1" dirty="0" smtClean="0"/>
              <a:t> 13 آیین نامه اجرایی قانون اصلاح ماده 13 قانون  مواد خوردنی و.....</a:t>
            </a:r>
            <a:endParaRPr lang="fa-IR" sz="2800" dirty="0" smtClean="0">
              <a:solidFill>
                <a:srgbClr val="7030A0"/>
              </a:solidFill>
              <a:cs typeface="B Nazanin" pitchFamily="2" charset="-78"/>
            </a:endParaRPr>
          </a:p>
          <a:p>
            <a:pPr algn="just" rtl="1"/>
            <a:endParaRPr lang="fa-IR" sz="2800" dirty="0" smtClean="0">
              <a:solidFill>
                <a:srgbClr val="7030A0"/>
              </a:solidFill>
              <a:cs typeface="B Nazanin" pitchFamily="2" charset="-78"/>
            </a:endParaRPr>
          </a:p>
          <a:p>
            <a:pPr algn="r" rtl="1"/>
            <a:endParaRPr lang="fa-IR" sz="2800" b="1" dirty="0" smtClean="0"/>
          </a:p>
          <a:p>
            <a:endParaRPr lang="fa-IR"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normAutofit/>
          </a:bodyPr>
          <a:lstStyle/>
          <a:p>
            <a:pPr lvl="0" algn="r" rtl="1">
              <a:buNone/>
            </a:pPr>
            <a:endParaRPr lang="fa-IR" b="1" dirty="0" smtClean="0"/>
          </a:p>
          <a:p>
            <a:pPr algn="r" rtl="1"/>
            <a:r>
              <a:rPr lang="fa-IR" b="1" dirty="0" smtClean="0"/>
              <a:t>قانون مديريت </a:t>
            </a:r>
            <a:r>
              <a:rPr lang="fa-IR" b="1" dirty="0" smtClean="0">
                <a:solidFill>
                  <a:srgbClr val="FF0000"/>
                </a:solidFill>
              </a:rPr>
              <a:t>پسماند </a:t>
            </a:r>
          </a:p>
          <a:p>
            <a:pPr algn="r" rtl="1"/>
            <a:endParaRPr lang="fa-IR" b="1" dirty="0" smtClean="0"/>
          </a:p>
          <a:p>
            <a:pPr algn="r" rtl="1"/>
            <a:r>
              <a:rPr lang="fa-IR" b="1" dirty="0" smtClean="0"/>
              <a:t> آيين نامه اجرايي قانون مديريت پسماند </a:t>
            </a:r>
          </a:p>
          <a:p>
            <a:pPr algn="r" rtl="1"/>
            <a:endParaRPr lang="fa-IR" b="1" dirty="0" smtClean="0"/>
          </a:p>
          <a:p>
            <a:pPr algn="r" rtl="1"/>
            <a:r>
              <a:rPr lang="fa-IR" b="1" dirty="0" smtClean="0"/>
              <a:t>ضوابط و روشهاي مديريت </a:t>
            </a:r>
            <a:r>
              <a:rPr lang="fa-IR" b="1" dirty="0" smtClean="0">
                <a:solidFill>
                  <a:srgbClr val="FF0000"/>
                </a:solidFill>
              </a:rPr>
              <a:t>پسماند پزشكي </a:t>
            </a:r>
            <a:r>
              <a:rPr lang="fa-IR" b="1" dirty="0" smtClean="0"/>
              <a:t>و پسماندهاي وابسته</a:t>
            </a:r>
          </a:p>
          <a:p>
            <a:endParaRPr lang="fa-IR"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Rectangle 3"/>
          <p:cNvSpPr>
            <a:spLocks noGrp="1" noChangeArrowheads="1"/>
          </p:cNvSpPr>
          <p:nvPr>
            <p:ph type="body" idx="1"/>
          </p:nvPr>
        </p:nvSpPr>
        <p:spPr>
          <a:xfrm>
            <a:off x="0" y="0"/>
            <a:ext cx="8191128" cy="6858000"/>
          </a:xfrm>
        </p:spPr>
        <p:txBody>
          <a:bodyPr>
            <a:noAutofit/>
          </a:bodyPr>
          <a:lstStyle/>
          <a:p>
            <a:pPr algn="just" rtl="1">
              <a:lnSpc>
                <a:spcPct val="80000"/>
              </a:lnSpc>
              <a:buNone/>
              <a:defRPr/>
            </a:pPr>
            <a:endParaRPr lang="fa-IR" sz="2800" b="1" dirty="0" smtClean="0">
              <a:solidFill>
                <a:schemeClr val="accent1">
                  <a:lumMod val="75000"/>
                </a:schemeClr>
              </a:solidFill>
              <a:latin typeface="Arial" pitchFamily="34" charset="0"/>
              <a:cs typeface="B Nazanin" pitchFamily="2" charset="-78"/>
            </a:endParaRPr>
          </a:p>
          <a:p>
            <a:pPr algn="just" rtl="1">
              <a:lnSpc>
                <a:spcPct val="80000"/>
              </a:lnSpc>
              <a:buNone/>
              <a:defRPr/>
            </a:pPr>
            <a:r>
              <a:rPr lang="ar-SA" sz="2800" b="1" dirty="0" smtClean="0">
                <a:solidFill>
                  <a:schemeClr val="accent1">
                    <a:lumMod val="75000"/>
                  </a:schemeClr>
                </a:solidFill>
                <a:latin typeface="Arial" pitchFamily="34" charset="0"/>
                <a:cs typeface="B Nazanin" pitchFamily="2" charset="-78"/>
              </a:rPr>
              <a:t>ماده 688 قانون مجازات اسلامي (تعزيرات) مصوبه 2/3/75</a:t>
            </a:r>
            <a:endParaRPr lang="fa-IR" sz="2800" b="1" dirty="0" smtClean="0">
              <a:solidFill>
                <a:schemeClr val="accent1">
                  <a:lumMod val="75000"/>
                </a:schemeClr>
              </a:solidFill>
              <a:latin typeface="Arial" pitchFamily="34" charset="0"/>
              <a:cs typeface="B Nazanin" pitchFamily="2" charset="-78"/>
            </a:endParaRPr>
          </a:p>
          <a:p>
            <a:pPr algn="just" rtl="1">
              <a:lnSpc>
                <a:spcPct val="80000"/>
              </a:lnSpc>
              <a:buNone/>
              <a:defRPr/>
            </a:pPr>
            <a:endParaRPr lang="fa-IR" sz="2400" b="1" dirty="0" smtClean="0">
              <a:solidFill>
                <a:schemeClr val="accent1">
                  <a:lumMod val="75000"/>
                </a:schemeClr>
              </a:solidFill>
              <a:latin typeface="Arial" pitchFamily="34" charset="0"/>
              <a:cs typeface="B Nazanin" pitchFamily="2" charset="-78"/>
            </a:endParaRPr>
          </a:p>
          <a:p>
            <a:pPr algn="just" rtl="1">
              <a:lnSpc>
                <a:spcPct val="150000"/>
              </a:lnSpc>
              <a:defRPr/>
            </a:pPr>
            <a:r>
              <a:rPr lang="ar-SA" sz="2400" b="1" dirty="0" smtClean="0">
                <a:latin typeface="Arial" pitchFamily="34" charset="0"/>
                <a:cs typeface="B Nazanin" pitchFamily="2" charset="-78"/>
              </a:rPr>
              <a:t>هر اقدامي كه تهديد</a:t>
            </a:r>
            <a:r>
              <a:rPr lang="fa-IR" sz="2400" b="1" dirty="0" smtClean="0">
                <a:latin typeface="Arial" pitchFamily="34" charset="0"/>
                <a:cs typeface="B Nazanin" pitchFamily="2" charset="-78"/>
              </a:rPr>
              <a:t>  </a:t>
            </a:r>
            <a:r>
              <a:rPr lang="ar-SA" sz="2400" b="1" dirty="0" smtClean="0">
                <a:latin typeface="Arial" pitchFamily="34" charset="0"/>
                <a:cs typeface="B Nazanin" pitchFamily="2" charset="-78"/>
              </a:rPr>
              <a:t>عليه بهداشت عمومي شناخته شود از قبيل آلوده كردن آب</a:t>
            </a:r>
            <a:r>
              <a:rPr lang="fa-IR" sz="2400" b="1" dirty="0" smtClean="0">
                <a:latin typeface="Arial" pitchFamily="34" charset="0"/>
                <a:cs typeface="B Nazanin" pitchFamily="2" charset="-78"/>
              </a:rPr>
              <a:t> </a:t>
            </a:r>
            <a:r>
              <a:rPr lang="ar-SA" sz="2400" b="1" dirty="0" smtClean="0">
                <a:latin typeface="Arial" pitchFamily="34" charset="0"/>
                <a:cs typeface="B Nazanin" pitchFamily="2" charset="-78"/>
              </a:rPr>
              <a:t>آشاميدني يا توزيع آب آشاميدني آلوده،‌ دفــــع غير بهداشتي فضولات انساني و</a:t>
            </a:r>
            <a:r>
              <a:rPr lang="fa-IR" sz="2400" b="1" dirty="0" smtClean="0">
                <a:latin typeface="Arial" pitchFamily="34" charset="0"/>
                <a:cs typeface="B Nazanin" pitchFamily="2" charset="-78"/>
              </a:rPr>
              <a:t> </a:t>
            </a:r>
            <a:r>
              <a:rPr lang="ar-SA" sz="2400" b="1" dirty="0" smtClean="0">
                <a:latin typeface="Arial" pitchFamily="34" charset="0"/>
                <a:cs typeface="B Nazanin" pitchFamily="2" charset="-78"/>
              </a:rPr>
              <a:t>دامي ، </a:t>
            </a:r>
            <a:r>
              <a:rPr lang="ar-SA" sz="2400" b="1" dirty="0" smtClean="0">
                <a:solidFill>
                  <a:srgbClr val="FF0000"/>
                </a:solidFill>
                <a:latin typeface="Arial" pitchFamily="34" charset="0"/>
                <a:cs typeface="B Nazanin" pitchFamily="2" charset="-78"/>
              </a:rPr>
              <a:t>مواد زائد </a:t>
            </a:r>
            <a:r>
              <a:rPr lang="ar-SA" sz="2400" b="1" dirty="0" smtClean="0">
                <a:latin typeface="Arial" pitchFamily="34" charset="0"/>
                <a:cs typeface="B Nazanin" pitchFamily="2" charset="-78"/>
              </a:rPr>
              <a:t>، ريختن مواد مسموم كننده در رودخانه ها ، زباله در خيابانها و</a:t>
            </a:r>
            <a:r>
              <a:rPr lang="fa-IR" sz="2400" b="1" dirty="0" smtClean="0">
                <a:latin typeface="Arial" pitchFamily="34" charset="0"/>
                <a:cs typeface="B Nazanin" pitchFamily="2" charset="-78"/>
              </a:rPr>
              <a:t> </a:t>
            </a:r>
            <a:r>
              <a:rPr lang="ar-SA" sz="2400" b="1" dirty="0" smtClean="0">
                <a:latin typeface="Arial" pitchFamily="34" charset="0"/>
                <a:cs typeface="B Nazanin" pitchFamily="2" charset="-78"/>
              </a:rPr>
              <a:t>كشتار غير مجاز دام ، </a:t>
            </a:r>
            <a:r>
              <a:rPr lang="ar-SA" sz="2400" b="1" dirty="0" smtClean="0">
                <a:solidFill>
                  <a:srgbClr val="FF0000"/>
                </a:solidFill>
                <a:latin typeface="Arial" pitchFamily="34" charset="0"/>
                <a:cs typeface="B Nazanin" pitchFamily="2" charset="-78"/>
              </a:rPr>
              <a:t>استفاده غير مجاز فاضلاب خام يا پساب تصفيه خانه هاي</a:t>
            </a:r>
            <a:r>
              <a:rPr lang="fa-IR" sz="2400" b="1" dirty="0" smtClean="0">
                <a:solidFill>
                  <a:srgbClr val="FF0000"/>
                </a:solidFill>
                <a:latin typeface="Arial" pitchFamily="34" charset="0"/>
                <a:cs typeface="B Nazanin" pitchFamily="2" charset="-78"/>
              </a:rPr>
              <a:t>  </a:t>
            </a:r>
            <a:r>
              <a:rPr lang="ar-SA" sz="2400" b="1" dirty="0" smtClean="0">
                <a:solidFill>
                  <a:srgbClr val="FF0000"/>
                </a:solidFill>
                <a:latin typeface="Arial" pitchFamily="34" charset="0"/>
                <a:cs typeface="B Nazanin" pitchFamily="2" charset="-78"/>
              </a:rPr>
              <a:t>فاضلاب براي مصارف كشاورزي ممنوع </a:t>
            </a:r>
            <a:r>
              <a:rPr lang="ar-SA" sz="2400" b="1" dirty="0" smtClean="0">
                <a:latin typeface="Arial" pitchFamily="34" charset="0"/>
                <a:cs typeface="B Nazanin" pitchFamily="2" charset="-78"/>
              </a:rPr>
              <a:t>مي باشد و مرتكبين چنانچه طبق قوانين</a:t>
            </a:r>
            <a:r>
              <a:rPr lang="fa-IR" sz="2400" b="1" dirty="0" smtClean="0">
                <a:latin typeface="Arial" pitchFamily="34" charset="0"/>
                <a:cs typeface="B Nazanin" pitchFamily="2" charset="-78"/>
              </a:rPr>
              <a:t> </a:t>
            </a:r>
            <a:r>
              <a:rPr lang="ar-SA" sz="2400" b="1" dirty="0" smtClean="0">
                <a:latin typeface="Arial" pitchFamily="34" charset="0"/>
                <a:cs typeface="B Nazanin" pitchFamily="2" charset="-78"/>
              </a:rPr>
              <a:t>خاص مشمول مجازات شديدتري نباشد به حبس تا يك سال محكوم خواهند شد.</a:t>
            </a:r>
            <a:endParaRPr lang="fa-IR" sz="2400" b="1" dirty="0" smtClean="0">
              <a:latin typeface="Arial" pitchFamily="34" charset="0"/>
              <a:cs typeface="B Nazanin" pitchFamily="2" charset="-78"/>
            </a:endParaRPr>
          </a:p>
          <a:p>
            <a:pPr algn="just" rtl="1">
              <a:lnSpc>
                <a:spcPct val="150000"/>
              </a:lnSpc>
              <a:defRPr/>
            </a:pPr>
            <a:endParaRPr lang="fa-IR" sz="2400" dirty="0" smtClean="0">
              <a:latin typeface="Arial" pitchFamily="34" charset="0"/>
              <a:cs typeface="B Nazanin" pitchFamily="2" charset="-78"/>
            </a:endParaRPr>
          </a:p>
          <a:p>
            <a:pPr algn="r" rtl="1" eaLnBrk="1" hangingPunct="1">
              <a:lnSpc>
                <a:spcPct val="80000"/>
              </a:lnSpc>
              <a:buFontTx/>
              <a:buNone/>
              <a:defRPr/>
            </a:pPr>
            <a:endParaRPr lang="fa-IR" sz="3600" b="1" dirty="0" smtClean="0">
              <a:latin typeface="Arial" pitchFamily="34" charset="0"/>
              <a:cs typeface="Arial" pitchFamily="34" charset="0"/>
            </a:endParaRPr>
          </a:p>
          <a:p>
            <a:pPr algn="ctr" rtl="1">
              <a:lnSpc>
                <a:spcPct val="80000"/>
              </a:lnSpc>
              <a:buNone/>
              <a:defRPr/>
            </a:pPr>
            <a:endParaRPr lang="fa-IR" sz="3200" b="1" dirty="0" smtClean="0">
              <a:solidFill>
                <a:schemeClr val="tx2">
                  <a:lumMod val="75000"/>
                </a:schemeClr>
              </a:solidFill>
              <a:latin typeface="Arial" pitchFamily="34" charset="0"/>
              <a:cs typeface="B Nazanin" pitchFamily="2" charset="-78"/>
            </a:endParaRPr>
          </a:p>
          <a:p>
            <a:pPr algn="just" rtl="1" eaLnBrk="1" hangingPunct="1">
              <a:lnSpc>
                <a:spcPct val="150000"/>
              </a:lnSpc>
              <a:buFontTx/>
              <a:buNone/>
              <a:defRPr/>
            </a:pPr>
            <a:endParaRPr lang="en-US" sz="2400" dirty="0" smtClean="0">
              <a:latin typeface="Arial" pitchFamily="34" charset="0"/>
              <a:cs typeface="B Nazanin" pitchFamily="2" charset="-78"/>
            </a:endParaRP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7239000" cy="1143000"/>
          </a:xfrm>
        </p:spPr>
        <p:txBody>
          <a:bodyPr/>
          <a:lstStyle/>
          <a:p>
            <a:pPr algn="ctr"/>
            <a:r>
              <a:rPr lang="fa-IR" sz="3600" dirty="0" smtClean="0"/>
              <a:t>اهمیت مدیریت  </a:t>
            </a:r>
            <a:r>
              <a:rPr lang="fa-IR" sz="3600" dirty="0" err="1" smtClean="0"/>
              <a:t>پسماند</a:t>
            </a:r>
            <a:r>
              <a:rPr lang="fa-IR" sz="3600" dirty="0" smtClean="0"/>
              <a:t> پزشکی</a:t>
            </a:r>
            <a:endParaRPr lang="en-US" dirty="0"/>
          </a:p>
        </p:txBody>
      </p:sp>
      <p:sp>
        <p:nvSpPr>
          <p:cNvPr id="3" name="Content Placeholder 2"/>
          <p:cNvSpPr>
            <a:spLocks noGrp="1"/>
          </p:cNvSpPr>
          <p:nvPr>
            <p:ph idx="1"/>
          </p:nvPr>
        </p:nvSpPr>
        <p:spPr>
          <a:xfrm>
            <a:off x="179512" y="1609416"/>
            <a:ext cx="7848872" cy="5131952"/>
          </a:xfrm>
        </p:spPr>
        <p:txBody>
          <a:bodyPr/>
          <a:lstStyle/>
          <a:p>
            <a:pPr algn="just" rtl="1">
              <a:buNone/>
              <a:defRPr/>
            </a:pPr>
            <a:r>
              <a:rPr lang="en-US" b="1" dirty="0" smtClean="0">
                <a:cs typeface="B Traffic" pitchFamily="2" charset="-78"/>
              </a:rPr>
              <a:t>   </a:t>
            </a:r>
            <a:r>
              <a:rPr lang="ar-SA" b="1" dirty="0" smtClean="0">
                <a:cs typeface="B Traffic" pitchFamily="2" charset="-78"/>
              </a:rPr>
              <a:t>نگاهي </a:t>
            </a:r>
            <a:r>
              <a:rPr lang="ar-SA" b="1" dirty="0">
                <a:cs typeface="B Traffic" pitchFamily="2" charset="-78"/>
              </a:rPr>
              <a:t>اجمالي بر فعاليت و زندگي انسان </a:t>
            </a:r>
            <a:r>
              <a:rPr lang="ar-SA" b="1" dirty="0" smtClean="0">
                <a:cs typeface="B Traffic" pitchFamily="2" charset="-78"/>
              </a:rPr>
              <a:t>نشان ميدهد كه عوامل </a:t>
            </a:r>
            <a:r>
              <a:rPr lang="ar-SA" b="1" dirty="0">
                <a:cs typeface="B Traffic" pitchFamily="2" charset="-78"/>
              </a:rPr>
              <a:t>اصلي تخريب محيط زيست يعني فاضلاب ، هواي آلوده و </a:t>
            </a:r>
            <a:r>
              <a:rPr lang="fa-IR" b="1" dirty="0" err="1" smtClean="0">
                <a:cs typeface="B Traffic" pitchFamily="2" charset="-78"/>
              </a:rPr>
              <a:t>پسماندو</a:t>
            </a:r>
            <a:r>
              <a:rPr lang="fa-IR" b="1" dirty="0" smtClean="0">
                <a:cs typeface="B Traffic" pitchFamily="2" charset="-78"/>
              </a:rPr>
              <a:t>...</a:t>
            </a:r>
            <a:r>
              <a:rPr lang="ar-SA" b="1" dirty="0" smtClean="0">
                <a:cs typeface="B Traffic" pitchFamily="2" charset="-78"/>
              </a:rPr>
              <a:t>، </a:t>
            </a:r>
            <a:r>
              <a:rPr lang="ar-SA" b="1" dirty="0">
                <a:cs typeface="B Traffic" pitchFamily="2" charset="-78"/>
              </a:rPr>
              <a:t>حاصل فعاليت انسان مي باشد كه </a:t>
            </a:r>
            <a:r>
              <a:rPr lang="fa-IR" b="1" dirty="0">
                <a:cs typeface="B Traffic" pitchFamily="2" charset="-78"/>
              </a:rPr>
              <a:t>می</a:t>
            </a:r>
            <a:r>
              <a:rPr lang="ar-SA" b="1" dirty="0">
                <a:cs typeface="B Traffic" pitchFamily="2" charset="-78"/>
              </a:rPr>
              <a:t> توانند تهديد جدي براي ادامه حيات باشد . </a:t>
            </a:r>
            <a:endParaRPr lang="en-US" b="1" dirty="0" smtClean="0">
              <a:cs typeface="B Traffic" pitchFamily="2" charset="-78"/>
            </a:endParaRPr>
          </a:p>
          <a:p>
            <a:pPr algn="just" rtl="1">
              <a:buNone/>
              <a:defRPr/>
            </a:pPr>
            <a:endParaRPr lang="en-US" b="1" dirty="0" smtClean="0">
              <a:cs typeface="B Traffic" pitchFamily="2" charset="-78"/>
            </a:endParaRPr>
          </a:p>
          <a:p>
            <a:pPr algn="just" rtl="1">
              <a:buNone/>
              <a:defRPr/>
            </a:pPr>
            <a:r>
              <a:rPr lang="en-US" b="1" dirty="0" smtClean="0">
                <a:cs typeface="B Traffic" pitchFamily="2" charset="-78"/>
              </a:rPr>
              <a:t>   </a:t>
            </a:r>
            <a:r>
              <a:rPr lang="fa-IR" b="1" dirty="0" smtClean="0">
                <a:cs typeface="B Traffic" pitchFamily="2" charset="-78"/>
              </a:rPr>
              <a:t>پساب و </a:t>
            </a:r>
            <a:r>
              <a:rPr lang="fa-IR" b="1" dirty="0" err="1" smtClean="0">
                <a:cs typeface="B Traffic" pitchFamily="2" charset="-78"/>
              </a:rPr>
              <a:t>پسماندهای</a:t>
            </a:r>
            <a:r>
              <a:rPr lang="en-US" b="1" dirty="0" smtClean="0">
                <a:cs typeface="B Traffic" pitchFamily="2" charset="-78"/>
              </a:rPr>
              <a:t> </a:t>
            </a:r>
            <a:r>
              <a:rPr lang="ar-SA" b="1" dirty="0" smtClean="0">
                <a:cs typeface="B Traffic" pitchFamily="2" charset="-78"/>
              </a:rPr>
              <a:t>بيمارستاني </a:t>
            </a:r>
            <a:r>
              <a:rPr lang="ar-SA" b="1" dirty="0">
                <a:cs typeface="B Traffic" pitchFamily="2" charset="-78"/>
              </a:rPr>
              <a:t>نيز كه حاصل فعاليت بهداشت و درمان مي باشد در اثر بي توجهي مي تواند خطرات گسترده اي بدنبال داشته باشد </a:t>
            </a:r>
            <a:r>
              <a:rPr lang="ar-SA" b="1" dirty="0" smtClean="0">
                <a:cs typeface="B Traffic" pitchFamily="2" charset="-78"/>
              </a:rPr>
              <a:t>.</a:t>
            </a:r>
            <a:endParaRPr lang="en-US" b="1" dirty="0" smtClean="0">
              <a:cs typeface="B Traffic" pitchFamily="2" charset="-78"/>
            </a:endParaRPr>
          </a:p>
          <a:p>
            <a:pPr algn="just" rtl="1">
              <a:buNone/>
              <a:defRPr/>
            </a:pPr>
            <a:endParaRPr lang="fa-IR" b="1" dirty="0">
              <a:cs typeface="B Traffic" pitchFamily="2" charset="-78"/>
            </a:endParaRPr>
          </a:p>
          <a:p>
            <a:pPr algn="just" rtl="1">
              <a:buNone/>
              <a:defRPr/>
            </a:pPr>
            <a:r>
              <a:rPr lang="en-US" b="1" dirty="0" smtClean="0">
                <a:cs typeface="B Traffic" pitchFamily="2" charset="-78"/>
              </a:rPr>
              <a:t>   </a:t>
            </a:r>
            <a:r>
              <a:rPr lang="ar-SA" b="1" dirty="0" smtClean="0">
                <a:cs typeface="B Traffic" pitchFamily="2" charset="-78"/>
              </a:rPr>
              <a:t>هر </a:t>
            </a:r>
            <a:r>
              <a:rPr lang="ar-SA" b="1" dirty="0">
                <a:cs typeface="B Traffic" pitchFamily="2" charset="-78"/>
              </a:rPr>
              <a:t>گاه انسان بتواند آلايند هاي توليد شده را مديريت و كنترل كند مي تواند از تخريب محيط زيست بكاهد </a:t>
            </a:r>
            <a:endParaRPr lang="en-US" b="1" dirty="0">
              <a:cs typeface="B Traffic" pitchFamily="2" charset="-78"/>
            </a:endParaRPr>
          </a:p>
          <a:p>
            <a:endParaRPr lang="en-US" dirty="0"/>
          </a:p>
        </p:txBody>
      </p:sp>
    </p:spTree>
    <p:extLst>
      <p:ext uri="{BB962C8B-B14F-4D97-AF65-F5344CB8AC3E}">
        <p14:creationId xmlns:p14="http://schemas.microsoft.com/office/powerpoint/2010/main" val="207186584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pPr algn="r" rtl="1"/>
            <a:r>
              <a:rPr lang="fa-IR" b="1" dirty="0" smtClean="0">
                <a:cs typeface="B Nazanin" pitchFamily="2" charset="-78"/>
              </a:rPr>
              <a:t>دستورالعمل مدیریت اجرایی پسماندهای پزشکی ویژه در بیمارستانها و مراکز بهداشتی درمانی</a:t>
            </a:r>
          </a:p>
          <a:p>
            <a:pPr algn="r" rtl="1"/>
            <a:endParaRPr lang="en-US" dirty="0" smtClean="0">
              <a:cs typeface="B Nazanin" pitchFamily="2" charset="-78"/>
            </a:endParaRPr>
          </a:p>
          <a:p>
            <a:pPr algn="r" rtl="1"/>
            <a:r>
              <a:rPr lang="fa-IR" b="1" dirty="0" smtClean="0">
                <a:cs typeface="B Nazanin" pitchFamily="2" charset="-78"/>
              </a:rPr>
              <a:t>ضوابط واگذاری مدیریت اجرایی پسماندهای پزشکی ویژه به اشخاص حقیقی و حقوقی( موضوع ردیف "ت"  بند" 6 " ماده "3" آیین نامه اجرایی قانون مدیریت پسماندها )</a:t>
            </a:r>
          </a:p>
          <a:p>
            <a:pPr algn="r" rtl="1"/>
            <a:endParaRPr lang="en-US" dirty="0" smtClean="0">
              <a:cs typeface="B Nazanin" pitchFamily="2" charset="-78"/>
            </a:endParaRPr>
          </a:p>
          <a:p>
            <a:pPr algn="r" rtl="1"/>
            <a:r>
              <a:rPr lang="fa-IR" b="1" dirty="0" smtClean="0">
                <a:cs typeface="B Nazanin" pitchFamily="2" charset="-78"/>
              </a:rPr>
              <a:t>دستورالعمل سلامت، ایمنی و بهداشت عوامل اجرایی مشمول ماده 5 قانون مدیریت پسماندها</a:t>
            </a:r>
          </a:p>
          <a:p>
            <a:pPr marL="514350" lvl="0" indent="-514350" algn="r" rtl="1">
              <a:buFont typeface="+mj-lt"/>
              <a:buAutoNum type="arabicPeriod"/>
            </a:pPr>
            <a:endParaRPr lang="en-US" dirty="0" smtClean="0">
              <a:cs typeface="B Nazanin" pitchFamily="2" charset="-78"/>
            </a:endParaRPr>
          </a:p>
          <a:p>
            <a:endParaRPr 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pPr marL="0" lvl="0" indent="0" algn="just" rtl="1">
              <a:buNone/>
            </a:pPr>
            <a:endParaRPr lang="fa-IR" b="1" dirty="0" smtClean="0">
              <a:cs typeface="B Nazanin" pitchFamily="2" charset="-78"/>
            </a:endParaRPr>
          </a:p>
          <a:p>
            <a:pPr algn="just" rtl="1"/>
            <a:r>
              <a:rPr lang="fa-IR" b="1" dirty="0" smtClean="0">
                <a:cs typeface="B Nazanin" pitchFamily="2" charset="-78"/>
              </a:rPr>
              <a:t>دستورالعمل ارزيابي عملكرد و پايش ميكروبي، شيميايي و مكانيكي دستگاههاي غير سوز بي خطر ساز پسماند(توسط آزمايشگاه مرجع سلامت)</a:t>
            </a:r>
          </a:p>
          <a:p>
            <a:pPr algn="just" rtl="1"/>
            <a:endParaRPr lang="en-US" dirty="0" smtClean="0">
              <a:cs typeface="B Nazanin" pitchFamily="2" charset="-78"/>
            </a:endParaRPr>
          </a:p>
          <a:p>
            <a:pPr algn="just" rtl="1"/>
            <a:r>
              <a:rPr lang="fa-IR" b="1" dirty="0" smtClean="0">
                <a:cs typeface="B Nazanin" pitchFamily="2" charset="-78"/>
              </a:rPr>
              <a:t>اظهارنامه بي خطر سازي پسماند و دستورالعمل هاي مربوطه</a:t>
            </a:r>
          </a:p>
          <a:p>
            <a:pPr algn="just" rtl="1"/>
            <a:endParaRPr lang="en-US" b="1" dirty="0" smtClean="0">
              <a:cs typeface="B Nazanin" pitchFamily="2" charset="-78"/>
            </a:endParaRPr>
          </a:p>
          <a:p>
            <a:pPr lvl="0" algn="r" rtl="1">
              <a:buClr>
                <a:srgbClr val="B13F9A"/>
              </a:buClr>
            </a:pPr>
            <a:r>
              <a:rPr lang="en-US" b="1" dirty="0">
                <a:cs typeface="B Nazanin" pitchFamily="2" charset="-78"/>
              </a:rPr>
              <a:t> </a:t>
            </a:r>
            <a:r>
              <a:rPr lang="fa-IR" b="1" dirty="0" smtClean="0">
                <a:cs typeface="B Nazanin" pitchFamily="2" charset="-78"/>
              </a:rPr>
              <a:t>دستورالعمل یکسان سازی  و رفع ابهامات  اجرای </a:t>
            </a:r>
            <a:r>
              <a:rPr lang="ar-SA" b="1" dirty="0" smtClean="0">
                <a:solidFill>
                  <a:srgbClr val="FF0000"/>
                </a:solidFill>
              </a:rPr>
              <a:t>ضوابط </a:t>
            </a:r>
            <a:r>
              <a:rPr lang="fa-IR" b="1" dirty="0" smtClean="0">
                <a:solidFill>
                  <a:srgbClr val="FF0000"/>
                </a:solidFill>
              </a:rPr>
              <a:t> </a:t>
            </a:r>
            <a:r>
              <a:rPr lang="fa-IR" b="1" dirty="0">
                <a:solidFill>
                  <a:srgbClr val="FF0000"/>
                </a:solidFill>
              </a:rPr>
              <a:t>و روشهای </a:t>
            </a:r>
            <a:r>
              <a:rPr lang="ar-SA" b="1" dirty="0">
                <a:solidFill>
                  <a:srgbClr val="FF0000"/>
                </a:solidFill>
              </a:rPr>
              <a:t>مدیریت </a:t>
            </a:r>
            <a:r>
              <a:rPr lang="fa-IR" b="1" dirty="0">
                <a:solidFill>
                  <a:srgbClr val="FF0000"/>
                </a:solidFill>
              </a:rPr>
              <a:t>اجرایی </a:t>
            </a:r>
            <a:r>
              <a:rPr lang="ar-SA" b="1" dirty="0">
                <a:solidFill>
                  <a:srgbClr val="FF0000"/>
                </a:solidFill>
              </a:rPr>
              <a:t>پسماندها ی پزشکی </a:t>
            </a:r>
            <a:r>
              <a:rPr lang="fa-IR" b="1" dirty="0">
                <a:solidFill>
                  <a:srgbClr val="FF0000"/>
                </a:solidFill>
              </a:rPr>
              <a:t> و پسماندهای وابسته </a:t>
            </a:r>
            <a:r>
              <a:rPr lang="fa-IR" b="1" dirty="0" smtClean="0">
                <a:solidFill>
                  <a:srgbClr val="FF0000"/>
                </a:solidFill>
              </a:rPr>
              <a:t>”:</a:t>
            </a:r>
          </a:p>
          <a:p>
            <a:pPr algn="just" rtl="1"/>
            <a:endParaRPr lang="en-US" dirty="0" smtClean="0">
              <a:cs typeface="B Nazanin" pitchFamily="2" charset="-78"/>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274638"/>
            <a:ext cx="7467600" cy="634082"/>
          </a:xfrm>
        </p:spPr>
        <p:txBody>
          <a:bodyPr>
            <a:normAutofit/>
          </a:bodyPr>
          <a:lstStyle/>
          <a:p>
            <a:pPr algn="ctr"/>
            <a:r>
              <a:rPr lang="fa-IR" dirty="0" smtClean="0"/>
              <a:t>راهنماها</a:t>
            </a:r>
            <a:endParaRPr lang="fa-IR" dirty="0"/>
          </a:p>
        </p:txBody>
      </p:sp>
      <p:sp>
        <p:nvSpPr>
          <p:cNvPr id="6" name="Content Placeholder 5"/>
          <p:cNvSpPr>
            <a:spLocks noGrp="1"/>
          </p:cNvSpPr>
          <p:nvPr>
            <p:ph sz="quarter" idx="1"/>
          </p:nvPr>
        </p:nvSpPr>
        <p:spPr>
          <a:xfrm>
            <a:off x="179512" y="1196752"/>
            <a:ext cx="7745288" cy="5472608"/>
          </a:xfrm>
        </p:spPr>
        <p:txBody>
          <a:bodyPr>
            <a:normAutofit/>
          </a:bodyPr>
          <a:lstStyle/>
          <a:p>
            <a:pPr lvl="0" algn="r" rtl="1"/>
            <a:endParaRPr lang="fa-IR" b="1" dirty="0" smtClean="0"/>
          </a:p>
          <a:p>
            <a:pPr algn="r" rtl="1"/>
            <a:r>
              <a:rPr lang="ar-SA" b="1" dirty="0" smtClean="0"/>
              <a:t>راهنماي سر فصل ها و محتواي آموزش</a:t>
            </a:r>
            <a:r>
              <a:rPr lang="fa-IR" b="1" dirty="0" smtClean="0"/>
              <a:t> </a:t>
            </a:r>
            <a:r>
              <a:rPr lang="ar-SA" b="1" dirty="0" smtClean="0"/>
              <a:t>برنامه آموزشي مديريت پسماند پزشكي</a:t>
            </a:r>
            <a:r>
              <a:rPr lang="fa-IR" b="1" dirty="0" smtClean="0"/>
              <a:t> برای آموزش مدیران ،کارشناسان و نیروهای خدماتی مراکز</a:t>
            </a:r>
          </a:p>
          <a:p>
            <a:pPr lvl="0" algn="r" rtl="1"/>
            <a:endParaRPr lang="fa-IR" b="1" dirty="0" smtClean="0"/>
          </a:p>
          <a:p>
            <a:pPr marL="0" lvl="0" indent="0" algn="r" rtl="1">
              <a:buNone/>
            </a:pPr>
            <a:endParaRPr lang="fa-IR" b="1" dirty="0" smtClean="0"/>
          </a:p>
          <a:p>
            <a:pPr algn="r" rtl="1"/>
            <a:r>
              <a:rPr lang="fa-IR" b="1" dirty="0" smtClean="0"/>
              <a:t>راهنمای مدیریت پسماندهای شیمیایی ودارویی در مراکز بهداشتی درمانی</a:t>
            </a:r>
          </a:p>
          <a:p>
            <a:pPr algn="r" rtl="1"/>
            <a:endParaRPr lang="fa-IR" b="1" dirty="0" smtClean="0"/>
          </a:p>
          <a:p>
            <a:pPr lvl="0" algn="r" rtl="1">
              <a:buClr>
                <a:srgbClr val="B13F9A"/>
              </a:buClr>
            </a:pPr>
            <a:r>
              <a:rPr lang="fa-IR" b="1" dirty="0" smtClean="0">
                <a:solidFill>
                  <a:prstClr val="black"/>
                </a:solidFill>
              </a:rPr>
              <a:t>راهنمای اقدامات  </a:t>
            </a:r>
            <a:r>
              <a:rPr lang="fa-IR" b="1" dirty="0">
                <a:solidFill>
                  <a:prstClr val="black"/>
                </a:solidFill>
              </a:rPr>
              <a:t>بهداشت محیط </a:t>
            </a:r>
            <a:r>
              <a:rPr lang="fa-IR" b="1" dirty="0" smtClean="0">
                <a:solidFill>
                  <a:prstClr val="black"/>
                </a:solidFill>
              </a:rPr>
              <a:t>درخصوص  </a:t>
            </a:r>
            <a:r>
              <a:rPr lang="fa-IR" b="1" dirty="0">
                <a:solidFill>
                  <a:prstClr val="black"/>
                </a:solidFill>
              </a:rPr>
              <a:t>تب های خونریزی دهنده با تاکید </a:t>
            </a:r>
            <a:r>
              <a:rPr lang="fa-IR" b="1" dirty="0" smtClean="0">
                <a:solidFill>
                  <a:prstClr val="black"/>
                </a:solidFill>
              </a:rPr>
              <a:t>بربیماری </a:t>
            </a:r>
            <a:r>
              <a:rPr lang="fa-IR" b="1" dirty="0">
                <a:solidFill>
                  <a:prstClr val="black"/>
                </a:solidFill>
              </a:rPr>
              <a:t>ابولا </a:t>
            </a:r>
          </a:p>
          <a:p>
            <a:pPr algn="r" rtl="1"/>
            <a:endParaRPr lang="fa-IR" b="1" dirty="0" smtClean="0"/>
          </a:p>
          <a:p>
            <a:pPr lvl="0" algn="r" rtl="1"/>
            <a:endParaRPr lang="fa-IR" b="1" dirty="0" smtClean="0"/>
          </a:p>
          <a:p>
            <a:pPr lvl="0" algn="r" rtl="1"/>
            <a:endParaRPr lang="fa-IR" b="1" dirty="0" smtClean="0"/>
          </a:p>
          <a:p>
            <a:pPr algn="r" rtl="1"/>
            <a:endParaRPr lang="fa-IR" b="1" dirty="0" smtClean="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4000" dirty="0" smtClean="0"/>
              <a:t>شاخصهاي بهداشت محيط بيمارستان</a:t>
            </a:r>
            <a:endParaRPr lang="en-US" dirty="0"/>
          </a:p>
        </p:txBody>
      </p:sp>
      <p:sp>
        <p:nvSpPr>
          <p:cNvPr id="3" name="Content Placeholder 2"/>
          <p:cNvSpPr>
            <a:spLocks noGrp="1"/>
          </p:cNvSpPr>
          <p:nvPr>
            <p:ph idx="1"/>
          </p:nvPr>
        </p:nvSpPr>
        <p:spPr/>
        <p:txBody>
          <a:bodyPr>
            <a:normAutofit/>
          </a:bodyPr>
          <a:lstStyle/>
          <a:p>
            <a:pPr lvl="0" algn="r" rtl="1"/>
            <a:endParaRPr lang="en-US" sz="2000" b="1" dirty="0" smtClean="0"/>
          </a:p>
          <a:p>
            <a:pPr algn="r" rtl="1"/>
            <a:r>
              <a:rPr lang="fa-IR" sz="2800" b="1" dirty="0">
                <a:solidFill>
                  <a:srgbClr val="FF0000"/>
                </a:solidFill>
              </a:rPr>
              <a:t>مدیریت پسماند </a:t>
            </a:r>
          </a:p>
          <a:p>
            <a:pPr algn="r" rtl="1"/>
            <a:endParaRPr lang="fa-IR" sz="2800" dirty="0" smtClean="0">
              <a:solidFill>
                <a:srgbClr val="FF0000"/>
              </a:solidFill>
            </a:endParaRPr>
          </a:p>
          <a:p>
            <a:pPr algn="r" rtl="1"/>
            <a:r>
              <a:rPr lang="fa-IR" sz="2800" b="1" dirty="0">
                <a:solidFill>
                  <a:srgbClr val="FF0000"/>
                </a:solidFill>
              </a:rPr>
              <a:t>مدیریت فاضلاب</a:t>
            </a:r>
          </a:p>
          <a:p>
            <a:pPr algn="r" rtl="1"/>
            <a:endParaRPr lang="fa-IR" sz="2800" b="1" dirty="0" smtClean="0"/>
          </a:p>
          <a:p>
            <a:pPr algn="r" rtl="1"/>
            <a:r>
              <a:rPr lang="fa-IR" sz="2800" b="1" dirty="0" smtClean="0"/>
              <a:t>بهداشت  محیط بخشهای بیمارستان</a:t>
            </a:r>
          </a:p>
          <a:p>
            <a:pPr algn="r" rtl="1"/>
            <a:endParaRPr lang="fa-IR" sz="2800" b="1" dirty="0" smtClean="0"/>
          </a:p>
          <a:p>
            <a:pPr algn="r" rtl="1"/>
            <a:r>
              <a:rPr lang="fa-IR" sz="2800" b="1" dirty="0" smtClean="0"/>
              <a:t>بهداشت محیط آشپزخانه و مواد </a:t>
            </a:r>
            <a:r>
              <a:rPr lang="fa-IR" sz="2800" b="1" dirty="0" err="1" smtClean="0"/>
              <a:t>غذايي</a:t>
            </a:r>
            <a:endParaRPr lang="en-US" sz="2800" dirty="0" smtClean="0"/>
          </a:p>
          <a:p>
            <a:pPr lvl="0" algn="r" rtl="1"/>
            <a:endParaRPr lang="fa-IR" sz="2000" b="1" dirty="0" smtClean="0"/>
          </a:p>
          <a:p>
            <a:pPr lvl="0" algn="r" rtl="1"/>
            <a:endParaRPr lang="fa-IR" b="1" dirty="0" smtClean="0"/>
          </a:p>
          <a:p>
            <a:pPr lvl="0" algn="r" rtl="1"/>
            <a:endParaRPr lang="en-US" b="1" dirty="0" smtClean="0"/>
          </a:p>
          <a:p>
            <a:endParaRPr lang="en-US" b="1"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404664"/>
            <a:ext cx="7467600" cy="1143000"/>
          </a:xfrm>
        </p:spPr>
        <p:txBody>
          <a:bodyPr>
            <a:normAutofit fontScale="90000"/>
          </a:bodyPr>
          <a:lstStyle/>
          <a:p>
            <a:pPr algn="ctr" rtl="1"/>
            <a:r>
              <a:rPr lang="fa-IR" sz="4800" dirty="0" smtClean="0">
                <a:latin typeface="Arial" pitchFamily="34" charset="0"/>
                <a:cs typeface="Arial" pitchFamily="34" charset="0"/>
              </a:rPr>
              <a:t>اهمیت مدیریت </a:t>
            </a:r>
            <a:r>
              <a:rPr lang="fa-IR" sz="4800" dirty="0" err="1" smtClean="0">
                <a:latin typeface="Arial" pitchFamily="34" charset="0"/>
                <a:cs typeface="Arial" pitchFamily="34" charset="0"/>
              </a:rPr>
              <a:t>پسماند</a:t>
            </a:r>
            <a:r>
              <a:rPr lang="fa-IR" sz="4800" dirty="0" smtClean="0">
                <a:latin typeface="Arial" pitchFamily="34" charset="0"/>
                <a:cs typeface="Arial" pitchFamily="34" charset="0"/>
              </a:rPr>
              <a:t> در اعتباربخشی بیمارستان</a:t>
            </a:r>
            <a:endParaRPr lang="en-US" sz="4800" dirty="0">
              <a:latin typeface="Arial" pitchFamily="34" charset="0"/>
              <a:cs typeface="Arial" pitchFamily="34" charset="0"/>
            </a:endParaRPr>
          </a:p>
        </p:txBody>
      </p:sp>
      <p:sp>
        <p:nvSpPr>
          <p:cNvPr id="3" name="Content Placeholder 2"/>
          <p:cNvSpPr>
            <a:spLocks noGrp="1"/>
          </p:cNvSpPr>
          <p:nvPr>
            <p:ph idx="1"/>
          </p:nvPr>
        </p:nvSpPr>
        <p:spPr>
          <a:xfrm>
            <a:off x="457200" y="1609416"/>
            <a:ext cx="7239000" cy="5248584"/>
          </a:xfrm>
        </p:spPr>
        <p:txBody>
          <a:bodyPr>
            <a:normAutofit/>
          </a:bodyPr>
          <a:lstStyle/>
          <a:p>
            <a:pPr marL="0" indent="0" algn="just" rtl="1">
              <a:buNone/>
            </a:pPr>
            <a:endParaRPr lang="fa-IR" b="1" dirty="0">
              <a:solidFill>
                <a:prstClr val="black"/>
              </a:solidFill>
            </a:endParaRPr>
          </a:p>
          <a:p>
            <a:pPr algn="just" rtl="1"/>
            <a:r>
              <a:rPr lang="fa-IR" b="1" dirty="0" smtClean="0">
                <a:solidFill>
                  <a:prstClr val="black"/>
                </a:solidFill>
              </a:rPr>
              <a:t>بخشنامه های </a:t>
            </a:r>
            <a:r>
              <a:rPr lang="ar-SA" b="1" dirty="0" smtClean="0">
                <a:solidFill>
                  <a:prstClr val="black"/>
                </a:solidFill>
              </a:rPr>
              <a:t>مقام </a:t>
            </a:r>
            <a:r>
              <a:rPr lang="ar-SA" b="1" dirty="0">
                <a:solidFill>
                  <a:prstClr val="black"/>
                </a:solidFill>
              </a:rPr>
              <a:t>عالی </a:t>
            </a:r>
            <a:r>
              <a:rPr lang="ar-SA" b="1" dirty="0" smtClean="0">
                <a:solidFill>
                  <a:prstClr val="black"/>
                </a:solidFill>
              </a:rPr>
              <a:t>وزارت</a:t>
            </a:r>
            <a:endParaRPr lang="fa-IR" b="1" dirty="0">
              <a:solidFill>
                <a:prstClr val="black"/>
              </a:solidFill>
            </a:endParaRPr>
          </a:p>
          <a:p>
            <a:pPr algn="just" rtl="1">
              <a:buNone/>
            </a:pPr>
            <a:endParaRPr lang="fa-IR" b="1" dirty="0">
              <a:solidFill>
                <a:prstClr val="black"/>
              </a:solidFill>
            </a:endParaRPr>
          </a:p>
          <a:p>
            <a:pPr marL="0" indent="0" algn="just" rtl="1">
              <a:buNone/>
            </a:pPr>
            <a:endParaRPr lang="fa-IR" b="1" dirty="0">
              <a:solidFill>
                <a:prstClr val="black"/>
              </a:solidFill>
            </a:endParaRPr>
          </a:p>
          <a:p>
            <a:pPr lvl="0" algn="r" rtl="1">
              <a:buClr>
                <a:srgbClr val="B13F9A"/>
              </a:buClr>
            </a:pPr>
            <a:r>
              <a:rPr lang="fa-IR" b="1" dirty="0" smtClean="0">
                <a:solidFill>
                  <a:prstClr val="black"/>
                </a:solidFill>
              </a:rPr>
              <a:t>مطرح بودن </a:t>
            </a:r>
            <a:r>
              <a:rPr lang="fa-IR" b="1" dirty="0" err="1" smtClean="0">
                <a:solidFill>
                  <a:prstClr val="black"/>
                </a:solidFill>
              </a:rPr>
              <a:t>پسماند</a:t>
            </a:r>
            <a:r>
              <a:rPr lang="fa-IR" b="1" dirty="0" smtClean="0">
                <a:solidFill>
                  <a:prstClr val="black"/>
                </a:solidFill>
              </a:rPr>
              <a:t> و پساب در </a:t>
            </a:r>
            <a:r>
              <a:rPr lang="ar-SA" b="1" dirty="0" smtClean="0">
                <a:solidFill>
                  <a:prstClr val="black"/>
                </a:solidFill>
              </a:rPr>
              <a:t>اعتبار </a:t>
            </a:r>
            <a:r>
              <a:rPr lang="ar-SA" b="1" dirty="0">
                <a:solidFill>
                  <a:prstClr val="black"/>
                </a:solidFill>
              </a:rPr>
              <a:t>بخشي </a:t>
            </a:r>
            <a:r>
              <a:rPr lang="ar-SA" b="1" dirty="0" smtClean="0">
                <a:solidFill>
                  <a:prstClr val="black"/>
                </a:solidFill>
              </a:rPr>
              <a:t>بیمارستانها</a:t>
            </a:r>
            <a:endParaRPr lang="fa-IR" b="1" dirty="0" smtClean="0">
              <a:solidFill>
                <a:prstClr val="black"/>
              </a:solidFill>
            </a:endParaRPr>
          </a:p>
          <a:p>
            <a:pPr lvl="0" algn="r" rtl="1">
              <a:buClr>
                <a:srgbClr val="B13F9A"/>
              </a:buClr>
            </a:pPr>
            <a:endParaRPr lang="fa-IR" b="1" dirty="0" smtClean="0">
              <a:solidFill>
                <a:srgbClr val="FF0000"/>
              </a:solidFill>
            </a:endParaRPr>
          </a:p>
          <a:p>
            <a:pPr algn="just" rtl="1"/>
            <a:endParaRPr lang="en-US" b="1" dirty="0" smtClean="0"/>
          </a:p>
          <a:p>
            <a:pPr lvl="0" algn="r" rtl="1">
              <a:buFont typeface="Wingdings" pitchFamily="2" charset="2"/>
              <a:buChar char="Ø"/>
            </a:pPr>
            <a:endParaRPr lang="fa-IR" b="1" dirty="0" smtClean="0"/>
          </a:p>
          <a:p>
            <a:pPr lvl="0" algn="r" rtl="1"/>
            <a:endParaRPr lang="fa-IR" b="1" dirty="0" smtClean="0"/>
          </a:p>
          <a:p>
            <a:pPr algn="r" rtl="1"/>
            <a:endParaRPr lang="en-US" b="1"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196752"/>
            <a:ext cx="7239000" cy="5258984"/>
          </a:xfrm>
        </p:spPr>
        <p:txBody>
          <a:bodyPr>
            <a:normAutofit lnSpcReduction="10000"/>
          </a:bodyPr>
          <a:lstStyle/>
          <a:p>
            <a:pPr lvl="0" algn="just" rtl="1">
              <a:lnSpc>
                <a:spcPct val="150000"/>
              </a:lnSpc>
              <a:buClr>
                <a:srgbClr val="B13F9A"/>
              </a:buClr>
            </a:pPr>
            <a:r>
              <a:rPr lang="fa-IR" sz="2800" b="1" dirty="0">
                <a:solidFill>
                  <a:prstClr val="black"/>
                </a:solidFill>
              </a:rPr>
              <a:t>پس از</a:t>
            </a:r>
            <a:r>
              <a:rPr lang="ar-SA" sz="2800" b="1" dirty="0">
                <a:solidFill>
                  <a:prstClr val="black"/>
                </a:solidFill>
              </a:rPr>
              <a:t>تصویب</a:t>
            </a:r>
            <a:r>
              <a:rPr lang="ar-SA" sz="2800" b="1" dirty="0">
                <a:solidFill>
                  <a:srgbClr val="B13F9A">
                    <a:lumMod val="75000"/>
                  </a:srgbClr>
                </a:solidFill>
              </a:rPr>
              <a:t>" قانون مدیریت پسماندها" </a:t>
            </a:r>
            <a:r>
              <a:rPr lang="ar-SA" sz="2800" b="1" dirty="0">
                <a:solidFill>
                  <a:prstClr val="black"/>
                </a:solidFill>
              </a:rPr>
              <a:t>ضوابط خاصی در مورد</a:t>
            </a:r>
            <a:r>
              <a:rPr lang="fa-IR" sz="2800" b="1" dirty="0">
                <a:solidFill>
                  <a:prstClr val="black"/>
                </a:solidFill>
              </a:rPr>
              <a:t> </a:t>
            </a:r>
            <a:r>
              <a:rPr lang="fa-IR" sz="2800" b="1" dirty="0" err="1">
                <a:solidFill>
                  <a:prstClr val="black"/>
                </a:solidFill>
              </a:rPr>
              <a:t>پسماندهای</a:t>
            </a:r>
            <a:r>
              <a:rPr lang="fa-IR" sz="2800" b="1" dirty="0">
                <a:solidFill>
                  <a:prstClr val="black"/>
                </a:solidFill>
              </a:rPr>
              <a:t> پزشکی </a:t>
            </a:r>
            <a:r>
              <a:rPr lang="ar-SA" sz="2800" b="1" dirty="0">
                <a:solidFill>
                  <a:prstClr val="black"/>
                </a:solidFill>
              </a:rPr>
              <a:t>تدوین شده است.</a:t>
            </a:r>
            <a:endParaRPr lang="fa-IR" sz="2800" b="1" dirty="0">
              <a:solidFill>
                <a:prstClr val="black"/>
              </a:solidFill>
            </a:endParaRPr>
          </a:p>
          <a:p>
            <a:pPr algn="just" rtl="1"/>
            <a:endParaRPr lang="fa-IR" sz="2800" b="1" dirty="0" smtClean="0">
              <a:cs typeface="B Nazanin" pitchFamily="2" charset="-78"/>
            </a:endParaRPr>
          </a:p>
          <a:p>
            <a:pPr algn="just" rtl="1"/>
            <a:endParaRPr lang="fa-IR" sz="2800" b="1" dirty="0">
              <a:cs typeface="B Nazanin" pitchFamily="2" charset="-78"/>
            </a:endParaRPr>
          </a:p>
          <a:p>
            <a:pPr algn="just" rtl="1"/>
            <a:r>
              <a:rPr lang="ar-SA" sz="2800" b="1" dirty="0" smtClean="0">
                <a:cs typeface="B Nazanin" pitchFamily="2" charset="-78"/>
              </a:rPr>
              <a:t>تدوین</a:t>
            </a:r>
            <a:r>
              <a:rPr lang="ar-SA" sz="2800" b="1" dirty="0" smtClean="0">
                <a:solidFill>
                  <a:schemeClr val="tx2">
                    <a:lumMod val="75000"/>
                  </a:schemeClr>
                </a:solidFill>
                <a:cs typeface="B Nazanin" pitchFamily="2" charset="-78"/>
              </a:rPr>
              <a:t>" ضوابط و روش های مدیریت اجرایی پسماندهای پزشکی و پسماندهای وابسته "</a:t>
            </a:r>
            <a:r>
              <a:rPr lang="ar-SA" sz="2800" b="1" dirty="0" smtClean="0">
                <a:cs typeface="B Nazanin" pitchFamily="2" charset="-78"/>
              </a:rPr>
              <a:t> به استناد ماده 11 قانون مدیریت پسماندها </a:t>
            </a:r>
            <a:endParaRPr lang="fa-IR" sz="2800" b="1" dirty="0" smtClean="0">
              <a:cs typeface="B Nazanin" pitchFamily="2" charset="-78"/>
            </a:endParaRPr>
          </a:p>
          <a:p>
            <a:pPr marL="0" indent="0" algn="just" rtl="1">
              <a:buNone/>
            </a:pPr>
            <a:endParaRPr lang="fa-IR" sz="2800" b="1" dirty="0" smtClean="0">
              <a:cs typeface="B Nazanin" pitchFamily="2" charset="-78"/>
            </a:endParaRPr>
          </a:p>
          <a:p>
            <a:pPr algn="just" rtl="1"/>
            <a:r>
              <a:rPr lang="ar-SA" sz="2800" b="1" dirty="0" smtClean="0">
                <a:cs typeface="B Nazanin" pitchFamily="2" charset="-78"/>
              </a:rPr>
              <a:t>کميسیون امور  زیربنایی  صنعت  و محیط زیست در جلسه مورخ </a:t>
            </a:r>
            <a:r>
              <a:rPr lang="fa-IR" sz="2800" b="1" dirty="0" smtClean="0">
                <a:cs typeface="B Nazanin" pitchFamily="2" charset="-78"/>
              </a:rPr>
              <a:t>86/12/19</a:t>
            </a:r>
            <a:r>
              <a:rPr lang="ar-SA" sz="2800" b="1" dirty="0" smtClean="0">
                <a:cs typeface="B Nazanin" pitchFamily="2" charset="-78"/>
              </a:rPr>
              <a:t>ضوابط مذکور را تصویب و با شماره 15871/ت 38459 ک  مورخ 8/2/87 ابلاغ نمود. </a:t>
            </a:r>
            <a:endParaRPr lang="en-US" sz="2800" b="1" dirty="0" smtClean="0">
              <a:cs typeface="B Nazanin" pitchFamily="2" charset="-78"/>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7239000" cy="1268760"/>
          </a:xfrm>
        </p:spPr>
        <p:txBody>
          <a:bodyPr>
            <a:noAutofit/>
          </a:bodyPr>
          <a:lstStyle/>
          <a:p>
            <a:pPr algn="ctr"/>
            <a:r>
              <a:rPr lang="fa-IR" sz="2800" dirty="0" smtClean="0">
                <a:solidFill>
                  <a:schemeClr val="accent1">
                    <a:lumMod val="75000"/>
                  </a:schemeClr>
                </a:solidFill>
                <a:cs typeface="B Nazanin" pitchFamily="2" charset="-78"/>
              </a:rPr>
              <a:t/>
            </a:r>
            <a:br>
              <a:rPr lang="fa-IR" sz="2800" dirty="0" smtClean="0">
                <a:solidFill>
                  <a:schemeClr val="accent1">
                    <a:lumMod val="75000"/>
                  </a:schemeClr>
                </a:solidFill>
                <a:cs typeface="B Nazanin" pitchFamily="2" charset="-78"/>
              </a:rPr>
            </a:br>
            <a:r>
              <a:rPr lang="en-US" sz="2800" dirty="0" smtClean="0">
                <a:solidFill>
                  <a:schemeClr val="accent1">
                    <a:lumMod val="75000"/>
                  </a:schemeClr>
                </a:solidFill>
                <a:cs typeface="B Nazanin" pitchFamily="2" charset="-78"/>
              </a:rPr>
              <a:t/>
            </a:r>
            <a:br>
              <a:rPr lang="en-US" sz="2800" dirty="0" smtClean="0">
                <a:solidFill>
                  <a:schemeClr val="accent1">
                    <a:lumMod val="75000"/>
                  </a:schemeClr>
                </a:solidFill>
                <a:cs typeface="B Nazanin" pitchFamily="2" charset="-78"/>
              </a:rPr>
            </a:br>
            <a:r>
              <a:rPr lang="fa-IR" sz="2800" dirty="0" smtClean="0">
                <a:solidFill>
                  <a:schemeClr val="accent1">
                    <a:lumMod val="75000"/>
                  </a:schemeClr>
                </a:solidFill>
                <a:cs typeface="B Nazanin" pitchFamily="2" charset="-78"/>
              </a:rPr>
              <a:t> مواد مرتبط با پسماندهاي پزشكي در قانون مدیریت پسماندهاو آيين نامه آن</a:t>
            </a:r>
            <a:endParaRPr lang="en-US" sz="2800" dirty="0"/>
          </a:p>
        </p:txBody>
      </p:sp>
      <p:sp>
        <p:nvSpPr>
          <p:cNvPr id="3" name="Content Placeholder 2"/>
          <p:cNvSpPr>
            <a:spLocks noGrp="1"/>
          </p:cNvSpPr>
          <p:nvPr>
            <p:ph idx="1"/>
          </p:nvPr>
        </p:nvSpPr>
        <p:spPr>
          <a:xfrm>
            <a:off x="0" y="1484784"/>
            <a:ext cx="8172400" cy="5373216"/>
          </a:xfrm>
        </p:spPr>
        <p:txBody>
          <a:bodyPr>
            <a:normAutofit fontScale="92500" lnSpcReduction="10000"/>
          </a:bodyPr>
          <a:lstStyle/>
          <a:p>
            <a:pPr algn="just" rtl="1">
              <a:lnSpc>
                <a:spcPct val="80000"/>
              </a:lnSpc>
              <a:buNone/>
              <a:defRPr/>
            </a:pPr>
            <a:endParaRPr lang="fa-IR" sz="3400" b="1" u="sng" dirty="0" smtClean="0">
              <a:solidFill>
                <a:schemeClr val="accent1">
                  <a:lumMod val="75000"/>
                </a:schemeClr>
              </a:solidFill>
              <a:cs typeface="B Nazanin" pitchFamily="2" charset="-78"/>
            </a:endParaRPr>
          </a:p>
          <a:p>
            <a:pPr algn="just" rtl="1">
              <a:lnSpc>
                <a:spcPct val="80000"/>
              </a:lnSpc>
              <a:buFont typeface="Wingdings" pitchFamily="2" charset="2"/>
              <a:buChar char="µ"/>
              <a:defRPr/>
            </a:pPr>
            <a:r>
              <a:rPr lang="ar-SA" sz="3400" b="1" dirty="0" smtClean="0">
                <a:cs typeface="B Nazanin" pitchFamily="2" charset="-78"/>
              </a:rPr>
              <a:t>ماده 7 قانون مديريت </a:t>
            </a:r>
            <a:r>
              <a:rPr lang="ar-SA" sz="3400" b="1" dirty="0" smtClean="0">
                <a:solidFill>
                  <a:schemeClr val="accent1">
                    <a:lumMod val="50000"/>
                  </a:schemeClr>
                </a:solidFill>
                <a:cs typeface="B Nazanin" pitchFamily="2" charset="-78"/>
              </a:rPr>
              <a:t>پسماندها</a:t>
            </a:r>
            <a:r>
              <a:rPr lang="ar-SA" sz="3400" b="1" dirty="0" smtClean="0">
                <a:cs typeface="B Nazanin" pitchFamily="2" charset="-78"/>
              </a:rPr>
              <a:t> مصوب</a:t>
            </a:r>
            <a:r>
              <a:rPr lang="fa-IR" sz="3400" b="1" dirty="0" smtClean="0">
                <a:cs typeface="B Nazanin" pitchFamily="2" charset="-78"/>
              </a:rPr>
              <a:t> 83/2/2</a:t>
            </a:r>
          </a:p>
          <a:p>
            <a:pPr algn="just" rtl="1">
              <a:lnSpc>
                <a:spcPct val="80000"/>
              </a:lnSpc>
              <a:buFont typeface="Wingdings" pitchFamily="2" charset="2"/>
              <a:buChar char="µ"/>
              <a:defRPr/>
            </a:pPr>
            <a:endParaRPr lang="fa-IR" sz="3400" b="1" dirty="0" smtClean="0">
              <a:cs typeface="B Nazanin" pitchFamily="2" charset="-78"/>
            </a:endParaRPr>
          </a:p>
          <a:p>
            <a:pPr algn="just" rtl="1">
              <a:lnSpc>
                <a:spcPct val="80000"/>
              </a:lnSpc>
              <a:buNone/>
              <a:defRPr/>
            </a:pPr>
            <a:r>
              <a:rPr lang="ar-SA" sz="3400" b="1" dirty="0" smtClean="0">
                <a:cs typeface="B Nazanin" pitchFamily="2" charset="-78"/>
              </a:rPr>
              <a:t>مديريت اجرايي كليه پسماندها</a:t>
            </a:r>
            <a:r>
              <a:rPr lang="fa-IR" sz="3400" b="1" dirty="0" smtClean="0">
                <a:cs typeface="B Nazanin" pitchFamily="2" charset="-78"/>
              </a:rPr>
              <a:t>  </a:t>
            </a:r>
            <a:r>
              <a:rPr lang="ar-SA" sz="3400" b="1" dirty="0" smtClean="0">
                <a:cs typeface="B Nazanin" pitchFamily="2" charset="-78"/>
              </a:rPr>
              <a:t>غير از صنعتي و ويژه در شهرها و روستاها و</a:t>
            </a:r>
            <a:r>
              <a:rPr lang="fa-IR" sz="3400" b="1" dirty="0" smtClean="0">
                <a:cs typeface="B Nazanin" pitchFamily="2" charset="-78"/>
              </a:rPr>
              <a:t> </a:t>
            </a:r>
            <a:r>
              <a:rPr lang="ar-SA" sz="3400" b="1" dirty="0" smtClean="0">
                <a:cs typeface="B Nazanin" pitchFamily="2" charset="-78"/>
              </a:rPr>
              <a:t>حريم</a:t>
            </a:r>
            <a:r>
              <a:rPr lang="fa-IR" sz="3400" b="1" dirty="0" smtClean="0">
                <a:cs typeface="B Nazanin" pitchFamily="2" charset="-78"/>
              </a:rPr>
              <a:t> </a:t>
            </a:r>
            <a:r>
              <a:rPr lang="ar-SA" sz="3400" b="1" dirty="0" smtClean="0">
                <a:cs typeface="B Nazanin" pitchFamily="2" charset="-78"/>
              </a:rPr>
              <a:t>آنها به عهده شهرداريها و دهياريها و در خارج از حوزه وظايف</a:t>
            </a:r>
            <a:r>
              <a:rPr lang="fa-IR" sz="3400" b="1" dirty="0" smtClean="0">
                <a:cs typeface="B Nazanin" pitchFamily="2" charset="-78"/>
              </a:rPr>
              <a:t> </a:t>
            </a:r>
            <a:r>
              <a:rPr lang="ar-SA" sz="3400" b="1" dirty="0" smtClean="0">
                <a:cs typeface="B Nazanin" pitchFamily="2" charset="-78"/>
              </a:rPr>
              <a:t>شهرداريها </a:t>
            </a:r>
            <a:r>
              <a:rPr lang="fa-IR" sz="3400" b="1" dirty="0" smtClean="0">
                <a:cs typeface="B Nazanin" pitchFamily="2" charset="-78"/>
              </a:rPr>
              <a:t> </a:t>
            </a:r>
            <a:r>
              <a:rPr lang="ar-SA" sz="3400" b="1" dirty="0" smtClean="0">
                <a:cs typeface="B Nazanin" pitchFamily="2" charset="-78"/>
              </a:rPr>
              <a:t>ودهياريها به عهده بخشداريها مي باشد. </a:t>
            </a:r>
            <a:r>
              <a:rPr lang="ar-SA" sz="3400" b="1" dirty="0" smtClean="0">
                <a:solidFill>
                  <a:srgbClr val="FF0000"/>
                </a:solidFill>
                <a:cs typeface="B Nazanin" pitchFamily="2" charset="-78"/>
              </a:rPr>
              <a:t>مديريت اجرايي</a:t>
            </a:r>
            <a:r>
              <a:rPr lang="fa-IR" sz="3400" b="1" dirty="0" smtClean="0">
                <a:solidFill>
                  <a:srgbClr val="FF0000"/>
                </a:solidFill>
                <a:cs typeface="B Nazanin" pitchFamily="2" charset="-78"/>
              </a:rPr>
              <a:t> </a:t>
            </a:r>
            <a:r>
              <a:rPr lang="ar-SA" sz="3400" b="1" dirty="0" smtClean="0">
                <a:solidFill>
                  <a:srgbClr val="FF0000"/>
                </a:solidFill>
                <a:cs typeface="B Nazanin" pitchFamily="2" charset="-78"/>
              </a:rPr>
              <a:t>پسماندهاي صنعتي و ويژه</a:t>
            </a:r>
            <a:r>
              <a:rPr lang="fa-IR" sz="3400" b="1" dirty="0" smtClean="0">
                <a:solidFill>
                  <a:srgbClr val="FF0000"/>
                </a:solidFill>
                <a:cs typeface="B Nazanin" pitchFamily="2" charset="-78"/>
              </a:rPr>
              <a:t> </a:t>
            </a:r>
            <a:r>
              <a:rPr lang="ar-SA" sz="3400" b="1" dirty="0" smtClean="0">
                <a:solidFill>
                  <a:srgbClr val="FF0000"/>
                </a:solidFill>
                <a:cs typeface="B Nazanin" pitchFamily="2" charset="-78"/>
              </a:rPr>
              <a:t>به</a:t>
            </a:r>
            <a:r>
              <a:rPr lang="fa-IR" sz="3400" b="1" dirty="0" smtClean="0">
                <a:solidFill>
                  <a:srgbClr val="FF0000"/>
                </a:solidFill>
                <a:cs typeface="B Nazanin" pitchFamily="2" charset="-78"/>
              </a:rPr>
              <a:t> </a:t>
            </a:r>
            <a:r>
              <a:rPr lang="ar-SA" sz="3400" b="1" dirty="0" smtClean="0">
                <a:solidFill>
                  <a:srgbClr val="FF0000"/>
                </a:solidFill>
                <a:cs typeface="B Nazanin" pitchFamily="2" charset="-78"/>
              </a:rPr>
              <a:t>عهده توليد كننده خواهد بود</a:t>
            </a:r>
            <a:r>
              <a:rPr lang="ar-SA" sz="3400" b="1" dirty="0" smtClean="0">
                <a:cs typeface="B Nazanin" pitchFamily="2" charset="-78"/>
              </a:rPr>
              <a:t>. در صورت تبديل</a:t>
            </a:r>
            <a:r>
              <a:rPr lang="fa-IR" sz="3400" b="1" dirty="0" smtClean="0">
                <a:cs typeface="B Nazanin" pitchFamily="2" charset="-78"/>
              </a:rPr>
              <a:t> </a:t>
            </a:r>
            <a:r>
              <a:rPr lang="ar-SA" sz="3400" b="1" dirty="0" smtClean="0">
                <a:cs typeface="B Nazanin" pitchFamily="2" charset="-78"/>
              </a:rPr>
              <a:t>آن به پسماندهاي عادي به عهده</a:t>
            </a:r>
            <a:r>
              <a:rPr lang="fa-IR" sz="3400" b="1" dirty="0" smtClean="0">
                <a:cs typeface="B Nazanin" pitchFamily="2" charset="-78"/>
              </a:rPr>
              <a:t> </a:t>
            </a:r>
            <a:r>
              <a:rPr lang="ar-SA" sz="3400" b="1" dirty="0" smtClean="0">
                <a:cs typeface="B Nazanin" pitchFamily="2" charset="-78"/>
              </a:rPr>
              <a:t>شهرداريها ، دهياريها و بخشداريها خواهد بود</a:t>
            </a:r>
            <a:r>
              <a:rPr lang="fa-IR" sz="3400" b="1" dirty="0" smtClean="0">
                <a:cs typeface="B Nazanin" pitchFamily="2" charset="-78"/>
              </a:rPr>
              <a:t>.</a:t>
            </a:r>
            <a:r>
              <a:rPr lang="ar-SA" sz="3400" b="1" dirty="0" smtClean="0">
                <a:cs typeface="B Nazanin" pitchFamily="2" charset="-78"/>
              </a:rPr>
              <a:t> </a:t>
            </a:r>
            <a:endParaRPr lang="en-US" sz="3400" b="1" dirty="0" smtClean="0">
              <a:cs typeface="B Nazanin" pitchFamily="2" charset="-78"/>
            </a:endParaRPr>
          </a:p>
          <a:p>
            <a:pPr algn="just" rtl="1">
              <a:lnSpc>
                <a:spcPct val="80000"/>
              </a:lnSpc>
              <a:defRPr/>
            </a:pPr>
            <a:endParaRPr lang="fa-IR" sz="3400" b="1" dirty="0" smtClean="0">
              <a:cs typeface="B Nazanin" pitchFamily="2" charset="-78"/>
            </a:endParaRPr>
          </a:p>
          <a:p>
            <a:pPr algn="just" rtl="1">
              <a:lnSpc>
                <a:spcPct val="80000"/>
              </a:lnSpc>
              <a:buFont typeface="Wingdings" pitchFamily="2" charset="2"/>
              <a:buChar char="Ø"/>
              <a:defRPr/>
            </a:pPr>
            <a:r>
              <a:rPr lang="ar-SA" sz="3400" b="1" dirty="0" smtClean="0">
                <a:cs typeface="B Nazanin" pitchFamily="2" charset="-78"/>
              </a:rPr>
              <a:t>تبصره : مديريت هاي اجرايي مي توانند تمام يا بخشي از عمليات مربوط به</a:t>
            </a:r>
            <a:r>
              <a:rPr lang="fa-IR" sz="3400" b="1" dirty="0" smtClean="0">
                <a:cs typeface="B Nazanin" pitchFamily="2" charset="-78"/>
              </a:rPr>
              <a:t> </a:t>
            </a:r>
            <a:r>
              <a:rPr lang="ar-SA" sz="3400" b="1" dirty="0" smtClean="0">
                <a:cs typeface="B Nazanin" pitchFamily="2" charset="-78"/>
              </a:rPr>
              <a:t>جمع</a:t>
            </a:r>
            <a:r>
              <a:rPr lang="fa-IR" sz="3400" b="1" dirty="0" smtClean="0">
                <a:cs typeface="B Nazanin" pitchFamily="2" charset="-78"/>
              </a:rPr>
              <a:t> </a:t>
            </a:r>
            <a:r>
              <a:rPr lang="ar-SA" sz="3400" b="1" dirty="0" smtClean="0">
                <a:cs typeface="B Nazanin" pitchFamily="2" charset="-78"/>
              </a:rPr>
              <a:t>آوري ، جداسازي و دفع پسماندها را به اشخاص حقيقي و حقوقي واگذار</a:t>
            </a:r>
            <a:r>
              <a:rPr lang="fa-IR" sz="3400" b="1" dirty="0" smtClean="0">
                <a:cs typeface="B Nazanin" pitchFamily="2" charset="-78"/>
              </a:rPr>
              <a:t> </a:t>
            </a:r>
            <a:r>
              <a:rPr lang="ar-SA" sz="3400" b="1" dirty="0" smtClean="0">
                <a:cs typeface="B Nazanin" pitchFamily="2" charset="-78"/>
              </a:rPr>
              <a:t>نمايند.</a:t>
            </a:r>
            <a:endParaRPr lang="en-US" sz="3400" b="1" dirty="0" smtClean="0">
              <a:cs typeface="B Nazanin" pitchFamily="2" charset="-78"/>
            </a:endParaRPr>
          </a:p>
          <a:p>
            <a:pPr algn="just" rtl="1">
              <a:lnSpc>
                <a:spcPct val="80000"/>
              </a:lnSpc>
              <a:buNone/>
              <a:defRPr/>
            </a:pPr>
            <a:endParaRPr lang="en-US" sz="3400" b="1" dirty="0" smtClean="0">
              <a:cs typeface="B Nazanin" pitchFamily="2" charset="-78"/>
            </a:endParaRPr>
          </a:p>
          <a:p>
            <a:endParaRPr lang="en-U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a:xfrm>
            <a:off x="457200" y="1609416"/>
            <a:ext cx="7239000" cy="5248584"/>
          </a:xfrm>
        </p:spPr>
        <p:txBody>
          <a:bodyPr>
            <a:normAutofit/>
          </a:bodyPr>
          <a:lstStyle/>
          <a:p>
            <a:pPr algn="just" rtl="1">
              <a:lnSpc>
                <a:spcPct val="80000"/>
              </a:lnSpc>
              <a:buFont typeface="Wingdings" pitchFamily="2" charset="2"/>
              <a:buChar char="Ø"/>
              <a:defRPr/>
            </a:pPr>
            <a:endParaRPr lang="en-US" b="1" dirty="0" smtClean="0">
              <a:cs typeface="B Nazanin" pitchFamily="2" charset="-78"/>
            </a:endParaRPr>
          </a:p>
          <a:p>
            <a:pPr algn="just" rtl="1">
              <a:lnSpc>
                <a:spcPct val="80000"/>
              </a:lnSpc>
              <a:buSzPct val="115000"/>
              <a:buFont typeface="Wingdings" pitchFamily="2" charset="2"/>
              <a:buChar char="Ø"/>
              <a:defRPr/>
            </a:pPr>
            <a:r>
              <a:rPr lang="fa-IR" b="1" dirty="0" smtClean="0">
                <a:solidFill>
                  <a:schemeClr val="accent1">
                    <a:lumMod val="75000"/>
                  </a:schemeClr>
                </a:solidFill>
                <a:cs typeface="B Nazanin" pitchFamily="2" charset="-78"/>
              </a:rPr>
              <a:t> ماده 13 قانون مديريت پسماندها:</a:t>
            </a:r>
          </a:p>
          <a:p>
            <a:pPr algn="just" rtl="1">
              <a:lnSpc>
                <a:spcPct val="80000"/>
              </a:lnSpc>
              <a:buNone/>
              <a:defRPr/>
            </a:pPr>
            <a:r>
              <a:rPr lang="fa-IR" b="1" dirty="0" smtClean="0">
                <a:cs typeface="B Nazanin" pitchFamily="2" charset="-78"/>
              </a:rPr>
              <a:t> مخلوط کردن پسماندهای پزشکی با ساير پسماندها و تخليه آنها در محيط  و يا فروش ، استفاده و بازيافت اين نوع پسماندها ممنوع است.</a:t>
            </a:r>
          </a:p>
          <a:p>
            <a:pPr algn="just" rtl="1">
              <a:lnSpc>
                <a:spcPct val="80000"/>
              </a:lnSpc>
              <a:buNone/>
              <a:defRPr/>
            </a:pPr>
            <a:endParaRPr lang="fa-IR" b="1" dirty="0" smtClean="0">
              <a:cs typeface="B Nazanin" pitchFamily="2" charset="-78"/>
            </a:endParaRPr>
          </a:p>
          <a:p>
            <a:pPr lvl="0" algn="just" rtl="1">
              <a:lnSpc>
                <a:spcPct val="80000"/>
              </a:lnSpc>
              <a:buClr>
                <a:srgbClr val="B13F9A"/>
              </a:buClr>
              <a:buFont typeface="Wingdings" pitchFamily="2" charset="2"/>
              <a:buChar char="Ø"/>
              <a:defRPr/>
            </a:pPr>
            <a:r>
              <a:rPr lang="fa-IR" b="1" dirty="0">
                <a:solidFill>
                  <a:schemeClr val="accent1">
                    <a:lumMod val="75000"/>
                  </a:schemeClr>
                </a:solidFill>
                <a:cs typeface="B Nazanin" pitchFamily="2" charset="-78"/>
              </a:rPr>
              <a:t>ماده 11 </a:t>
            </a:r>
            <a:r>
              <a:rPr lang="fa-IR" b="1" dirty="0" err="1">
                <a:solidFill>
                  <a:schemeClr val="accent1">
                    <a:lumMod val="75000"/>
                  </a:schemeClr>
                </a:solidFill>
                <a:cs typeface="B Nazanin" pitchFamily="2" charset="-78"/>
              </a:rPr>
              <a:t>آئين</a:t>
            </a:r>
            <a:r>
              <a:rPr lang="fa-IR" b="1" dirty="0">
                <a:solidFill>
                  <a:schemeClr val="accent1">
                    <a:lumMod val="75000"/>
                  </a:schemeClr>
                </a:solidFill>
                <a:cs typeface="B Nazanin" pitchFamily="2" charset="-78"/>
              </a:rPr>
              <a:t> نامه </a:t>
            </a:r>
            <a:r>
              <a:rPr lang="fa-IR" b="1" dirty="0" smtClean="0">
                <a:solidFill>
                  <a:schemeClr val="accent1">
                    <a:lumMod val="75000"/>
                  </a:schemeClr>
                </a:solidFill>
                <a:cs typeface="B Nazanin" pitchFamily="2" charset="-78"/>
              </a:rPr>
              <a:t>قانون :</a:t>
            </a:r>
            <a:endParaRPr lang="fa-IR" b="1" dirty="0">
              <a:solidFill>
                <a:schemeClr val="accent1">
                  <a:lumMod val="75000"/>
                </a:schemeClr>
              </a:solidFill>
              <a:cs typeface="B Nazanin" pitchFamily="2" charset="-78"/>
            </a:endParaRPr>
          </a:p>
          <a:p>
            <a:pPr lvl="0" algn="just" rtl="1">
              <a:lnSpc>
                <a:spcPct val="80000"/>
              </a:lnSpc>
              <a:buClr>
                <a:srgbClr val="B13F9A"/>
              </a:buClr>
              <a:buNone/>
              <a:defRPr/>
            </a:pPr>
            <a:r>
              <a:rPr lang="fa-IR" b="1" dirty="0">
                <a:cs typeface="B Nazanin" pitchFamily="2" charset="-78"/>
              </a:rPr>
              <a:t>کليه مراکز </a:t>
            </a:r>
            <a:r>
              <a:rPr lang="fa-IR" b="1" dirty="0" err="1">
                <a:cs typeface="B Nazanin" pitchFamily="2" charset="-78"/>
              </a:rPr>
              <a:t>توليد</a:t>
            </a:r>
            <a:r>
              <a:rPr lang="fa-IR" b="1" dirty="0">
                <a:cs typeface="B Nazanin" pitchFamily="2" charset="-78"/>
              </a:rPr>
              <a:t> کننده </a:t>
            </a:r>
            <a:r>
              <a:rPr lang="fa-IR" b="1" dirty="0" err="1">
                <a:cs typeface="B Nazanin" pitchFamily="2" charset="-78"/>
              </a:rPr>
              <a:t>پسماندهای</a:t>
            </a:r>
            <a:r>
              <a:rPr lang="fa-IR" b="1" dirty="0">
                <a:cs typeface="B Nazanin" pitchFamily="2" charset="-78"/>
              </a:rPr>
              <a:t> </a:t>
            </a:r>
            <a:r>
              <a:rPr lang="fa-IR" b="1" dirty="0" err="1">
                <a:cs typeface="B Nazanin" pitchFamily="2" charset="-78"/>
              </a:rPr>
              <a:t>ويژه</a:t>
            </a:r>
            <a:r>
              <a:rPr lang="fa-IR" b="1" dirty="0">
                <a:cs typeface="B Nazanin" pitchFamily="2" charset="-78"/>
              </a:rPr>
              <a:t> (پزشکی ) </a:t>
            </a:r>
            <a:r>
              <a:rPr lang="fa-IR" b="1" dirty="0" err="1">
                <a:cs typeface="B Nazanin" pitchFamily="2" charset="-78"/>
              </a:rPr>
              <a:t>بايد</a:t>
            </a:r>
            <a:r>
              <a:rPr lang="fa-IR" b="1" dirty="0">
                <a:cs typeface="B Nazanin" pitchFamily="2" charset="-78"/>
              </a:rPr>
              <a:t> نسبت به جداسازی </a:t>
            </a:r>
            <a:r>
              <a:rPr lang="fa-IR" b="1" dirty="0" err="1">
                <a:cs typeface="B Nazanin" pitchFamily="2" charset="-78"/>
              </a:rPr>
              <a:t>پسماندهای</a:t>
            </a:r>
            <a:r>
              <a:rPr lang="fa-IR" b="1" dirty="0">
                <a:cs typeface="B Nazanin" pitchFamily="2" charset="-78"/>
              </a:rPr>
              <a:t> </a:t>
            </a:r>
            <a:r>
              <a:rPr lang="fa-IR" b="1" dirty="0" err="1">
                <a:cs typeface="B Nazanin" pitchFamily="2" charset="-78"/>
              </a:rPr>
              <a:t>ويژه</a:t>
            </a:r>
            <a:r>
              <a:rPr lang="fa-IR" b="1" dirty="0">
                <a:cs typeface="B Nazanin" pitchFamily="2" charset="-78"/>
              </a:rPr>
              <a:t> از </a:t>
            </a:r>
            <a:r>
              <a:rPr lang="fa-IR" b="1" dirty="0" err="1">
                <a:cs typeface="B Nazanin" pitchFamily="2" charset="-78"/>
              </a:rPr>
              <a:t>پسماند</a:t>
            </a:r>
            <a:r>
              <a:rPr lang="fa-IR" b="1" dirty="0">
                <a:cs typeface="B Nazanin" pitchFamily="2" charset="-78"/>
              </a:rPr>
              <a:t> عادی در محل </a:t>
            </a:r>
            <a:r>
              <a:rPr lang="fa-IR" b="1" dirty="0" err="1">
                <a:cs typeface="B Nazanin" pitchFamily="2" charset="-78"/>
              </a:rPr>
              <a:t>توليد</a:t>
            </a:r>
            <a:r>
              <a:rPr lang="fa-IR" b="1" dirty="0">
                <a:cs typeface="B Nazanin" pitchFamily="2" charset="-78"/>
              </a:rPr>
              <a:t> اقدام کنند.</a:t>
            </a:r>
            <a:endParaRPr lang="en-US" b="1" dirty="0">
              <a:cs typeface="B Nazanin" pitchFamily="2" charset="-78"/>
            </a:endParaRPr>
          </a:p>
          <a:p>
            <a:pPr algn="just" rtl="1">
              <a:lnSpc>
                <a:spcPct val="80000"/>
              </a:lnSpc>
              <a:buNone/>
              <a:defRPr/>
            </a:pPr>
            <a:endParaRPr lang="fa-IR" sz="2800" b="1" dirty="0" smtClean="0">
              <a:cs typeface="B Nazanin" pitchFamily="2" charset="-78"/>
            </a:endParaRPr>
          </a:p>
          <a:p>
            <a:pPr algn="just" rtl="1">
              <a:lnSpc>
                <a:spcPct val="80000"/>
              </a:lnSpc>
              <a:buNone/>
              <a:defRPr/>
            </a:pPr>
            <a:endParaRPr lang="fa-IR" sz="2800" b="1" dirty="0" smtClean="0">
              <a:cs typeface="B Nazanin" pitchFamily="2" charset="-78"/>
            </a:endParaRPr>
          </a:p>
          <a:p>
            <a:endParaRPr lang="fa-IR"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3200" dirty="0" smtClean="0">
                <a:solidFill>
                  <a:schemeClr val="accent1">
                    <a:lumMod val="75000"/>
                  </a:schemeClr>
                </a:solidFill>
                <a:latin typeface="Arial" pitchFamily="34" charset="0"/>
                <a:cs typeface="Arial" pitchFamily="34" charset="0"/>
              </a:rPr>
              <a:t>اهم مواد ضوابط و روشهای مدیریت اجرایی پسماندهای پزشکی و پسماندهای وابسته</a:t>
            </a:r>
            <a:endParaRPr lang="en-US" sz="3600" dirty="0"/>
          </a:p>
        </p:txBody>
      </p:sp>
      <p:sp>
        <p:nvSpPr>
          <p:cNvPr id="3" name="Content Placeholder 2"/>
          <p:cNvSpPr>
            <a:spLocks noGrp="1"/>
          </p:cNvSpPr>
          <p:nvPr>
            <p:ph idx="1"/>
          </p:nvPr>
        </p:nvSpPr>
        <p:spPr>
          <a:xfrm>
            <a:off x="0" y="1609416"/>
            <a:ext cx="8100392" cy="5248584"/>
          </a:xfrm>
        </p:spPr>
        <p:txBody>
          <a:bodyPr>
            <a:normAutofit/>
          </a:bodyPr>
          <a:lstStyle/>
          <a:p>
            <a:pPr algn="just" rtl="1"/>
            <a:r>
              <a:rPr lang="fa-IR" b="1" dirty="0" smtClean="0">
                <a:latin typeface="Arial" pitchFamily="34" charset="0"/>
                <a:cs typeface="B Nazanin" pitchFamily="2" charset="-78"/>
              </a:rPr>
              <a:t>ماده 64- </a:t>
            </a:r>
            <a:r>
              <a:rPr lang="ar-SA" b="1" dirty="0" smtClean="0">
                <a:latin typeface="Arial" pitchFamily="34" charset="0"/>
                <a:cs typeface="B Nazanin" pitchFamily="2" charset="-78"/>
              </a:rPr>
              <a:t>بي خطرسازي پسماندهاي </a:t>
            </a:r>
            <a:r>
              <a:rPr lang="ar-SA" b="1" dirty="0" smtClean="0">
                <a:solidFill>
                  <a:srgbClr val="FF0000"/>
                </a:solidFill>
                <a:latin typeface="Arial" pitchFamily="34" charset="0"/>
                <a:cs typeface="B Nazanin" pitchFamily="2" charset="-78"/>
              </a:rPr>
              <a:t>عفوني و تيز و برنده </a:t>
            </a:r>
            <a:r>
              <a:rPr lang="ar-SA" b="1" dirty="0" smtClean="0">
                <a:latin typeface="Arial" pitchFamily="34" charset="0"/>
                <a:cs typeface="B Nazanin" pitchFamily="2" charset="-78"/>
              </a:rPr>
              <a:t>توسط مراكز عمده توليدكننده پسماند </a:t>
            </a:r>
            <a:r>
              <a:rPr lang="fa-IR" b="1" dirty="0" smtClean="0">
                <a:latin typeface="Arial" pitchFamily="34" charset="0"/>
                <a:cs typeface="B Nazanin" pitchFamily="2" charset="-78"/>
              </a:rPr>
              <a:t>پزشکی </a:t>
            </a:r>
            <a:r>
              <a:rPr lang="ar-SA" b="1" dirty="0" smtClean="0">
                <a:latin typeface="Arial" pitchFamily="34" charset="0"/>
                <a:cs typeface="B Nazanin" pitchFamily="2" charset="-78"/>
              </a:rPr>
              <a:t>ويژه (مانند</a:t>
            </a:r>
            <a:r>
              <a:rPr lang="ar-SA" b="1" dirty="0" smtClean="0">
                <a:solidFill>
                  <a:srgbClr val="FF0000"/>
                </a:solidFill>
                <a:latin typeface="Arial" pitchFamily="34" charset="0"/>
                <a:cs typeface="B Nazanin" pitchFamily="2" charset="-78"/>
              </a:rPr>
              <a:t> بيمارستانها</a:t>
            </a:r>
            <a:r>
              <a:rPr lang="ar-SA" b="1" dirty="0" smtClean="0">
                <a:latin typeface="Arial" pitchFamily="34" charset="0"/>
                <a:cs typeface="B Nazanin" pitchFamily="2" charset="-78"/>
              </a:rPr>
              <a:t>) و در شهرهاي متوسط و بزرگ بايددر </a:t>
            </a:r>
            <a:r>
              <a:rPr lang="ar-SA" b="1" dirty="0" smtClean="0">
                <a:solidFill>
                  <a:srgbClr val="FF0000"/>
                </a:solidFill>
                <a:latin typeface="Arial" pitchFamily="34" charset="0"/>
                <a:cs typeface="B Nazanin" pitchFamily="2" charset="-78"/>
              </a:rPr>
              <a:t>محل توليد </a:t>
            </a:r>
            <a:r>
              <a:rPr lang="ar-SA" b="1" dirty="0" smtClean="0">
                <a:latin typeface="Arial" pitchFamily="34" charset="0"/>
                <a:cs typeface="B Nazanin" pitchFamily="2" charset="-78"/>
              </a:rPr>
              <a:t>انجام شود تا مخاطرات ناشي از حمل و نقل و هزينه هاي مربوطه به حداقل برسد. در شهرهاي كوچك و روستاها و مراكز كوچك، پسماندها مي توانند در سايت مركزي بي خطر گردند</a:t>
            </a:r>
            <a:endParaRPr lang="fa-IR" b="1" dirty="0" smtClean="0">
              <a:latin typeface="Arial" pitchFamily="34" charset="0"/>
              <a:cs typeface="B Nazanin" pitchFamily="2" charset="-78"/>
            </a:endParaRPr>
          </a:p>
          <a:p>
            <a:pPr algn="just" rtl="1"/>
            <a:endParaRPr lang="en-US" dirty="0" smtClean="0">
              <a:latin typeface="Arial" pitchFamily="34" charset="0"/>
              <a:cs typeface="B Nazanin" pitchFamily="2" charset="-78"/>
            </a:endParaRPr>
          </a:p>
          <a:p>
            <a:pPr algn="just" rtl="1"/>
            <a:r>
              <a:rPr lang="fa-IR" b="1" dirty="0" smtClean="0">
                <a:latin typeface="Arial" pitchFamily="34" charset="0"/>
                <a:cs typeface="B Nazanin" pitchFamily="2" charset="-78"/>
              </a:rPr>
              <a:t>ماده 65- </a:t>
            </a:r>
            <a:r>
              <a:rPr lang="ar-SA" b="1" dirty="0" smtClean="0">
                <a:solidFill>
                  <a:srgbClr val="FF0000"/>
                </a:solidFill>
                <a:latin typeface="Arial" pitchFamily="34" charset="0"/>
                <a:cs typeface="B Nazanin" pitchFamily="2" charset="-78"/>
              </a:rPr>
              <a:t>ساير مراكز </a:t>
            </a:r>
            <a:r>
              <a:rPr lang="ar-SA" b="1" dirty="0" smtClean="0">
                <a:latin typeface="Arial" pitchFamily="34" charset="0"/>
                <a:cs typeface="B Nazanin" pitchFamily="2" charset="-78"/>
              </a:rPr>
              <a:t>توليد پسماند</a:t>
            </a:r>
            <a:r>
              <a:rPr lang="fa-IR" b="1" dirty="0" smtClean="0">
                <a:latin typeface="Arial" pitchFamily="34" charset="0"/>
                <a:cs typeface="B Nazanin" pitchFamily="2" charset="-78"/>
              </a:rPr>
              <a:t>پزشکی ویژه اعم از درمانگاهها، مراکز بهداشت، آزمایشگاهها، مراکزتزریق، رادیولوژیها، دندانپزشکی، فیزیوتراپی ها، مطبها و سایر مراکز تولید پسماندپزشکی) </a:t>
            </a:r>
            <a:r>
              <a:rPr lang="ar-SA" b="1" dirty="0" smtClean="0">
                <a:latin typeface="Arial" pitchFamily="34" charset="0"/>
                <a:cs typeface="B Nazanin" pitchFamily="2" charset="-78"/>
              </a:rPr>
              <a:t>مي توانند </a:t>
            </a:r>
            <a:r>
              <a:rPr lang="ar-SA" b="1" dirty="0" smtClean="0">
                <a:solidFill>
                  <a:srgbClr val="FF0000"/>
                </a:solidFill>
                <a:latin typeface="Arial" pitchFamily="34" charset="0"/>
                <a:cs typeface="B Nazanin" pitchFamily="2" charset="-78"/>
              </a:rPr>
              <a:t>در سايت هاي منطقه اي يا مركزي</a:t>
            </a:r>
            <a:r>
              <a:rPr lang="ar-SA" b="1" dirty="0" smtClean="0">
                <a:latin typeface="Arial" pitchFamily="34" charset="0"/>
                <a:cs typeface="B Nazanin" pitchFamily="2" charset="-78"/>
              </a:rPr>
              <a:t>، زباله توليدي را بي خطر نمايند و يا از</a:t>
            </a:r>
            <a:r>
              <a:rPr lang="fa-IR" b="1" dirty="0" smtClean="0">
                <a:latin typeface="Arial" pitchFamily="34" charset="0"/>
                <a:cs typeface="B Nazanin" pitchFamily="2" charset="-78"/>
              </a:rPr>
              <a:t>امکانات </a:t>
            </a:r>
            <a:r>
              <a:rPr lang="ar-SA" b="1" dirty="0" smtClean="0">
                <a:latin typeface="Arial" pitchFamily="34" charset="0"/>
                <a:cs typeface="B Nazanin" pitchFamily="2" charset="-78"/>
              </a:rPr>
              <a:t>بي خطرساز </a:t>
            </a:r>
            <a:r>
              <a:rPr lang="ar-SA" b="1" dirty="0" smtClean="0">
                <a:solidFill>
                  <a:srgbClr val="FF0000"/>
                </a:solidFill>
                <a:latin typeface="Arial" pitchFamily="34" charset="0"/>
                <a:cs typeface="B Nazanin" pitchFamily="2" charset="-78"/>
              </a:rPr>
              <a:t>بيمارستانهاي مجاور</a:t>
            </a:r>
            <a:r>
              <a:rPr lang="ar-SA" b="1" dirty="0" smtClean="0">
                <a:latin typeface="Arial" pitchFamily="34" charset="0"/>
                <a:cs typeface="B Nazanin" pitchFamily="2" charset="-78"/>
              </a:rPr>
              <a:t> استفاده نمايند</a:t>
            </a:r>
            <a:endParaRPr lang="fa-IR" b="1" dirty="0" smtClean="0">
              <a:latin typeface="Arial" pitchFamily="34" charset="0"/>
              <a:cs typeface="B Nazanin" pitchFamily="2" charset="-78"/>
            </a:endParaRPr>
          </a:p>
          <a:p>
            <a:pPr algn="just" rtl="1"/>
            <a:endParaRPr lang="en-US" dirty="0" smtClean="0">
              <a:latin typeface="Arial" pitchFamily="34" charset="0"/>
              <a:cs typeface="B Nazanin" pitchFamily="2" charset="-78"/>
            </a:endParaRPr>
          </a:p>
          <a:p>
            <a:endParaRPr lang="en-US"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0"/>
            <a:ext cx="8100392" cy="6858000"/>
          </a:xfrm>
        </p:spPr>
        <p:txBody>
          <a:bodyPr>
            <a:normAutofit fontScale="62500" lnSpcReduction="20000"/>
          </a:bodyPr>
          <a:lstStyle/>
          <a:p>
            <a:pPr algn="ctr" rtl="1">
              <a:buNone/>
            </a:pPr>
            <a:endParaRPr lang="fa-IR" sz="12800" b="1" dirty="0" smtClean="0">
              <a:solidFill>
                <a:schemeClr val="accent1">
                  <a:lumMod val="75000"/>
                </a:schemeClr>
              </a:solidFill>
              <a:latin typeface="Arial" pitchFamily="34" charset="0"/>
              <a:ea typeface="Calibri" pitchFamily="34" charset="0"/>
              <a:cs typeface="Arial" pitchFamily="34" charset="0"/>
            </a:endParaRPr>
          </a:p>
          <a:p>
            <a:pPr algn="r" rtl="1"/>
            <a:r>
              <a:rPr lang="fa-IR" sz="5100" b="1" dirty="0">
                <a:latin typeface="Arial" pitchFamily="34" charset="0"/>
                <a:cs typeface="B Nazanin" pitchFamily="2" charset="-78"/>
              </a:rPr>
              <a:t>ماده 69- </a:t>
            </a:r>
            <a:r>
              <a:rPr lang="ar-SA" sz="5100" b="1" dirty="0">
                <a:latin typeface="Arial" pitchFamily="34" charset="0"/>
                <a:cs typeface="B Nazanin" pitchFamily="2" charset="-78"/>
              </a:rPr>
              <a:t> هر روش تبديل پسماند</a:t>
            </a:r>
            <a:r>
              <a:rPr lang="fa-IR" sz="5100" b="1" dirty="0">
                <a:latin typeface="Arial" pitchFamily="34" charset="0"/>
                <a:cs typeface="B Nazanin" pitchFamily="2" charset="-78"/>
              </a:rPr>
              <a:t>پزشکی</a:t>
            </a:r>
            <a:r>
              <a:rPr lang="ar-SA" sz="5100" b="1" dirty="0">
                <a:latin typeface="Arial" pitchFamily="34" charset="0"/>
                <a:cs typeface="B Nazanin" pitchFamily="2" charset="-78"/>
              </a:rPr>
              <a:t> ويژه به عادي بايد داراي ويژگيهاي زير باشد:</a:t>
            </a:r>
            <a:endParaRPr lang="fa-IR" sz="5100" b="1" dirty="0">
              <a:latin typeface="Arial" pitchFamily="34" charset="0"/>
              <a:cs typeface="B Nazanin" pitchFamily="2" charset="-78"/>
            </a:endParaRPr>
          </a:p>
          <a:p>
            <a:pPr algn="r" rtl="1"/>
            <a:endParaRPr lang="en-US" sz="5100" b="1" dirty="0">
              <a:latin typeface="Arial" pitchFamily="34" charset="0"/>
              <a:cs typeface="B Nazanin" pitchFamily="2" charset="-78"/>
            </a:endParaRPr>
          </a:p>
          <a:p>
            <a:pPr algn="just" rtl="1"/>
            <a:r>
              <a:rPr lang="fa-IR" sz="5100" b="1" dirty="0">
                <a:latin typeface="Arial" pitchFamily="34" charset="0"/>
                <a:cs typeface="B Nazanin" pitchFamily="2" charset="-78"/>
              </a:rPr>
              <a:t>الف</a:t>
            </a:r>
            <a:r>
              <a:rPr lang="ar-SA" sz="5100" b="1" dirty="0">
                <a:solidFill>
                  <a:srgbClr val="FF0000"/>
                </a:solidFill>
                <a:latin typeface="Arial" pitchFamily="34" charset="0"/>
                <a:cs typeface="B Nazanin" pitchFamily="2" charset="-78"/>
              </a:rPr>
              <a:t>-دستگاه بايد قابليت غير فعال سازي ميكروبي اسپورهاي باكتري(</a:t>
            </a:r>
            <a:r>
              <a:rPr lang="en-US" sz="5100" b="1" dirty="0">
                <a:solidFill>
                  <a:srgbClr val="FF0000"/>
                </a:solidFill>
                <a:latin typeface="Arial" pitchFamily="34" charset="0"/>
                <a:cs typeface="B Nazanin" pitchFamily="2" charset="-78"/>
              </a:rPr>
              <a:t>Microbial inactivation efficacy</a:t>
            </a:r>
            <a:r>
              <a:rPr lang="ar-SA" sz="5100" b="1" dirty="0">
                <a:solidFill>
                  <a:srgbClr val="FF0000"/>
                </a:solidFill>
                <a:latin typeface="Arial" pitchFamily="34" charset="0"/>
                <a:cs typeface="B Nazanin" pitchFamily="2" charset="-78"/>
              </a:rPr>
              <a:t>) به ميزان حداقل تا(6) کاهش لگاریتمی در پایه (10) را داشته باشد.( 10</a:t>
            </a:r>
            <a:r>
              <a:rPr lang="en-US" sz="5100" b="1" dirty="0">
                <a:solidFill>
                  <a:srgbClr val="FF0000"/>
                </a:solidFill>
                <a:latin typeface="Arial" pitchFamily="34" charset="0"/>
                <a:cs typeface="B Nazanin" pitchFamily="2" charset="-78"/>
              </a:rPr>
              <a:t>log</a:t>
            </a:r>
            <a:r>
              <a:rPr lang="ar-SA" sz="5100" b="1" dirty="0">
                <a:solidFill>
                  <a:srgbClr val="FF0000"/>
                </a:solidFill>
                <a:latin typeface="Arial" pitchFamily="34" charset="0"/>
                <a:cs typeface="B Nazanin" pitchFamily="2" charset="-78"/>
              </a:rPr>
              <a:t> 6  </a:t>
            </a:r>
            <a:r>
              <a:rPr lang="ar-SA" sz="5100" b="1" dirty="0" smtClean="0">
                <a:solidFill>
                  <a:srgbClr val="FF0000"/>
                </a:solidFill>
                <a:latin typeface="Arial" pitchFamily="34" charset="0"/>
                <a:cs typeface="B Nazanin" pitchFamily="2" charset="-78"/>
              </a:rPr>
              <a:t>)</a:t>
            </a:r>
            <a:endParaRPr lang="fa-IR" sz="5100" b="1" dirty="0" smtClean="0">
              <a:solidFill>
                <a:srgbClr val="FF0000"/>
              </a:solidFill>
              <a:latin typeface="Arial" pitchFamily="34" charset="0"/>
              <a:cs typeface="B Nazanin" pitchFamily="2" charset="-78"/>
            </a:endParaRPr>
          </a:p>
          <a:p>
            <a:pPr algn="just" rtl="1"/>
            <a:endParaRPr lang="fa-IR" sz="5100" b="1" dirty="0">
              <a:solidFill>
                <a:srgbClr val="FF0000"/>
              </a:solidFill>
              <a:latin typeface="Arial" pitchFamily="34" charset="0"/>
              <a:cs typeface="B Nazanin" pitchFamily="2" charset="-78"/>
            </a:endParaRPr>
          </a:p>
          <a:p>
            <a:pPr marL="0" indent="0" algn="just" rtl="1">
              <a:buNone/>
            </a:pPr>
            <a:r>
              <a:rPr lang="fa-IR" sz="5100" b="1" dirty="0">
                <a:solidFill>
                  <a:srgbClr val="00B050"/>
                </a:solidFill>
                <a:latin typeface="Arial" pitchFamily="34" charset="0"/>
                <a:cs typeface="B Nazanin" pitchFamily="2" charset="-78"/>
              </a:rPr>
              <a:t>حد شخیص پسماند عفونی به عادی</a:t>
            </a:r>
            <a:endParaRPr lang="en-US" sz="5100" b="1" dirty="0">
              <a:solidFill>
                <a:srgbClr val="00B050"/>
              </a:solidFill>
              <a:latin typeface="Arial" pitchFamily="34" charset="0"/>
              <a:cs typeface="B Nazanin" pitchFamily="2" charset="-78"/>
            </a:endParaRPr>
          </a:p>
          <a:p>
            <a:pPr algn="r" rtl="1">
              <a:buNone/>
            </a:pPr>
            <a:endParaRPr lang="en-US" sz="5100" b="1" dirty="0">
              <a:latin typeface="Arial" pitchFamily="34" charset="0"/>
              <a:cs typeface="B Nazanin" pitchFamily="2" charset="-78"/>
            </a:endParaRPr>
          </a:p>
          <a:p>
            <a:pPr algn="r" rtl="1"/>
            <a:r>
              <a:rPr lang="fa-IR" sz="5100" b="1" dirty="0">
                <a:latin typeface="Arial" pitchFamily="34" charset="0"/>
                <a:cs typeface="B Nazanin" pitchFamily="2" charset="-78"/>
              </a:rPr>
              <a:t>ماده70</a:t>
            </a:r>
            <a:r>
              <a:rPr lang="ar-SA" sz="5100" b="1" dirty="0">
                <a:latin typeface="Arial" pitchFamily="34" charset="0"/>
                <a:cs typeface="B Nazanin" pitchFamily="2" charset="-78"/>
              </a:rPr>
              <a:t> – نصب هرگونه زباله سوز اعم از متمركز و غيرمتمركز در شهرها ممنوع است.</a:t>
            </a:r>
            <a:endParaRPr lang="en-US" sz="5100" b="1" dirty="0">
              <a:latin typeface="Arial" pitchFamily="34" charset="0"/>
              <a:cs typeface="B Nazanin" pitchFamily="2" charset="-78"/>
            </a:endParaRPr>
          </a:p>
          <a:p>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lgn="r">
              <a:buNone/>
              <a:defRPr/>
            </a:pPr>
            <a:r>
              <a:rPr lang="ar-SA" b="1" dirty="0">
                <a:cs typeface="B Traffic" pitchFamily="2" charset="-78"/>
              </a:rPr>
              <a:t>عفونتهاي بيمارستاني يكي از مهم ترين چالش هاي علم پزشكي مي باشد كه عليرغم پيشرفتهاي زياد </a:t>
            </a:r>
            <a:r>
              <a:rPr lang="ar-SA" b="1" dirty="0" smtClean="0">
                <a:cs typeface="B Traffic" pitchFamily="2" charset="-78"/>
              </a:rPr>
              <a:t>، از </a:t>
            </a:r>
            <a:r>
              <a:rPr lang="ar-SA" b="1" dirty="0">
                <a:cs typeface="B Traffic" pitchFamily="2" charset="-78"/>
              </a:rPr>
              <a:t>علل شايع </a:t>
            </a:r>
            <a:r>
              <a:rPr lang="fa-IR" b="1" dirty="0">
                <a:cs typeface="B Traffic" pitchFamily="2" charset="-78"/>
              </a:rPr>
              <a:t>بیماری و عفونت در </a:t>
            </a:r>
            <a:r>
              <a:rPr lang="ar-SA" b="1" dirty="0">
                <a:cs typeface="B Traffic" pitchFamily="2" charset="-78"/>
              </a:rPr>
              <a:t>بين بيماران مي باشد . عفونت بيمارستاني داراي ابعاد مختلفي مي باشد و از زواياي متفاوتي قابل بررسي </a:t>
            </a:r>
            <a:r>
              <a:rPr lang="ar-SA" b="1" dirty="0" smtClean="0">
                <a:cs typeface="B Traffic" pitchFamily="2" charset="-78"/>
              </a:rPr>
              <a:t>است</a:t>
            </a:r>
            <a:endParaRPr lang="fa-IR" b="1" dirty="0" smtClean="0">
              <a:cs typeface="B Traffic" pitchFamily="2" charset="-78"/>
            </a:endParaRPr>
          </a:p>
          <a:p>
            <a:pPr algn="r">
              <a:buNone/>
              <a:defRPr/>
            </a:pPr>
            <a:endParaRPr lang="fa-IR" b="1" dirty="0">
              <a:cs typeface="B Traffic" pitchFamily="2" charset="-78"/>
            </a:endParaRPr>
          </a:p>
          <a:p>
            <a:pPr algn="r" rtl="1">
              <a:buNone/>
              <a:defRPr/>
            </a:pPr>
            <a:r>
              <a:rPr lang="fa-IR" b="1" dirty="0" smtClean="0">
                <a:cs typeface="B Traffic" pitchFamily="2" charset="-78"/>
              </a:rPr>
              <a:t>   </a:t>
            </a:r>
            <a:r>
              <a:rPr lang="ar-SA" b="1" dirty="0" smtClean="0">
                <a:cs typeface="B Traffic" pitchFamily="2" charset="-78"/>
              </a:rPr>
              <a:t>بديهي </a:t>
            </a:r>
            <a:r>
              <a:rPr lang="ar-SA" b="1" dirty="0">
                <a:cs typeface="B Traffic" pitchFamily="2" charset="-78"/>
              </a:rPr>
              <a:t>است كه</a:t>
            </a:r>
            <a:r>
              <a:rPr lang="en-US" b="1" dirty="0">
                <a:cs typeface="B Traffic" pitchFamily="2" charset="-78"/>
              </a:rPr>
              <a:t>HCV</a:t>
            </a:r>
            <a:r>
              <a:rPr lang="ar-SA" b="1" dirty="0">
                <a:cs typeface="B Traffic" pitchFamily="2" charset="-78"/>
              </a:rPr>
              <a:t> نيز يكي از منابعي است كه مي تواند باعث انتشار عفونت بيمارستاني هم در محيط بيمارستان و هم در سطح جامعه گردد</a:t>
            </a:r>
            <a:endParaRPr lang="fa-IR" b="1" dirty="0">
              <a:cs typeface="B Traffic" pitchFamily="2" charset="-78"/>
            </a:endParaRPr>
          </a:p>
          <a:p>
            <a:endParaRPr lang="en-US" dirty="0"/>
          </a:p>
        </p:txBody>
      </p:sp>
    </p:spTree>
    <p:extLst>
      <p:ext uri="{BB962C8B-B14F-4D97-AF65-F5344CB8AC3E}">
        <p14:creationId xmlns:p14="http://schemas.microsoft.com/office/powerpoint/2010/main" val="291601101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lgn="r">
              <a:buNone/>
            </a:pPr>
            <a:endParaRPr lang="fa-IR" dirty="0" smtClean="0">
              <a:cs typeface="B Nazanin" pitchFamily="2" charset="-78"/>
            </a:endParaRPr>
          </a:p>
          <a:p>
            <a:pPr algn="just" rtl="1">
              <a:buNone/>
            </a:pPr>
            <a:r>
              <a:rPr lang="fa-IR" b="1" dirty="0" smtClean="0">
                <a:cs typeface="B Nazanin" pitchFamily="2" charset="-78"/>
              </a:rPr>
              <a:t>براي تبديل پسماندهاي عفوني و تيز و برنده به پسماندهای عادي (بی خطر) در مراكز فوق می توان طبق مفاد ماده 65  ضوابط و روشهای مدیریت اجرایی پسماندهای پزشکی و پسماندهای وابسته (موضوع مادۀ 11 قانون مدیریت پسماندها ) از روشهای زير استفاده نمود: </a:t>
            </a:r>
            <a:endParaRPr lang="en-US" b="1" dirty="0" smtClean="0">
              <a:cs typeface="B Nazanin" pitchFamily="2" charset="-78"/>
            </a:endParaRPr>
          </a:p>
          <a:p>
            <a:pPr algn="r">
              <a:buNone/>
            </a:pPr>
            <a:endParaRPr lang="en-US" dirty="0"/>
          </a:p>
        </p:txBody>
      </p:sp>
      <p:sp>
        <p:nvSpPr>
          <p:cNvPr id="2" name="Title 1"/>
          <p:cNvSpPr>
            <a:spLocks noGrp="1"/>
          </p:cNvSpPr>
          <p:nvPr>
            <p:ph type="title"/>
          </p:nvPr>
        </p:nvSpPr>
        <p:spPr/>
        <p:txBody>
          <a:bodyPr>
            <a:normAutofit/>
          </a:bodyPr>
          <a:lstStyle/>
          <a:p>
            <a:pPr algn="ctr"/>
            <a:r>
              <a:rPr lang="fa-IR" sz="4000" dirty="0"/>
              <a:t>مراکز بهداشتی درمانی</a:t>
            </a:r>
            <a:endParaRPr lang="en-US" sz="4000" dirty="0"/>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548680"/>
            <a:ext cx="7444680" cy="5907056"/>
          </a:xfrm>
        </p:spPr>
        <p:txBody>
          <a:bodyPr>
            <a:normAutofit fontScale="92500" lnSpcReduction="10000"/>
          </a:bodyPr>
          <a:lstStyle/>
          <a:p>
            <a:pPr marL="514350" lvl="0" indent="-514350" algn="just" rtl="1">
              <a:buFont typeface="+mj-lt"/>
              <a:buAutoNum type="arabicPeriod"/>
            </a:pPr>
            <a:r>
              <a:rPr lang="fa-IR" b="1" dirty="0" smtClean="0">
                <a:cs typeface="B Nazanin" pitchFamily="2" charset="-78"/>
              </a:rPr>
              <a:t>نصب  دستگاههاي </a:t>
            </a:r>
            <a:r>
              <a:rPr lang="fa-IR" b="1" dirty="0" smtClean="0">
                <a:solidFill>
                  <a:srgbClr val="FF0000"/>
                </a:solidFill>
                <a:cs typeface="B Nazanin" pitchFamily="2" charset="-78"/>
              </a:rPr>
              <a:t>غيرسوز</a:t>
            </a:r>
            <a:r>
              <a:rPr lang="fa-IR" b="1" dirty="0" smtClean="0">
                <a:cs typeface="B Nazanin" pitchFamily="2" charset="-78"/>
              </a:rPr>
              <a:t> با </a:t>
            </a:r>
            <a:r>
              <a:rPr lang="fa-IR" b="1" dirty="0" smtClean="0">
                <a:solidFill>
                  <a:srgbClr val="FF0000"/>
                </a:solidFill>
                <a:cs typeface="B Nazanin" pitchFamily="2" charset="-78"/>
              </a:rPr>
              <a:t>حجم</a:t>
            </a:r>
            <a:r>
              <a:rPr lang="fa-IR" b="1" dirty="0" smtClean="0">
                <a:cs typeface="B Nazanin" pitchFamily="2" charset="-78"/>
              </a:rPr>
              <a:t> مناسب و استفاده از آنها در </a:t>
            </a:r>
            <a:r>
              <a:rPr lang="fa-IR" b="1" dirty="0" smtClean="0">
                <a:solidFill>
                  <a:srgbClr val="FF0000"/>
                </a:solidFill>
                <a:cs typeface="B Nazanin" pitchFamily="2" charset="-78"/>
              </a:rPr>
              <a:t>مبدأ توليد </a:t>
            </a:r>
            <a:r>
              <a:rPr lang="fa-IR" b="1" dirty="0" smtClean="0">
                <a:cs typeface="B Nazanin" pitchFamily="2" charset="-78"/>
              </a:rPr>
              <a:t>(در داخل هر مركز يا مطب و ....)</a:t>
            </a:r>
          </a:p>
          <a:p>
            <a:pPr marL="514350" lvl="0" indent="-514350" algn="just" rtl="1">
              <a:buFont typeface="+mj-lt"/>
              <a:buAutoNum type="arabicPeriod"/>
            </a:pPr>
            <a:endParaRPr lang="en-US" b="1" dirty="0" smtClean="0">
              <a:cs typeface="B Nazanin" pitchFamily="2" charset="-78"/>
            </a:endParaRPr>
          </a:p>
          <a:p>
            <a:pPr marL="514350" lvl="0" indent="-514350" algn="just" rtl="1">
              <a:buFont typeface="+mj-lt"/>
              <a:buAutoNum type="arabicPeriod"/>
            </a:pPr>
            <a:r>
              <a:rPr lang="fa-IR" b="1" dirty="0" smtClean="0">
                <a:cs typeface="B Nazanin" pitchFamily="2" charset="-78"/>
              </a:rPr>
              <a:t>نصب  دستگاههاي غيرسوز با حجم مناسب و استفاده از آنها </a:t>
            </a:r>
            <a:r>
              <a:rPr lang="fa-IR" b="1" dirty="0" smtClean="0">
                <a:solidFill>
                  <a:srgbClr val="FF0000"/>
                </a:solidFill>
                <a:cs typeface="B Nazanin" pitchFamily="2" charset="-78"/>
              </a:rPr>
              <a:t>بصورت مركزي </a:t>
            </a:r>
            <a:r>
              <a:rPr lang="fa-IR" b="1" dirty="0" smtClean="0">
                <a:cs typeface="B Nazanin" pitchFamily="2" charset="-78"/>
              </a:rPr>
              <a:t>(در ساختمان پزشكان)</a:t>
            </a:r>
          </a:p>
          <a:p>
            <a:pPr marL="514350" lvl="0" indent="-514350" algn="just" rtl="1">
              <a:buFont typeface="+mj-lt"/>
              <a:buAutoNum type="arabicPeriod"/>
            </a:pPr>
            <a:endParaRPr lang="en-US" b="1" dirty="0" smtClean="0">
              <a:cs typeface="B Nazanin" pitchFamily="2" charset="-78"/>
            </a:endParaRPr>
          </a:p>
          <a:p>
            <a:pPr marL="514350" lvl="0" indent="-514350" algn="just" rtl="1">
              <a:buFont typeface="+mj-lt"/>
              <a:buAutoNum type="arabicPeriod"/>
            </a:pPr>
            <a:r>
              <a:rPr lang="fa-IR" b="1" dirty="0" smtClean="0">
                <a:cs typeface="B Nazanin" pitchFamily="2" charset="-78"/>
              </a:rPr>
              <a:t>عقد قرارداد و تحويل پسماند پزشکی ویژه به </a:t>
            </a:r>
            <a:r>
              <a:rPr lang="fa-IR" b="1" dirty="0" smtClean="0">
                <a:solidFill>
                  <a:srgbClr val="FF0000"/>
                </a:solidFill>
                <a:cs typeface="B Nazanin" pitchFamily="2" charset="-78"/>
              </a:rPr>
              <a:t>نزديكترين بيمارستان </a:t>
            </a:r>
            <a:r>
              <a:rPr lang="fa-IR" b="1" dirty="0" smtClean="0">
                <a:cs typeface="B Nazanin" pitchFamily="2" charset="-78"/>
              </a:rPr>
              <a:t>یا نزدیکترین محل مجهز به سيستم بی خطر ساز غيرسوز</a:t>
            </a:r>
          </a:p>
          <a:p>
            <a:pPr marL="514350" lvl="0" indent="-514350" algn="just" rtl="1">
              <a:buFont typeface="+mj-lt"/>
              <a:buAutoNum type="arabicPeriod"/>
            </a:pPr>
            <a:endParaRPr lang="fa-IR" b="1" dirty="0" smtClean="0">
              <a:cs typeface="B Nazanin" pitchFamily="2" charset="-78"/>
            </a:endParaRPr>
          </a:p>
          <a:p>
            <a:pPr marL="514350" indent="-514350" algn="just" rtl="1">
              <a:buFont typeface="+mj-lt"/>
              <a:buAutoNum type="arabicPeriod"/>
            </a:pPr>
            <a:r>
              <a:rPr lang="fa-IR" b="1" dirty="0" smtClean="0">
                <a:cs typeface="B Nazanin" pitchFamily="2" charset="-78"/>
              </a:rPr>
              <a:t>مديريت اجرايي پسماندهای پزشکی ویژه و انجام کار بصورت </a:t>
            </a:r>
            <a:r>
              <a:rPr lang="fa-IR" b="1" dirty="0" smtClean="0">
                <a:solidFill>
                  <a:srgbClr val="FF0000"/>
                </a:solidFill>
                <a:cs typeface="B Nazanin" pitchFamily="2" charset="-78"/>
              </a:rPr>
              <a:t>متمرکز  و یا غیر متمرکز </a:t>
            </a:r>
            <a:r>
              <a:rPr lang="fa-IR" b="1" dirty="0" smtClean="0">
                <a:cs typeface="B Nazanin" pitchFamily="2" charset="-78"/>
              </a:rPr>
              <a:t>طبق مندرجات ضوابط واگذاری مدیریت اجرایی پسماندهای پزشکی به اشخاص حقیقی و حقوقی موضوع ردیف "ت" بند "6" ماده "3" آیین نامه اجرایی قانون مدیریت پسماندها به اشخاص حقیقی یا حقوقی واگذار گردد.</a:t>
            </a:r>
          </a:p>
          <a:p>
            <a:pPr marL="514350" lvl="0" indent="-514350" algn="r" rtl="1">
              <a:buFont typeface="+mj-lt"/>
              <a:buAutoNum type="arabicPeriod"/>
            </a:pPr>
            <a:endParaRPr lang="fa-IR" dirty="0" smtClean="0">
              <a:cs typeface="B Nazanin" pitchFamily="2" charset="-78"/>
            </a:endParaRPr>
          </a:p>
          <a:p>
            <a:pPr marL="514350" lvl="0" indent="-514350" algn="r" rtl="1">
              <a:buFont typeface="+mj-lt"/>
              <a:buAutoNum type="arabicPeriod"/>
            </a:pPr>
            <a:endParaRPr lang="en-US" dirty="0" smtClean="0">
              <a:cs typeface="B Nazanin" pitchFamily="2" charset="-78"/>
            </a:endParaRPr>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pPr marL="0" indent="0" algn="ctr" rtl="1">
              <a:buNone/>
            </a:pPr>
            <a:endParaRPr lang="en-US" sz="34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mj-lt"/>
              <a:ea typeface="+mj-ea"/>
              <a:cs typeface="+mj-cs"/>
            </a:endParaRPr>
          </a:p>
          <a:p>
            <a:pPr marL="0" indent="0" algn="ctr" rtl="1">
              <a:buNone/>
            </a:pPr>
            <a:endParaRPr lang="en-US" sz="3400" b="1" cap="all" dirty="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mj-lt"/>
              <a:ea typeface="+mj-ea"/>
              <a:cs typeface="+mj-cs"/>
            </a:endParaRPr>
          </a:p>
          <a:p>
            <a:pPr marL="0" indent="0" algn="ctr" rtl="1">
              <a:buNone/>
            </a:pPr>
            <a:r>
              <a:rPr lang="fa-IR" sz="3400" b="1" cap="all" dirty="0" err="1"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mj-lt"/>
                <a:ea typeface="+mj-ea"/>
                <a:cs typeface="+mj-cs"/>
              </a:rPr>
              <a:t>رهنمودهای</a:t>
            </a:r>
            <a:r>
              <a:rPr lang="fa-IR" sz="34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mj-lt"/>
                <a:ea typeface="+mj-ea"/>
                <a:cs typeface="+mj-cs"/>
              </a:rPr>
              <a:t> </a:t>
            </a:r>
            <a:r>
              <a:rPr lang="en-US" sz="3400" b="1" cap="all" dirty="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mj-lt"/>
                <a:ea typeface="+mj-ea"/>
                <a:cs typeface="+mj-cs"/>
              </a:rPr>
              <a:t>WHO</a:t>
            </a:r>
          </a:p>
        </p:txBody>
      </p:sp>
    </p:spTree>
    <p:extLst>
      <p:ext uri="{BB962C8B-B14F-4D97-AF65-F5344CB8AC3E}">
        <p14:creationId xmlns:p14="http://schemas.microsoft.com/office/powerpoint/2010/main" val="201667260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lgn="r" rtl="1"/>
            <a:r>
              <a:rPr lang="fa-IR" b="1" dirty="0" smtClean="0"/>
              <a:t>کشورها قبل از انتخاب روشهای مدیریت </a:t>
            </a:r>
            <a:r>
              <a:rPr lang="fa-IR" b="1" dirty="0" err="1" smtClean="0"/>
              <a:t>پسماند</a:t>
            </a:r>
            <a:r>
              <a:rPr lang="fa-IR" b="1" dirty="0" smtClean="0"/>
              <a:t> اقدام به ارزیابی نمایند و راهبردهای زیر را اتخاذ کنند:</a:t>
            </a:r>
          </a:p>
          <a:p>
            <a:pPr algn="r" rtl="1"/>
            <a:endParaRPr lang="fa-IR" b="1" dirty="0" smtClean="0"/>
          </a:p>
          <a:p>
            <a:pPr marL="0" indent="0" algn="r" rtl="1">
              <a:buNone/>
            </a:pPr>
            <a:r>
              <a:rPr lang="fa-IR" b="1" dirty="0" smtClean="0">
                <a:solidFill>
                  <a:srgbClr val="FF0000"/>
                </a:solidFill>
              </a:rPr>
              <a:t>راهبردهای کوتاه مدت:</a:t>
            </a:r>
          </a:p>
          <a:p>
            <a:pPr algn="r" rtl="1"/>
            <a:r>
              <a:rPr lang="fa-IR" sz="2400" b="1" dirty="0" smtClean="0"/>
              <a:t>انتخاب دستگاههای پزشکی عاری ار </a:t>
            </a:r>
            <a:r>
              <a:rPr lang="en-US" sz="2400" b="1" dirty="0" smtClean="0"/>
              <a:t>PVC</a:t>
            </a:r>
            <a:endParaRPr lang="fa-IR" sz="2400" b="1" dirty="0" smtClean="0"/>
          </a:p>
          <a:p>
            <a:pPr algn="r" rtl="1"/>
            <a:endParaRPr lang="en-US" sz="2400" b="1" dirty="0" smtClean="0"/>
          </a:p>
          <a:p>
            <a:pPr algn="r" rtl="1"/>
            <a:r>
              <a:rPr lang="fa-IR" sz="2400" b="1" dirty="0" smtClean="0"/>
              <a:t>شناسایی و توسعه گزینه های </a:t>
            </a:r>
            <a:r>
              <a:rPr lang="fa-IR" sz="2400" b="1" dirty="0" err="1" smtClean="0"/>
              <a:t>بازیافت</a:t>
            </a:r>
            <a:r>
              <a:rPr lang="fa-IR" sz="2400" b="1" dirty="0" smtClean="0"/>
              <a:t> تا حد ممکن</a:t>
            </a:r>
          </a:p>
          <a:p>
            <a:pPr algn="r" rtl="1"/>
            <a:endParaRPr lang="fa-IR" sz="2400" b="1" dirty="0" smtClean="0"/>
          </a:p>
          <a:p>
            <a:pPr algn="r" rtl="1"/>
            <a:r>
              <a:rPr lang="fa-IR" sz="2400" b="1" dirty="0" smtClean="0"/>
              <a:t>تحقیق و ارتقاء فناوری </a:t>
            </a:r>
            <a:r>
              <a:rPr lang="fa-IR" sz="2400" b="1" dirty="0" err="1" smtClean="0"/>
              <a:t>هایا</a:t>
            </a:r>
            <a:r>
              <a:rPr lang="fa-IR" sz="2400" b="1" dirty="0" smtClean="0"/>
              <a:t> گزینه های جدید</a:t>
            </a:r>
          </a:p>
          <a:p>
            <a:pPr algn="r" rtl="1"/>
            <a:endParaRPr lang="fa-IR" b="1" dirty="0" smtClean="0"/>
          </a:p>
          <a:p>
            <a:pPr algn="r" rtl="1"/>
            <a:endParaRPr lang="fa-IR" b="1" dirty="0" smtClean="0">
              <a:solidFill>
                <a:srgbClr val="FF0000"/>
              </a:solidFill>
            </a:endParaRPr>
          </a:p>
          <a:p>
            <a:pPr algn="r" rtl="1"/>
            <a:endParaRPr lang="fa-IR" b="1" dirty="0" smtClean="0"/>
          </a:p>
          <a:p>
            <a:pPr algn="r" rtl="1"/>
            <a:endParaRPr lang="en-US" dirty="0"/>
          </a:p>
        </p:txBody>
      </p:sp>
    </p:spTree>
    <p:extLst>
      <p:ext uri="{BB962C8B-B14F-4D97-AF65-F5344CB8AC3E}">
        <p14:creationId xmlns:p14="http://schemas.microsoft.com/office/powerpoint/2010/main" val="312609962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r"/>
            <a:r>
              <a:rPr lang="fa-IR" dirty="0">
                <a:solidFill>
                  <a:srgbClr val="FF0000"/>
                </a:solidFill>
              </a:rPr>
              <a:t>راهبردهای میان  مدت:</a:t>
            </a:r>
            <a:br>
              <a:rPr lang="fa-IR" dirty="0">
                <a:solidFill>
                  <a:srgbClr val="FF0000"/>
                </a:solidFill>
              </a:rPr>
            </a:br>
            <a:endParaRPr lang="en-US" dirty="0"/>
          </a:p>
        </p:txBody>
      </p:sp>
      <p:sp>
        <p:nvSpPr>
          <p:cNvPr id="3" name="Content Placeholder 2"/>
          <p:cNvSpPr>
            <a:spLocks noGrp="1"/>
          </p:cNvSpPr>
          <p:nvPr>
            <p:ph idx="1"/>
          </p:nvPr>
        </p:nvSpPr>
        <p:spPr/>
        <p:txBody>
          <a:bodyPr/>
          <a:lstStyle/>
          <a:p>
            <a:pPr algn="r" rtl="1">
              <a:buClr>
                <a:srgbClr val="B13F9A"/>
              </a:buClr>
            </a:pPr>
            <a:r>
              <a:rPr lang="fa-IR" sz="2400" b="1" dirty="0" smtClean="0"/>
              <a:t>تلاش بیشتر جهت کاهش تعداد تزریق </a:t>
            </a:r>
            <a:r>
              <a:rPr lang="fa-IR" sz="2400" b="1" dirty="0" err="1" smtClean="0"/>
              <a:t>غیرلازم</a:t>
            </a:r>
            <a:r>
              <a:rPr lang="fa-IR" sz="2400" b="1" dirty="0" smtClean="0"/>
              <a:t> به </a:t>
            </a:r>
            <a:r>
              <a:rPr lang="fa-IR" sz="2400" b="1" dirty="0" err="1" smtClean="0"/>
              <a:t>منظورکاهش</a:t>
            </a:r>
            <a:r>
              <a:rPr lang="fa-IR" sz="2400" b="1" dirty="0" smtClean="0"/>
              <a:t> </a:t>
            </a:r>
            <a:r>
              <a:rPr lang="fa-IR" sz="2400" b="1" dirty="0" err="1" smtClean="0"/>
              <a:t>پسماند</a:t>
            </a:r>
            <a:endParaRPr lang="fa-IR" sz="2400" b="1" dirty="0" smtClean="0"/>
          </a:p>
          <a:p>
            <a:pPr algn="r" rtl="1">
              <a:buClr>
                <a:srgbClr val="B13F9A"/>
              </a:buClr>
            </a:pPr>
            <a:endParaRPr lang="fa-IR" sz="2400" b="1" dirty="0" smtClean="0"/>
          </a:p>
          <a:p>
            <a:pPr algn="r" rtl="1">
              <a:buClr>
                <a:srgbClr val="B13F9A"/>
              </a:buClr>
            </a:pPr>
            <a:r>
              <a:rPr lang="fa-IR" sz="2400" b="1" dirty="0" smtClean="0"/>
              <a:t>تحقیق در مورد اثرات بهداشتی مواجهه طولانی مدت با مقادیر کم دی </a:t>
            </a:r>
            <a:r>
              <a:rPr lang="fa-IR" sz="2400" b="1" dirty="0" err="1" smtClean="0"/>
              <a:t>اکسین</a:t>
            </a:r>
            <a:r>
              <a:rPr lang="fa-IR" sz="2400" b="1" dirty="0" smtClean="0"/>
              <a:t> و فوران</a:t>
            </a:r>
          </a:p>
          <a:p>
            <a:pPr algn="r" rtl="1">
              <a:buClr>
                <a:srgbClr val="B13F9A"/>
              </a:buClr>
            </a:pPr>
            <a:endParaRPr lang="fa-IR" sz="2400" b="1" dirty="0" smtClean="0"/>
          </a:p>
          <a:p>
            <a:pPr algn="r" rtl="1">
              <a:buClr>
                <a:srgbClr val="B13F9A"/>
              </a:buClr>
            </a:pPr>
            <a:r>
              <a:rPr lang="fa-IR" sz="2400" b="1" dirty="0" smtClean="0"/>
              <a:t>ارزیابی خطر به منظور مقایسه ی خطرات بهداشتی مرتبط با زباله سوز و مواجهه با </a:t>
            </a:r>
            <a:r>
              <a:rPr lang="fa-IR" sz="2400" b="1" dirty="0" err="1" smtClean="0"/>
              <a:t>پسماند</a:t>
            </a:r>
            <a:r>
              <a:rPr lang="fa-IR" sz="2400" b="1" dirty="0" smtClean="0"/>
              <a:t> پزشکی </a:t>
            </a:r>
          </a:p>
          <a:p>
            <a:pPr algn="r" rtl="1">
              <a:buClr>
                <a:srgbClr val="B13F9A"/>
              </a:buClr>
            </a:pPr>
            <a:endParaRPr lang="fa-IR" sz="2400" b="1" dirty="0"/>
          </a:p>
          <a:p>
            <a:endParaRPr lang="en-US" dirty="0"/>
          </a:p>
        </p:txBody>
      </p:sp>
    </p:spTree>
    <p:extLst>
      <p:ext uri="{BB962C8B-B14F-4D97-AF65-F5344CB8AC3E}">
        <p14:creationId xmlns:p14="http://schemas.microsoft.com/office/powerpoint/2010/main" val="346041375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fa-IR" dirty="0">
                <a:solidFill>
                  <a:srgbClr val="FF0000"/>
                </a:solidFill>
              </a:rPr>
              <a:t>راهبردهای بلند مدت </a:t>
            </a:r>
            <a:br>
              <a:rPr lang="fa-IR" dirty="0">
                <a:solidFill>
                  <a:srgbClr val="FF0000"/>
                </a:solidFill>
              </a:rPr>
            </a:br>
            <a:endParaRPr lang="en-US" dirty="0"/>
          </a:p>
        </p:txBody>
      </p:sp>
      <p:sp>
        <p:nvSpPr>
          <p:cNvPr id="3" name="Content Placeholder 2"/>
          <p:cNvSpPr>
            <a:spLocks noGrp="1"/>
          </p:cNvSpPr>
          <p:nvPr>
            <p:ph idx="1"/>
          </p:nvPr>
        </p:nvSpPr>
        <p:spPr/>
        <p:txBody>
          <a:bodyPr>
            <a:normAutofit fontScale="92500" lnSpcReduction="10000"/>
          </a:bodyPr>
          <a:lstStyle/>
          <a:p>
            <a:pPr algn="r" rtl="1"/>
            <a:r>
              <a:rPr lang="fa-IR" sz="2400" b="1" dirty="0" smtClean="0"/>
              <a:t>توسعه فناوریهای غیر سوز برای دفع نهایی </a:t>
            </a:r>
            <a:r>
              <a:rPr lang="fa-IR" sz="2400" b="1" dirty="0" err="1" smtClean="0"/>
              <a:t>پسماند</a:t>
            </a:r>
            <a:r>
              <a:rPr lang="fa-IR" sz="2400" b="1" dirty="0" smtClean="0"/>
              <a:t> پزشکی به منظور جلوگیری از بیماریهای ناشی از مدیریت غیر ایمن </a:t>
            </a:r>
            <a:r>
              <a:rPr lang="fa-IR" sz="2400" b="1" dirty="0" err="1" smtClean="0"/>
              <a:t>پسماند</a:t>
            </a:r>
            <a:r>
              <a:rPr lang="fa-IR" sz="2400" b="1" dirty="0" smtClean="0"/>
              <a:t> پزشکی و مواجهه با دی </a:t>
            </a:r>
            <a:r>
              <a:rPr lang="fa-IR" sz="2400" b="1" dirty="0" err="1" smtClean="0"/>
              <a:t>اکسین</a:t>
            </a:r>
            <a:r>
              <a:rPr lang="fa-IR" sz="2400" b="1" dirty="0" smtClean="0"/>
              <a:t> و فوران </a:t>
            </a:r>
          </a:p>
          <a:p>
            <a:pPr algn="r" rtl="1"/>
            <a:endParaRPr lang="fa-IR" sz="2400" b="1" dirty="0" smtClean="0"/>
          </a:p>
          <a:p>
            <a:pPr algn="r" rtl="1"/>
            <a:r>
              <a:rPr lang="fa-IR" sz="2400" b="1" dirty="0" smtClean="0"/>
              <a:t>پشتیبانی از کشورها در توسعه و تدوین </a:t>
            </a:r>
            <a:r>
              <a:rPr lang="fa-IR" sz="2400" b="1" dirty="0" err="1" smtClean="0"/>
              <a:t>رهنمودهای</a:t>
            </a:r>
            <a:r>
              <a:rPr lang="fa-IR" sz="2400" b="1" dirty="0" smtClean="0"/>
              <a:t> ملی برای مدیریت صحیح و ایمن </a:t>
            </a:r>
            <a:r>
              <a:rPr lang="fa-IR" sz="2400" b="1" dirty="0" err="1" smtClean="0"/>
              <a:t>پسماند</a:t>
            </a:r>
            <a:r>
              <a:rPr lang="fa-IR" sz="2400" b="1" dirty="0" smtClean="0"/>
              <a:t> پزشکی </a:t>
            </a:r>
          </a:p>
          <a:p>
            <a:pPr algn="r" rtl="1"/>
            <a:endParaRPr lang="fa-IR" sz="2400" b="1" dirty="0" smtClean="0"/>
          </a:p>
          <a:p>
            <a:pPr algn="r" rtl="1"/>
            <a:r>
              <a:rPr lang="fa-IR" sz="2400" b="1" dirty="0">
                <a:solidFill>
                  <a:prstClr val="black"/>
                </a:solidFill>
              </a:rPr>
              <a:t>پشتیبانی از </a:t>
            </a:r>
            <a:r>
              <a:rPr lang="fa-IR" sz="2400" b="1" dirty="0" smtClean="0">
                <a:solidFill>
                  <a:prstClr val="black"/>
                </a:solidFill>
              </a:rPr>
              <a:t>کشورها در توسعه و اجرای برنامه ملی </a:t>
            </a:r>
            <a:r>
              <a:rPr lang="fa-IR" sz="2400" b="1" dirty="0" err="1" smtClean="0">
                <a:solidFill>
                  <a:prstClr val="black"/>
                </a:solidFill>
              </a:rPr>
              <a:t>پسماند</a:t>
            </a:r>
            <a:r>
              <a:rPr lang="fa-IR" sz="2400" b="1" dirty="0" smtClean="0">
                <a:solidFill>
                  <a:prstClr val="black"/>
                </a:solidFill>
              </a:rPr>
              <a:t> پزشکی</a:t>
            </a:r>
          </a:p>
          <a:p>
            <a:pPr algn="r" rtl="1"/>
            <a:endParaRPr lang="fa-IR" sz="2400" b="1" dirty="0" smtClean="0">
              <a:solidFill>
                <a:prstClr val="black"/>
              </a:solidFill>
            </a:endParaRPr>
          </a:p>
          <a:p>
            <a:pPr algn="r" rtl="1"/>
            <a:r>
              <a:rPr lang="fa-IR" sz="2400" b="1" dirty="0" smtClean="0">
                <a:solidFill>
                  <a:prstClr val="black"/>
                </a:solidFill>
              </a:rPr>
              <a:t>ارتقاء اصول مدیریت مناسب زیست محیطی </a:t>
            </a:r>
            <a:r>
              <a:rPr lang="fa-IR" sz="2400" b="1" dirty="0" err="1" smtClean="0">
                <a:solidFill>
                  <a:prstClr val="black"/>
                </a:solidFill>
              </a:rPr>
              <a:t>پسماند</a:t>
            </a:r>
            <a:r>
              <a:rPr lang="fa-IR" sz="2400" b="1" dirty="0" smtClean="0">
                <a:solidFill>
                  <a:prstClr val="black"/>
                </a:solidFill>
              </a:rPr>
              <a:t> پزشکی </a:t>
            </a:r>
            <a:r>
              <a:rPr lang="fa-IR" sz="2400" b="1" dirty="0" err="1" smtClean="0">
                <a:solidFill>
                  <a:prstClr val="black"/>
                </a:solidFill>
              </a:rPr>
              <a:t>برمبنای</a:t>
            </a:r>
            <a:r>
              <a:rPr lang="fa-IR" sz="2400" b="1" dirty="0" smtClean="0">
                <a:solidFill>
                  <a:prstClr val="black"/>
                </a:solidFill>
              </a:rPr>
              <a:t> اصول مندرج در کنوانسیون بازل </a:t>
            </a:r>
          </a:p>
          <a:p>
            <a:pPr algn="r" rtl="1"/>
            <a:endParaRPr lang="fa-IR" sz="2400" b="1" dirty="0" smtClean="0">
              <a:solidFill>
                <a:prstClr val="black"/>
              </a:solidFill>
            </a:endParaRPr>
          </a:p>
          <a:p>
            <a:pPr algn="r" rtl="1"/>
            <a:r>
              <a:rPr lang="fa-IR" sz="2400" b="1" dirty="0" smtClean="0">
                <a:solidFill>
                  <a:prstClr val="black"/>
                </a:solidFill>
              </a:rPr>
              <a:t>حمایت از اختصاص منابع انسانی و مالی به مدیریت ایمن </a:t>
            </a:r>
            <a:r>
              <a:rPr lang="fa-IR" sz="2400" b="1" dirty="0" err="1" smtClean="0">
                <a:solidFill>
                  <a:prstClr val="black"/>
                </a:solidFill>
              </a:rPr>
              <a:t>پسماند</a:t>
            </a:r>
            <a:r>
              <a:rPr lang="fa-IR" sz="2400" b="1" dirty="0" smtClean="0">
                <a:solidFill>
                  <a:prstClr val="black"/>
                </a:solidFill>
              </a:rPr>
              <a:t> پزشکی </a:t>
            </a:r>
            <a:endParaRPr lang="fa-IR" sz="2400" b="1" dirty="0" smtClean="0"/>
          </a:p>
          <a:p>
            <a:pPr algn="r" rtl="1"/>
            <a:endParaRPr lang="en-US" sz="2400" b="1" dirty="0"/>
          </a:p>
        </p:txBody>
      </p:sp>
    </p:spTree>
    <p:extLst>
      <p:ext uri="{BB962C8B-B14F-4D97-AF65-F5344CB8AC3E}">
        <p14:creationId xmlns:p14="http://schemas.microsoft.com/office/powerpoint/2010/main" val="415441995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2800" dirty="0">
                <a:solidFill>
                  <a:srgbClr val="FF0000"/>
                </a:solidFill>
              </a:rPr>
              <a:t>نظر سازمان جهانی بهداشت در خصوص سیستم های غیر سوز بی خطر ساز </a:t>
            </a:r>
            <a:r>
              <a:rPr lang="fa-IR" sz="2800" dirty="0" err="1">
                <a:solidFill>
                  <a:srgbClr val="FF0000"/>
                </a:solidFill>
              </a:rPr>
              <a:t>پسماند</a:t>
            </a:r>
            <a:r>
              <a:rPr lang="fa-IR" sz="2800" dirty="0">
                <a:solidFill>
                  <a:srgbClr val="FF0000"/>
                </a:solidFill>
              </a:rPr>
              <a:t> </a:t>
            </a:r>
            <a:endParaRPr lang="en-US" sz="2800" dirty="0">
              <a:solidFill>
                <a:srgbClr val="FF0000"/>
              </a:solidFill>
            </a:endParaRPr>
          </a:p>
        </p:txBody>
      </p:sp>
      <p:sp>
        <p:nvSpPr>
          <p:cNvPr id="7" name="Content Placeholder 6"/>
          <p:cNvSpPr>
            <a:spLocks noGrp="1"/>
          </p:cNvSpPr>
          <p:nvPr>
            <p:ph idx="1"/>
          </p:nvPr>
        </p:nvSpPr>
        <p:spPr/>
        <p:txBody>
          <a:bodyPr>
            <a:normAutofit fontScale="62500" lnSpcReduction="20000"/>
          </a:bodyPr>
          <a:lstStyle/>
          <a:p>
            <a:pPr algn="just" rtl="1">
              <a:lnSpc>
                <a:spcPct val="150000"/>
              </a:lnSpc>
              <a:spcAft>
                <a:spcPts val="1000"/>
              </a:spcAft>
            </a:pPr>
            <a:r>
              <a:rPr lang="en-US" sz="3600" u="sng" dirty="0">
                <a:latin typeface="B Titr" panose="00000700000000000000" pitchFamily="2" charset="-78"/>
                <a:ea typeface="Calibri" panose="020F0502020204030204" pitchFamily="34" charset="0"/>
                <a:cs typeface="Arial" panose="020B0604020202020204" pitchFamily="34" charset="0"/>
              </a:rPr>
              <a:t> </a:t>
            </a:r>
            <a:r>
              <a:rPr lang="fa-IR" sz="2800" u="sng" dirty="0">
                <a:latin typeface="Calibri" panose="020F0502020204030204" pitchFamily="34" charset="0"/>
                <a:ea typeface="Calibri" panose="020F0502020204030204" pitchFamily="34" charset="0"/>
                <a:cs typeface="B Titr" panose="00000700000000000000" pitchFamily="2" charset="-78"/>
              </a:rPr>
              <a:t>آیا با تکنولوژی غیر سوز (</a:t>
            </a:r>
            <a:r>
              <a:rPr lang="fa-IR" sz="2800" u="sng" dirty="0" err="1">
                <a:latin typeface="Calibri" panose="020F0502020204030204" pitchFamily="34" charset="0"/>
                <a:ea typeface="Calibri" panose="020F0502020204030204" pitchFamily="34" charset="0"/>
                <a:cs typeface="B Titr" panose="00000700000000000000" pitchFamily="2" charset="-78"/>
              </a:rPr>
              <a:t>اتوکلاو</a:t>
            </a:r>
            <a:r>
              <a:rPr lang="fa-IR" sz="2800" u="sng" dirty="0">
                <a:latin typeface="Calibri" panose="020F0502020204030204" pitchFamily="34" charset="0"/>
                <a:ea typeface="Calibri" panose="020F0502020204030204" pitchFamily="34" charset="0"/>
                <a:cs typeface="B Titr" panose="00000700000000000000" pitchFamily="2" charset="-78"/>
              </a:rPr>
              <a:t> و ... )امکان تبدیل </a:t>
            </a:r>
            <a:r>
              <a:rPr lang="fa-IR" sz="2800" u="sng" dirty="0" err="1">
                <a:latin typeface="Calibri" panose="020F0502020204030204" pitchFamily="34" charset="0"/>
                <a:ea typeface="Calibri" panose="020F0502020204030204" pitchFamily="34" charset="0"/>
                <a:cs typeface="B Titr" panose="00000700000000000000" pitchFamily="2" charset="-78"/>
              </a:rPr>
              <a:t>پسماند</a:t>
            </a:r>
            <a:r>
              <a:rPr lang="fa-IR" sz="2800" u="sng" dirty="0">
                <a:latin typeface="Calibri" panose="020F0502020204030204" pitchFamily="34" charset="0"/>
                <a:ea typeface="Calibri" panose="020F0502020204030204" pitchFamily="34" charset="0"/>
                <a:cs typeface="B Titr" panose="00000700000000000000" pitchFamily="2" charset="-78"/>
              </a:rPr>
              <a:t> عفونی و تیز و برنده به </a:t>
            </a:r>
            <a:r>
              <a:rPr lang="fa-IR" sz="2800" u="sng" dirty="0" err="1">
                <a:latin typeface="Calibri" panose="020F0502020204030204" pitchFamily="34" charset="0"/>
                <a:ea typeface="Calibri" panose="020F0502020204030204" pitchFamily="34" charset="0"/>
                <a:cs typeface="B Titr" panose="00000700000000000000" pitchFamily="2" charset="-78"/>
              </a:rPr>
              <a:t>پسماند</a:t>
            </a:r>
            <a:r>
              <a:rPr lang="fa-IR" sz="2800" u="sng" dirty="0">
                <a:latin typeface="Calibri" panose="020F0502020204030204" pitchFamily="34" charset="0"/>
                <a:ea typeface="Calibri" panose="020F0502020204030204" pitchFamily="34" charset="0"/>
                <a:cs typeface="B Titr" panose="00000700000000000000" pitchFamily="2" charset="-78"/>
              </a:rPr>
              <a:t> عادی وجود دارد ؟</a:t>
            </a:r>
            <a:endParaRPr lang="en-US" sz="3600" dirty="0">
              <a:latin typeface="Calibri" panose="020F0502020204030204" pitchFamily="34" charset="0"/>
              <a:ea typeface="Calibri" panose="020F0502020204030204" pitchFamily="34" charset="0"/>
              <a:cs typeface="Arial" panose="020B0604020202020204" pitchFamily="34" charset="0"/>
            </a:endParaRPr>
          </a:p>
          <a:p>
            <a:pPr algn="just" rtl="1"/>
            <a:r>
              <a:rPr lang="fa-IR" sz="3400" b="1" dirty="0">
                <a:cs typeface="B Nazanin" pitchFamily="2" charset="-78"/>
              </a:rPr>
              <a:t>تجهیزات غیر سوز نظیر </a:t>
            </a:r>
            <a:r>
              <a:rPr lang="fa-IR" sz="3400" b="1" dirty="0" err="1">
                <a:cs typeface="B Nazanin" pitchFamily="2" charset="-78"/>
              </a:rPr>
              <a:t>اتوکلاو</a:t>
            </a:r>
            <a:r>
              <a:rPr lang="fa-IR" sz="3400" b="1" dirty="0">
                <a:cs typeface="B Nazanin" pitchFamily="2" charset="-78"/>
              </a:rPr>
              <a:t>  که در رنج  </a:t>
            </a:r>
            <a:r>
              <a:rPr lang="fa-IR" sz="3400" b="1" dirty="0">
                <a:solidFill>
                  <a:srgbClr val="00B050"/>
                </a:solidFill>
                <a:cs typeface="B Nazanin" pitchFamily="2" charset="-78"/>
              </a:rPr>
              <a:t>شش پایه لگاریتمی کاهش  یا بیشتر  </a:t>
            </a:r>
            <a:r>
              <a:rPr lang="fa-IR" sz="3400" b="1" dirty="0">
                <a:cs typeface="B Nazanin" pitchFamily="2" charset="-78"/>
              </a:rPr>
              <a:t>کار می کنند ، </a:t>
            </a:r>
            <a:r>
              <a:rPr lang="fa-IR" sz="3400" b="1" dirty="0" err="1">
                <a:cs typeface="B Nazanin" pitchFamily="2" charset="-78"/>
              </a:rPr>
              <a:t>اسپور</a:t>
            </a:r>
            <a:r>
              <a:rPr lang="fa-IR" sz="3400" b="1" dirty="0">
                <a:cs typeface="B Nazanin" pitchFamily="2" charset="-78"/>
              </a:rPr>
              <a:t> های </a:t>
            </a:r>
            <a:r>
              <a:rPr lang="fa-IR" sz="3400" b="1" dirty="0" err="1">
                <a:cs typeface="B Nazanin" pitchFamily="2" charset="-78"/>
              </a:rPr>
              <a:t>ژئوباسیلوس</a:t>
            </a:r>
            <a:r>
              <a:rPr lang="fa-IR" sz="3400" b="1" dirty="0">
                <a:cs typeface="B Nazanin" pitchFamily="2" charset="-78"/>
              </a:rPr>
              <a:t> </a:t>
            </a:r>
            <a:r>
              <a:rPr lang="fa-IR" sz="3400" b="1" dirty="0" err="1">
                <a:cs typeface="B Nazanin" pitchFamily="2" charset="-78"/>
              </a:rPr>
              <a:t>استئاروترموفیلوس</a:t>
            </a:r>
            <a:r>
              <a:rPr lang="fa-IR" sz="3400" b="1" dirty="0">
                <a:cs typeface="B Nazanin" pitchFamily="2" charset="-78"/>
              </a:rPr>
              <a:t> را غیر فعال می کنند(صفحه 107 کتاب راهنما </a:t>
            </a:r>
            <a:r>
              <a:rPr lang="en-US" sz="3400" b="1" dirty="0">
                <a:cs typeface="B Nazanin" pitchFamily="2" charset="-78"/>
              </a:rPr>
              <a:t>who</a:t>
            </a:r>
            <a:r>
              <a:rPr lang="fa-IR" sz="3400" b="1" dirty="0" smtClean="0">
                <a:cs typeface="B Nazanin" pitchFamily="2" charset="-78"/>
              </a:rPr>
              <a:t>)</a:t>
            </a:r>
          </a:p>
          <a:p>
            <a:pPr algn="just" rtl="1"/>
            <a:endParaRPr lang="fa-IR" sz="3400" b="1" dirty="0" smtClean="0">
              <a:cs typeface="B Nazanin" pitchFamily="2" charset="-78"/>
            </a:endParaRPr>
          </a:p>
          <a:p>
            <a:pPr algn="just" rtl="1"/>
            <a:r>
              <a:rPr lang="fa-IR" sz="3400" b="1" dirty="0" smtClean="0">
                <a:cs typeface="B Nazanin" pitchFamily="2" charset="-78"/>
              </a:rPr>
              <a:t> </a:t>
            </a:r>
            <a:r>
              <a:rPr lang="fa-IR" sz="3400" b="1" dirty="0">
                <a:cs typeface="B Nazanin" pitchFamily="2" charset="-78"/>
              </a:rPr>
              <a:t>این اسپورها مقاوم ترین اسپورها در برابر حرارت و مواد شیمیایی در گروه میکرو ارگانیسم ها ی مطرح شده در  سطوح </a:t>
            </a:r>
            <a:r>
              <a:rPr lang="en-US" sz="3400" b="1" dirty="0">
                <a:cs typeface="B Nazanin" pitchFamily="2" charset="-78"/>
              </a:rPr>
              <a:t>STAATT  </a:t>
            </a:r>
            <a:r>
              <a:rPr lang="fa-IR" sz="3400" b="1" dirty="0">
                <a:cs typeface="B Nazanin" pitchFamily="2" charset="-78"/>
              </a:rPr>
              <a:t>برای غیر فعال سازی میکروبیولوژی می باشند .(یعنی اشکال رویشی باکتر ها ،قارچ ،ویروس های آبدوست و چربی دوست ،انگل هاو مایکوباکتریا </a:t>
            </a:r>
            <a:r>
              <a:rPr lang="fa-IR" sz="3400" b="1" dirty="0" smtClean="0">
                <a:cs typeface="B Nazanin" pitchFamily="2" charset="-78"/>
              </a:rPr>
              <a:t>).</a:t>
            </a:r>
          </a:p>
          <a:p>
            <a:pPr algn="just" rtl="1"/>
            <a:endParaRPr lang="fa-IR" sz="3400" b="1" dirty="0" smtClean="0">
              <a:cs typeface="B Nazanin" pitchFamily="2" charset="-78"/>
            </a:endParaRPr>
          </a:p>
          <a:p>
            <a:pPr algn="just" rtl="1"/>
            <a:r>
              <a:rPr lang="fa-IR" sz="3400" b="1" dirty="0" smtClean="0">
                <a:cs typeface="B Nazanin" pitchFamily="2" charset="-78"/>
              </a:rPr>
              <a:t> </a:t>
            </a:r>
            <a:r>
              <a:rPr lang="fa-IR" sz="3400" b="1" dirty="0">
                <a:cs typeface="B Nazanin" pitchFamily="2" charset="-78"/>
              </a:rPr>
              <a:t>این به معنای یک میلیونیوم(0.000001) احتمال بقای جمعیت میکروبی می باشد </a:t>
            </a:r>
            <a:r>
              <a:rPr lang="fa-IR" sz="3400" b="1" dirty="0" smtClean="0">
                <a:cs typeface="B Nazanin" pitchFamily="2" charset="-78"/>
              </a:rPr>
              <a:t>.</a:t>
            </a:r>
            <a:endParaRPr lang="en-US" sz="3400" b="1" dirty="0" smtClean="0">
              <a:cs typeface="B Nazanin" pitchFamily="2" charset="-78"/>
            </a:endParaRPr>
          </a:p>
          <a:p>
            <a:pPr algn="just" rtl="1"/>
            <a:endParaRPr lang="fa-IR" sz="3400" b="1" dirty="0">
              <a:cs typeface="B Nazanin" pitchFamily="2" charset="-78"/>
            </a:endParaRPr>
          </a:p>
          <a:p>
            <a:endParaRPr lang="en-US" dirty="0"/>
          </a:p>
        </p:txBody>
      </p:sp>
    </p:spTree>
    <p:extLst>
      <p:ext uri="{BB962C8B-B14F-4D97-AF65-F5344CB8AC3E}">
        <p14:creationId xmlns:p14="http://schemas.microsoft.com/office/powerpoint/2010/main" val="116935603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lvl="0" algn="just" rtl="1">
              <a:buClr>
                <a:srgbClr val="B13F9A"/>
              </a:buClr>
            </a:pPr>
            <a:r>
              <a:rPr lang="fa-IR" sz="1900" b="1" dirty="0">
                <a:solidFill>
                  <a:prstClr val="black"/>
                </a:solidFill>
                <a:cs typeface="B Nazanin" pitchFamily="2" charset="-78"/>
              </a:rPr>
              <a:t>قابل توجه است که استریلیزاسیون تجهیزات جراحی عموما  در همین  رنج شش پایه لگاریتمی کاهش بیان شده است که به معنی  99.9999درصد کاهش میکروبی یا بیشتر جمعیت میکروبی شامل آن دسته از میکروبهایی که در مقابل حرارت و مواد شیمیایی مقاوم ترین هستند، می باشد . </a:t>
            </a:r>
            <a:endParaRPr lang="fa-IR" sz="1900" b="1" dirty="0" smtClean="0">
              <a:solidFill>
                <a:prstClr val="black"/>
              </a:solidFill>
              <a:cs typeface="B Nazanin" pitchFamily="2" charset="-78"/>
            </a:endParaRPr>
          </a:p>
          <a:p>
            <a:pPr lvl="0" algn="just" rtl="1">
              <a:buClr>
                <a:srgbClr val="B13F9A"/>
              </a:buClr>
            </a:pPr>
            <a:endParaRPr lang="fa-IR" sz="1900" b="1" dirty="0" smtClean="0">
              <a:solidFill>
                <a:prstClr val="black"/>
              </a:solidFill>
              <a:cs typeface="B Nazanin" pitchFamily="2" charset="-78"/>
            </a:endParaRPr>
          </a:p>
          <a:p>
            <a:pPr lvl="0" algn="just" rtl="1">
              <a:buClr>
                <a:srgbClr val="B13F9A"/>
              </a:buClr>
            </a:pPr>
            <a:r>
              <a:rPr lang="fa-IR" sz="1900" b="1" dirty="0" smtClean="0">
                <a:solidFill>
                  <a:prstClr val="black"/>
                </a:solidFill>
                <a:cs typeface="B Nazanin" pitchFamily="2" charset="-78"/>
              </a:rPr>
              <a:t>بنابراین </a:t>
            </a:r>
            <a:r>
              <a:rPr lang="fa-IR" sz="1900" b="1" dirty="0">
                <a:solidFill>
                  <a:prstClr val="black"/>
                </a:solidFill>
                <a:cs typeface="B Nazanin" pitchFamily="2" charset="-78"/>
              </a:rPr>
              <a:t>دستگاههای غیر سوز که به چنین سطح غیر فعال سازی میکروارگانیسم می رسند می توانند پسماندهای عفونی و بسیار عفونی و تیز و برنده را به پسماند غیر خطرناک یا عادی ((</a:t>
            </a:r>
            <a:r>
              <a:rPr lang="en-US" sz="1900" b="1" dirty="0">
                <a:solidFill>
                  <a:prstClr val="black"/>
                </a:solidFill>
                <a:cs typeface="B Nazanin" pitchFamily="2" charset="-78"/>
              </a:rPr>
              <a:t>non hazardous waste /general waste </a:t>
            </a:r>
            <a:r>
              <a:rPr lang="fa-IR" sz="1900" b="1" dirty="0">
                <a:solidFill>
                  <a:prstClr val="black"/>
                </a:solidFill>
                <a:cs typeface="B Nazanin" pitchFamily="2" charset="-78"/>
              </a:rPr>
              <a:t>تبدیل </a:t>
            </a:r>
            <a:r>
              <a:rPr lang="fa-IR" sz="1900" b="1" dirty="0" smtClean="0">
                <a:solidFill>
                  <a:prstClr val="black"/>
                </a:solidFill>
                <a:cs typeface="B Nazanin" pitchFamily="2" charset="-78"/>
              </a:rPr>
              <a:t>کنند</a:t>
            </a:r>
          </a:p>
          <a:p>
            <a:pPr lvl="0" algn="just" rtl="1">
              <a:buClr>
                <a:srgbClr val="B13F9A"/>
              </a:buClr>
            </a:pPr>
            <a:endParaRPr lang="fa-IR" sz="1900" b="1" dirty="0">
              <a:solidFill>
                <a:prstClr val="black"/>
              </a:solidFill>
              <a:cs typeface="B Nazanin" pitchFamily="2" charset="-78"/>
            </a:endParaRPr>
          </a:p>
          <a:p>
            <a:pPr algn="r" rtl="1"/>
            <a:r>
              <a:rPr lang="fa-IR" sz="1800" u="sng" dirty="0">
                <a:latin typeface="Calibri" panose="020F0502020204030204" pitchFamily="34" charset="0"/>
                <a:ea typeface="Calibri" panose="020F0502020204030204" pitchFamily="34" charset="0"/>
                <a:cs typeface="B Titr" panose="00000700000000000000" pitchFamily="2" charset="-78"/>
              </a:rPr>
              <a:t>ایا این حد (رنج  شش پایه لگاریتمی کاهش  یا بیشتر) به معنی گندزدایی است یا استریلیزاسیون </a:t>
            </a:r>
            <a:endParaRPr lang="fa-IR" sz="1800" u="sng" dirty="0" smtClean="0">
              <a:latin typeface="Calibri" panose="020F0502020204030204" pitchFamily="34" charset="0"/>
              <a:ea typeface="Calibri" panose="020F0502020204030204" pitchFamily="34" charset="0"/>
              <a:cs typeface="B Titr" panose="00000700000000000000" pitchFamily="2" charset="-78"/>
            </a:endParaRPr>
          </a:p>
          <a:p>
            <a:pPr algn="r" rtl="1"/>
            <a:endParaRPr lang="fa-IR" sz="1800" u="sng" dirty="0" smtClean="0">
              <a:latin typeface="Calibri" panose="020F0502020204030204" pitchFamily="34" charset="0"/>
              <a:ea typeface="Calibri" panose="020F0502020204030204" pitchFamily="34" charset="0"/>
              <a:cs typeface="B Titr" panose="00000700000000000000" pitchFamily="2" charset="-78"/>
            </a:endParaRPr>
          </a:p>
          <a:p>
            <a:pPr marL="0" indent="0" algn="r" rtl="1">
              <a:buNone/>
            </a:pPr>
            <a:r>
              <a:rPr lang="fa-IR" sz="1900" b="1" dirty="0">
                <a:solidFill>
                  <a:prstClr val="black"/>
                </a:solidFill>
                <a:cs typeface="B Nazanin" pitchFamily="2" charset="-78"/>
              </a:rPr>
              <a:t>استریلیزاسیون</a:t>
            </a:r>
            <a:endParaRPr lang="en-US" sz="1900" b="1" dirty="0">
              <a:solidFill>
                <a:prstClr val="black"/>
              </a:solidFill>
              <a:cs typeface="B Nazanin" pitchFamily="2" charset="-78"/>
            </a:endParaRPr>
          </a:p>
        </p:txBody>
      </p:sp>
    </p:spTree>
    <p:extLst>
      <p:ext uri="{BB962C8B-B14F-4D97-AF65-F5344CB8AC3E}">
        <p14:creationId xmlns:p14="http://schemas.microsoft.com/office/powerpoint/2010/main" val="420994974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85000" lnSpcReduction="20000"/>
          </a:bodyPr>
          <a:lstStyle/>
          <a:p>
            <a:pPr marL="0" indent="0" algn="r" rtl="1">
              <a:buNone/>
            </a:pPr>
            <a:r>
              <a:rPr lang="fa-IR" sz="2800" u="sng" dirty="0">
                <a:latin typeface="Calibri" panose="020F0502020204030204" pitchFamily="34" charset="0"/>
                <a:ea typeface="Calibri" panose="020F0502020204030204" pitchFamily="34" charset="0"/>
                <a:cs typeface="B Titr" panose="00000700000000000000" pitchFamily="2" charset="-78"/>
              </a:rPr>
              <a:t>آیا </a:t>
            </a:r>
            <a:r>
              <a:rPr lang="fa-IR" sz="2800" u="sng" dirty="0" err="1">
                <a:latin typeface="Calibri" panose="020F0502020204030204" pitchFamily="34" charset="0"/>
                <a:ea typeface="Calibri" panose="020F0502020204030204" pitchFamily="34" charset="0"/>
                <a:cs typeface="B Titr" panose="00000700000000000000" pitchFamily="2" charset="-78"/>
              </a:rPr>
              <a:t>پسماند</a:t>
            </a:r>
            <a:r>
              <a:rPr lang="fa-IR" sz="2800" u="sng" dirty="0">
                <a:latin typeface="Calibri" panose="020F0502020204030204" pitchFamily="34" charset="0"/>
                <a:ea typeface="Calibri" panose="020F0502020204030204" pitchFamily="34" charset="0"/>
                <a:cs typeface="B Titr" panose="00000700000000000000" pitchFamily="2" charset="-78"/>
              </a:rPr>
              <a:t> عفونی و تیز و برنده با غیر فعال سازی میکروبی </a:t>
            </a:r>
            <a:r>
              <a:rPr lang="fa-IR" sz="2800" u="sng" dirty="0" err="1">
                <a:latin typeface="Calibri" panose="020F0502020204030204" pitchFamily="34" charset="0"/>
                <a:ea typeface="Calibri" panose="020F0502020204030204" pitchFamily="34" charset="0"/>
                <a:cs typeface="B Titr" panose="00000700000000000000" pitchFamily="2" charset="-78"/>
              </a:rPr>
              <a:t>اسپورهای</a:t>
            </a:r>
            <a:r>
              <a:rPr lang="fa-IR" sz="2800" u="sng" dirty="0">
                <a:latin typeface="Calibri" panose="020F0502020204030204" pitchFamily="34" charset="0"/>
                <a:ea typeface="Calibri" panose="020F0502020204030204" pitchFamily="34" charset="0"/>
                <a:cs typeface="B Titr" panose="00000700000000000000" pitchFamily="2" charset="-78"/>
              </a:rPr>
              <a:t> باکتری به میزان حداقل تا 6 کاهش لگاریتمی بر پایه 10 توسط دستگاههای غیر سوز ،به </a:t>
            </a:r>
            <a:r>
              <a:rPr lang="fa-IR" sz="2800" u="sng" dirty="0" err="1">
                <a:latin typeface="Calibri" panose="020F0502020204030204" pitchFamily="34" charset="0"/>
                <a:ea typeface="Calibri" panose="020F0502020204030204" pitchFamily="34" charset="0"/>
                <a:cs typeface="B Titr" panose="00000700000000000000" pitchFamily="2" charset="-78"/>
              </a:rPr>
              <a:t>پسماند</a:t>
            </a:r>
            <a:r>
              <a:rPr lang="fa-IR" sz="2800" u="sng" dirty="0">
                <a:latin typeface="Calibri" panose="020F0502020204030204" pitchFamily="34" charset="0"/>
                <a:ea typeface="Calibri" panose="020F0502020204030204" pitchFamily="34" charset="0"/>
                <a:cs typeface="B Titr" panose="00000700000000000000" pitchFamily="2" charset="-78"/>
              </a:rPr>
              <a:t> عادی تبدیل می گردد و می </a:t>
            </a:r>
            <a:r>
              <a:rPr lang="fa-IR" sz="2800" u="sng" dirty="0" err="1">
                <a:latin typeface="Calibri" panose="020F0502020204030204" pitchFamily="34" charset="0"/>
                <a:ea typeface="Calibri" panose="020F0502020204030204" pitchFamily="34" charset="0"/>
                <a:cs typeface="B Titr" panose="00000700000000000000" pitchFamily="2" charset="-78"/>
              </a:rPr>
              <a:t>توند</a:t>
            </a:r>
            <a:r>
              <a:rPr lang="fa-IR" sz="2800" u="sng" dirty="0">
                <a:latin typeface="Calibri" panose="020F0502020204030204" pitchFamily="34" charset="0"/>
                <a:ea typeface="Calibri" panose="020F0502020204030204" pitchFamily="34" charset="0"/>
                <a:cs typeface="B Titr" panose="00000700000000000000" pitchFamily="2" charset="-78"/>
              </a:rPr>
              <a:t> مانند </a:t>
            </a:r>
            <a:r>
              <a:rPr lang="fa-IR" sz="2800" u="sng" dirty="0" err="1">
                <a:latin typeface="Calibri" panose="020F0502020204030204" pitchFamily="34" charset="0"/>
                <a:ea typeface="Calibri" panose="020F0502020204030204" pitchFamily="34" charset="0"/>
                <a:cs typeface="B Titr" panose="00000700000000000000" pitchFamily="2" charset="-78"/>
              </a:rPr>
              <a:t>پسماند</a:t>
            </a:r>
            <a:r>
              <a:rPr lang="fa-IR" sz="2800" u="sng" dirty="0">
                <a:latin typeface="Calibri" panose="020F0502020204030204" pitchFamily="34" charset="0"/>
                <a:ea typeface="Calibri" panose="020F0502020204030204" pitchFamily="34" charset="0"/>
                <a:cs typeface="B Titr" panose="00000700000000000000" pitchFamily="2" charset="-78"/>
              </a:rPr>
              <a:t> عادی مدیریت گردد ؟</a:t>
            </a:r>
          </a:p>
          <a:p>
            <a:pPr algn="r" rtl="1"/>
            <a:endParaRPr lang="fa-IR" dirty="0"/>
          </a:p>
          <a:p>
            <a:pPr algn="r" rtl="1"/>
            <a:r>
              <a:rPr lang="fa-IR" sz="2500" b="1" dirty="0">
                <a:cs typeface="B Nazanin" pitchFamily="2" charset="-78"/>
              </a:rPr>
              <a:t>پاسخ : </a:t>
            </a:r>
            <a:endParaRPr lang="fa-IR" sz="2500" b="1" dirty="0" smtClean="0">
              <a:cs typeface="B Nazanin" pitchFamily="2" charset="-78"/>
            </a:endParaRPr>
          </a:p>
          <a:p>
            <a:pPr algn="r" rtl="1"/>
            <a:r>
              <a:rPr lang="fa-IR" sz="2500" b="1" dirty="0" err="1" smtClean="0">
                <a:cs typeface="B Nazanin" pitchFamily="2" charset="-78"/>
              </a:rPr>
              <a:t>گایدلاین</a:t>
            </a:r>
            <a:r>
              <a:rPr lang="fa-IR" sz="2500" b="1" dirty="0" smtClean="0">
                <a:cs typeface="B Nazanin" pitchFamily="2" charset="-78"/>
              </a:rPr>
              <a:t> </a:t>
            </a:r>
            <a:r>
              <a:rPr lang="en-US" sz="2500" b="1" dirty="0">
                <a:cs typeface="B Nazanin" pitchFamily="2" charset="-78"/>
              </a:rPr>
              <a:t>who (</a:t>
            </a:r>
            <a:r>
              <a:rPr lang="fa-IR" sz="2500" b="1" dirty="0">
                <a:cs typeface="B Nazanin" pitchFamily="2" charset="-78"/>
              </a:rPr>
              <a:t>نسخه 2014 جدول 2.1 صفحه 4 ) پسماندهای عادی و غیر خطرناک  را پسماندهایی تعریف می کند که </a:t>
            </a:r>
            <a:r>
              <a:rPr lang="fa-IR" sz="2500" b="1" dirty="0" err="1" smtClean="0">
                <a:cs typeface="B Nazanin" pitchFamily="2" charset="-78"/>
              </a:rPr>
              <a:t>خطربیولوژیکی،شیمیایی،رادیواکتیو</a:t>
            </a:r>
            <a:r>
              <a:rPr lang="fa-IR" sz="2500" b="1" dirty="0" smtClean="0">
                <a:cs typeface="B Nazanin" pitchFamily="2" charset="-78"/>
              </a:rPr>
              <a:t> </a:t>
            </a:r>
            <a:r>
              <a:rPr lang="fa-IR" sz="2500" b="1" dirty="0">
                <a:cs typeface="B Nazanin" pitchFamily="2" charset="-78"/>
              </a:rPr>
              <a:t>و فیزیکی  خاصی را ایجاد نمی کنند  </a:t>
            </a:r>
            <a:r>
              <a:rPr lang="fa-IR" sz="2500" b="1" dirty="0" smtClean="0">
                <a:cs typeface="B Nazanin" pitchFamily="2" charset="-78"/>
              </a:rPr>
              <a:t>.</a:t>
            </a:r>
          </a:p>
          <a:p>
            <a:pPr algn="just" rtl="1"/>
            <a:endParaRPr lang="fa-IR" sz="2500" b="1" dirty="0" smtClean="0">
              <a:cs typeface="B Nazanin" pitchFamily="2" charset="-78"/>
            </a:endParaRPr>
          </a:p>
          <a:p>
            <a:pPr algn="just" rtl="1"/>
            <a:r>
              <a:rPr lang="fa-IR" sz="2500" b="1" dirty="0" smtClean="0">
                <a:cs typeface="B Nazanin" pitchFamily="2" charset="-78"/>
              </a:rPr>
              <a:t>بنابر </a:t>
            </a:r>
            <a:r>
              <a:rPr lang="fa-IR" sz="2500" b="1" dirty="0">
                <a:cs typeface="B Nazanin" pitchFamily="2" charset="-78"/>
              </a:rPr>
              <a:t>این کلیه پسماندهای عفونی و تیز و برنده تصفیه و بی خطر شده توسط دستگاههای غیر سوز  که به کاهش بار میکروبی تا حد 6 پایه لگاریتمی کاهش اسپورهای باکتری رسیده اند (یعنی اسپورهای ژئوباسیلوس استئاروترموفیلوس که مقاوم ترین اسپور ها به حرارت و مواد شیمیایی هستند)  خطر بیولوژیکی ایجاد نمی کنند و همانند پسماند عادی در نظر گرفته می شوند و میتوانند همانند پسماند خانگی شهری مدیریت گردند . </a:t>
            </a:r>
            <a:endParaRPr lang="fa-IR" sz="2500" b="1" dirty="0" smtClean="0">
              <a:cs typeface="B Nazanin" pitchFamily="2" charset="-78"/>
            </a:endParaRPr>
          </a:p>
          <a:p>
            <a:pPr algn="just" rtl="1"/>
            <a:endParaRPr lang="fa-IR" sz="2500" b="1" dirty="0" smtClean="0">
              <a:cs typeface="B Nazanin" pitchFamily="2" charset="-78"/>
            </a:endParaRPr>
          </a:p>
          <a:p>
            <a:endParaRPr lang="en-US" dirty="0"/>
          </a:p>
        </p:txBody>
      </p:sp>
    </p:spTree>
    <p:extLst>
      <p:ext uri="{BB962C8B-B14F-4D97-AF65-F5344CB8AC3E}">
        <p14:creationId xmlns:p14="http://schemas.microsoft.com/office/powerpoint/2010/main" val="59888687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lvl="0" algn="just" rtl="1">
              <a:buClr>
                <a:srgbClr val="B13F9A"/>
              </a:buClr>
            </a:pPr>
            <a:endParaRPr lang="fa-IR" sz="2100" b="1" dirty="0">
              <a:cs typeface="B Nazanin" pitchFamily="2" charset="-78"/>
            </a:endParaRPr>
          </a:p>
          <a:p>
            <a:pPr lvl="0" algn="just" rtl="1">
              <a:buClr>
                <a:srgbClr val="B13F9A"/>
              </a:buClr>
            </a:pPr>
            <a:r>
              <a:rPr lang="fa-IR" sz="2100" b="1" dirty="0">
                <a:cs typeface="B Nazanin" pitchFamily="2" charset="-78"/>
              </a:rPr>
              <a:t> همانطور که میدانید پسماندهای شهری</a:t>
            </a:r>
            <a:r>
              <a:rPr lang="en-US" sz="2100" b="1" dirty="0">
                <a:cs typeface="B Nazanin" pitchFamily="2" charset="-78"/>
              </a:rPr>
              <a:t> </a:t>
            </a:r>
            <a:r>
              <a:rPr lang="fa-IR" sz="2100" b="1" dirty="0">
                <a:cs typeface="B Nazanin" pitchFamily="2" charset="-78"/>
              </a:rPr>
              <a:t> (</a:t>
            </a:r>
            <a:r>
              <a:rPr lang="en-US" sz="2100" b="1" dirty="0">
                <a:cs typeface="B Nazanin" pitchFamily="2" charset="-78"/>
              </a:rPr>
              <a:t>municipal domestic waste ) </a:t>
            </a:r>
            <a:r>
              <a:rPr lang="fa-IR" sz="2100" b="1" dirty="0">
                <a:cs typeface="B Nazanin" pitchFamily="2" charset="-78"/>
              </a:rPr>
              <a:t>به مراتب جمعیت باکتریولوژیک و آلاینده های موجود در آن از پسماند بی خطر شده بیشتر است .</a:t>
            </a:r>
          </a:p>
          <a:p>
            <a:endParaRPr lang="en-US" dirty="0"/>
          </a:p>
        </p:txBody>
      </p:sp>
    </p:spTree>
    <p:extLst>
      <p:ext uri="{BB962C8B-B14F-4D97-AF65-F5344CB8AC3E}">
        <p14:creationId xmlns:p14="http://schemas.microsoft.com/office/powerpoint/2010/main" val="108756682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39000" cy="732696"/>
          </a:xfrm>
        </p:spPr>
        <p:txBody>
          <a:bodyPr/>
          <a:lstStyle/>
          <a:p>
            <a:pPr algn="ctr"/>
            <a:endParaRPr lang="en-US" dirty="0"/>
          </a:p>
        </p:txBody>
      </p:sp>
      <p:sp>
        <p:nvSpPr>
          <p:cNvPr id="3" name="Content Placeholder 2"/>
          <p:cNvSpPr>
            <a:spLocks noGrp="1"/>
          </p:cNvSpPr>
          <p:nvPr>
            <p:ph idx="1"/>
          </p:nvPr>
        </p:nvSpPr>
        <p:spPr/>
        <p:txBody>
          <a:bodyPr>
            <a:normAutofit/>
          </a:bodyPr>
          <a:lstStyle/>
          <a:p>
            <a:pPr algn="just" rtl="1"/>
            <a:r>
              <a:rPr lang="fa-IR" sz="2400" b="1" dirty="0" err="1" smtClean="0">
                <a:cs typeface="B Nazanin" pitchFamily="2" charset="-78"/>
              </a:rPr>
              <a:t>پسماند</a:t>
            </a:r>
            <a:r>
              <a:rPr lang="fa-IR" sz="2400" b="1" dirty="0" smtClean="0">
                <a:cs typeface="B Nazanin" pitchFamily="2" charset="-78"/>
              </a:rPr>
              <a:t> </a:t>
            </a:r>
            <a:r>
              <a:rPr lang="ar-SA" sz="2400" b="1" dirty="0" smtClean="0">
                <a:cs typeface="B Nazanin" pitchFamily="2" charset="-78"/>
              </a:rPr>
              <a:t>به علت دارا بودن عوامل خطرناک٬ سمی و بیماری‌زا از جمله زائدات پاتولوژیک٬ عفونی٬ داروئی٬ شیمیایی و رادیواکتیو از حساسیت خاصی برخوردار است.</a:t>
            </a:r>
            <a:endParaRPr lang="fa-IR" sz="2400" b="1" dirty="0" smtClean="0">
              <a:cs typeface="B Nazanin" pitchFamily="2" charset="-78"/>
            </a:endParaRPr>
          </a:p>
          <a:p>
            <a:pPr marL="0" indent="0" algn="just" rtl="1">
              <a:buNone/>
            </a:pPr>
            <a:endParaRPr lang="fa-IR" sz="2400" b="1" dirty="0" smtClean="0">
              <a:cs typeface="B Nazanin" pitchFamily="2" charset="-78"/>
            </a:endParaRPr>
          </a:p>
          <a:p>
            <a:pPr algn="just" rtl="1"/>
            <a:r>
              <a:rPr lang="ar-SA" sz="2400" b="1" dirty="0" smtClean="0">
                <a:cs typeface="B Nazanin" pitchFamily="2" charset="-78"/>
              </a:rPr>
              <a:t>مدیریت پسماندهای بیمارستانی به دلیل پتانسیل عفونت‌زایی و وجود پسماندهای خطرناک بسیار حائز اهمیت است.عدم کنترل و بی‌توجهی نسبت به مدیریت صحیح پسماندهای بیمارستانی علاوه بر تهدید جدی برای سلامت جامعه و محیط زیست، باعث اتلاف هزینه‌های زیاد نیز می‌شود.</a:t>
            </a:r>
            <a:endParaRPr lang="fa-IR" sz="2400" b="1" dirty="0" smtClean="0">
              <a:cs typeface="B Nazanin" pitchFamily="2" charset="-78"/>
            </a:endParaRPr>
          </a:p>
          <a:p>
            <a:pPr marL="457200" indent="-457200" algn="just" rtl="1"/>
            <a:endParaRPr lang="en-US" sz="2400" b="1" dirty="0" smtClean="0">
              <a:cs typeface="B Nazanin" pitchFamily="2" charset="-78"/>
            </a:endParaRPr>
          </a:p>
          <a:p>
            <a:pPr algn="just" rtl="1"/>
            <a:endParaRPr lang="fa-IR" sz="2400" b="1" dirty="0" smtClean="0">
              <a:cs typeface="B Nazanin" pitchFamily="2" charset="-78"/>
            </a:endParaRPr>
          </a:p>
          <a:p>
            <a:pPr algn="r"/>
            <a:endParaRPr lang="en-US" dirty="0"/>
          </a:p>
        </p:txBody>
      </p:sp>
    </p:spTree>
    <p:extLst>
      <p:ext uri="{BB962C8B-B14F-4D97-AF65-F5344CB8AC3E}">
        <p14:creationId xmlns:p14="http://schemas.microsoft.com/office/powerpoint/2010/main" val="362648845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lnSpcReduction="10000"/>
          </a:bodyPr>
          <a:lstStyle/>
          <a:p>
            <a:pPr marL="0" indent="0" algn="just" rtl="1">
              <a:buNone/>
            </a:pPr>
            <a:r>
              <a:rPr lang="fa-IR" b="1" dirty="0"/>
              <a:t>با توجه به اینکه75 الی 90 درصد </a:t>
            </a:r>
            <a:r>
              <a:rPr lang="fa-IR" b="1" dirty="0" err="1"/>
              <a:t>پسماندهای</a:t>
            </a:r>
            <a:r>
              <a:rPr lang="fa-IR" b="1" dirty="0"/>
              <a:t> بیمارستانی را </a:t>
            </a:r>
            <a:r>
              <a:rPr lang="fa-IR" b="1" dirty="0" err="1"/>
              <a:t>پسماند</a:t>
            </a:r>
            <a:r>
              <a:rPr lang="fa-IR" b="1" dirty="0"/>
              <a:t> شبه خانگی تشکیل می دهد آیا در صورت تفکیک مناسب ،می توان </a:t>
            </a:r>
            <a:r>
              <a:rPr lang="fa-IR" b="1" dirty="0" err="1"/>
              <a:t>پسماند</a:t>
            </a:r>
            <a:r>
              <a:rPr lang="fa-IR" b="1" dirty="0"/>
              <a:t> شبه خانگی بیمارستانها را مانند </a:t>
            </a:r>
            <a:r>
              <a:rPr lang="fa-IR" b="1" dirty="0" err="1"/>
              <a:t>پسماند</a:t>
            </a:r>
            <a:r>
              <a:rPr lang="fa-IR" b="1" dirty="0"/>
              <a:t> </a:t>
            </a:r>
            <a:r>
              <a:rPr lang="fa-IR" b="1" dirty="0" err="1"/>
              <a:t>عدی</a:t>
            </a:r>
            <a:r>
              <a:rPr lang="fa-IR" b="1" dirty="0"/>
              <a:t> مدیریت نمود ؟ </a:t>
            </a:r>
          </a:p>
          <a:p>
            <a:pPr marL="0" indent="0" algn="just" rtl="1">
              <a:buNone/>
            </a:pPr>
            <a:endParaRPr lang="fa-IR" dirty="0"/>
          </a:p>
          <a:p>
            <a:pPr algn="just" rtl="1"/>
            <a:r>
              <a:rPr lang="fa-IR" dirty="0"/>
              <a:t>پاسخ : اگر تفکیک و جداسازی خوبی انجام بگیرد </a:t>
            </a:r>
            <a:r>
              <a:rPr lang="fa-IR" dirty="0" smtClean="0"/>
              <a:t>و به دنبال آن یک تصفیه مناسب </a:t>
            </a:r>
            <a:r>
              <a:rPr lang="fa-IR" dirty="0" err="1" smtClean="0"/>
              <a:t>پسماندهای</a:t>
            </a:r>
            <a:r>
              <a:rPr lang="fa-IR" dirty="0" smtClean="0"/>
              <a:t> بهداشتی درمانی داشته باشیم بطوریکه </a:t>
            </a:r>
            <a:r>
              <a:rPr lang="fa-IR" dirty="0" err="1"/>
              <a:t>پسماندهای</a:t>
            </a:r>
            <a:r>
              <a:rPr lang="fa-IR" dirty="0"/>
              <a:t> خطرناک با </a:t>
            </a:r>
            <a:r>
              <a:rPr lang="fa-IR" dirty="0" err="1"/>
              <a:t>پسماندهای</a:t>
            </a:r>
            <a:r>
              <a:rPr lang="fa-IR" dirty="0"/>
              <a:t> عادی مخلوط نگردد،  بخش غیر خطرناک </a:t>
            </a:r>
            <a:r>
              <a:rPr lang="fa-IR" dirty="0" err="1"/>
              <a:t>پسماند</a:t>
            </a:r>
            <a:r>
              <a:rPr lang="fa-IR" dirty="0"/>
              <a:t> بیمارستانها (یعنی </a:t>
            </a:r>
            <a:r>
              <a:rPr lang="fa-IR" dirty="0" err="1"/>
              <a:t>پسماند</a:t>
            </a:r>
            <a:r>
              <a:rPr lang="fa-IR" dirty="0"/>
              <a:t> عادی که 75الی 90 درصد </a:t>
            </a:r>
            <a:r>
              <a:rPr lang="fa-IR" dirty="0" err="1"/>
              <a:t>پسماندهای</a:t>
            </a:r>
            <a:r>
              <a:rPr lang="fa-IR" dirty="0"/>
              <a:t> بیمارستانی را در بر میگیرد )می توانند همانند </a:t>
            </a:r>
            <a:r>
              <a:rPr lang="fa-IR" dirty="0" err="1"/>
              <a:t>پسماند</a:t>
            </a:r>
            <a:r>
              <a:rPr lang="fa-IR" dirty="0"/>
              <a:t> عادی مدیریت شده  و وارد چرخه مدیریت </a:t>
            </a:r>
            <a:r>
              <a:rPr lang="fa-IR" dirty="0" err="1"/>
              <a:t>پسماند</a:t>
            </a:r>
            <a:r>
              <a:rPr lang="fa-IR" dirty="0"/>
              <a:t> شهری گردد . </a:t>
            </a:r>
          </a:p>
          <a:p>
            <a:endParaRPr lang="en-US" dirty="0"/>
          </a:p>
        </p:txBody>
      </p:sp>
    </p:spTree>
    <p:extLst>
      <p:ext uri="{BB962C8B-B14F-4D97-AF65-F5344CB8AC3E}">
        <p14:creationId xmlns:p14="http://schemas.microsoft.com/office/powerpoint/2010/main" val="21597621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nvPr>
        </p:nvGraphicFramePr>
        <p:xfrm>
          <a:off x="0" y="620686"/>
          <a:ext cx="9144000" cy="5040562"/>
        </p:xfrm>
        <a:graphic>
          <a:graphicData uri="http://schemas.openxmlformats.org/drawingml/2006/table">
            <a:tbl>
              <a:tblPr rtl="1" firstRow="1" firstCol="1" bandRow="1"/>
              <a:tblGrid>
                <a:gridCol w="7289599"/>
                <a:gridCol w="1854401"/>
              </a:tblGrid>
              <a:tr h="445481">
                <a:tc>
                  <a:txBody>
                    <a:bodyPr/>
                    <a:lstStyle/>
                    <a:p>
                      <a:pPr algn="ctr" rtl="1">
                        <a:lnSpc>
                          <a:spcPct val="150000"/>
                        </a:lnSpc>
                        <a:spcAft>
                          <a:spcPts val="0"/>
                        </a:spcAft>
                      </a:pPr>
                      <a:r>
                        <a:rPr lang="fa-IR" sz="1600" b="1" dirty="0">
                          <a:effectLst/>
                          <a:latin typeface="Calibri" panose="020F0502020204030204" pitchFamily="34" charset="0"/>
                          <a:ea typeface="Calibri" panose="020F0502020204030204" pitchFamily="34" charset="0"/>
                          <a:cs typeface="B Titr" panose="00000700000000000000" pitchFamily="2" charset="-78"/>
                        </a:rPr>
                        <a:t>عنوان</a:t>
                      </a:r>
                      <a:endParaRPr lang="en-US" sz="1600" b="1"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50000"/>
                        </a:lnSpc>
                        <a:spcAft>
                          <a:spcPts val="0"/>
                        </a:spcAft>
                      </a:pPr>
                      <a:r>
                        <a:rPr lang="ar-SA" sz="1600" b="1">
                          <a:effectLst/>
                          <a:latin typeface="Calibri" panose="020F0502020204030204" pitchFamily="34" charset="0"/>
                          <a:ea typeface="Calibri" panose="020F0502020204030204" pitchFamily="34" charset="0"/>
                          <a:cs typeface="B Titr" panose="00000700000000000000" pitchFamily="2" charset="-78"/>
                        </a:rPr>
                        <a:t>کشوری</a:t>
                      </a:r>
                      <a:endParaRPr lang="en-US" sz="1600" b="1">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08363">
                <a:tc>
                  <a:txBody>
                    <a:bodyPr/>
                    <a:lstStyle/>
                    <a:p>
                      <a:pPr algn="r" rtl="1">
                        <a:lnSpc>
                          <a:spcPct val="150000"/>
                        </a:lnSpc>
                        <a:spcAft>
                          <a:spcPts val="0"/>
                        </a:spcAft>
                      </a:pPr>
                      <a:r>
                        <a:rPr lang="ar-SA" sz="1600" b="1" dirty="0">
                          <a:effectLst/>
                          <a:latin typeface="Calibri" panose="020F0502020204030204" pitchFamily="34" charset="0"/>
                          <a:ea typeface="Calibri" panose="020F0502020204030204" pitchFamily="34" charset="0"/>
                          <a:cs typeface="B Nazanin" panose="00000400000000000000" pitchFamily="2" charset="-78"/>
                        </a:rPr>
                        <a:t>مقدار کل پسماند عادی تولیدی به کیلوگرم در روز</a:t>
                      </a:r>
                      <a:endParaRPr lang="en-US" sz="1600" b="1"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rtl="1" eaLnBrk="1" latinLnBrk="0" hangingPunct="1">
                        <a:lnSpc>
                          <a:spcPct val="150000"/>
                        </a:lnSpc>
                        <a:spcAft>
                          <a:spcPts val="0"/>
                        </a:spcAft>
                      </a:pPr>
                      <a:r>
                        <a:rPr kumimoji="0" lang="ar-SA" sz="1600" b="1" kern="1200">
                          <a:solidFill>
                            <a:schemeClr val="tx1"/>
                          </a:solidFill>
                          <a:effectLst/>
                          <a:latin typeface="Calibri" panose="020F0502020204030204" pitchFamily="34" charset="0"/>
                          <a:ea typeface="Calibri" panose="020F0502020204030204" pitchFamily="34" charset="0"/>
                          <a:cs typeface="B Nazanin" panose="00000400000000000000" pitchFamily="2" charset="-78"/>
                        </a:rPr>
                        <a:t>250170</a:t>
                      </a:r>
                      <a:endParaRPr kumimoji="0" lang="en-US" sz="1600" b="1" kern="120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08363">
                <a:tc>
                  <a:txBody>
                    <a:bodyPr/>
                    <a:lstStyle/>
                    <a:p>
                      <a:pPr algn="r" rtl="1">
                        <a:lnSpc>
                          <a:spcPct val="150000"/>
                        </a:lnSpc>
                        <a:spcAft>
                          <a:spcPts val="0"/>
                        </a:spcAft>
                      </a:pPr>
                      <a:r>
                        <a:rPr lang="ar-SA" sz="1600" b="1" dirty="0">
                          <a:solidFill>
                            <a:srgbClr val="FF0000"/>
                          </a:solidFill>
                          <a:effectLst/>
                          <a:latin typeface="Calibri" panose="020F0502020204030204" pitchFamily="34" charset="0"/>
                          <a:ea typeface="Calibri" panose="020F0502020204030204" pitchFamily="34" charset="0"/>
                          <a:cs typeface="B Nazanin" panose="00000400000000000000" pitchFamily="2" charset="-78"/>
                        </a:rPr>
                        <a:t>مقدار پسماند عادی تولید شده به ازای هر تخت به کیلوگرم در روز</a:t>
                      </a:r>
                      <a:endParaRPr lang="en-US" sz="1600" b="1" dirty="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rtl="1" eaLnBrk="1" latinLnBrk="0" hangingPunct="1">
                        <a:lnSpc>
                          <a:spcPct val="150000"/>
                        </a:lnSpc>
                        <a:spcAft>
                          <a:spcPts val="0"/>
                        </a:spcAft>
                      </a:pPr>
                      <a:r>
                        <a:rPr kumimoji="0" lang="fa-IR" sz="1600" b="1" kern="1200" dirty="0" smtClean="0">
                          <a:solidFill>
                            <a:srgbClr val="FF0000"/>
                          </a:solidFill>
                          <a:effectLst/>
                          <a:latin typeface="Calibri" panose="020F0502020204030204" pitchFamily="34" charset="0"/>
                          <a:ea typeface="Calibri" panose="020F0502020204030204" pitchFamily="34" charset="0"/>
                          <a:cs typeface="B Nazanin" panose="00000400000000000000" pitchFamily="2" charset="-78"/>
                        </a:rPr>
                        <a:t>2.07</a:t>
                      </a:r>
                      <a:endParaRPr kumimoji="0" lang="en-US" sz="1600" b="1" kern="1200" dirty="0">
                        <a:solidFill>
                          <a:srgbClr val="FF0000"/>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08363">
                <a:tc>
                  <a:txBody>
                    <a:bodyPr/>
                    <a:lstStyle/>
                    <a:p>
                      <a:pPr algn="r" rtl="1">
                        <a:lnSpc>
                          <a:spcPct val="150000"/>
                        </a:lnSpc>
                        <a:spcAft>
                          <a:spcPts val="0"/>
                        </a:spcAft>
                      </a:pPr>
                      <a:r>
                        <a:rPr lang="ar-SA" sz="1600" b="1" dirty="0">
                          <a:effectLst/>
                          <a:latin typeface="Calibri" panose="020F0502020204030204" pitchFamily="34" charset="0"/>
                          <a:ea typeface="Calibri" panose="020F0502020204030204" pitchFamily="34" charset="0"/>
                          <a:cs typeface="B Nazanin" panose="00000400000000000000" pitchFamily="2" charset="-78"/>
                        </a:rPr>
                        <a:t>مقدار کل پسماند  عفونی ،تیز و برنده تولیدی به کیلوگرم در روز</a:t>
                      </a:r>
                      <a:endParaRPr lang="en-US" sz="1600" b="1"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rtl="1" eaLnBrk="1" latinLnBrk="0" hangingPunct="1">
                        <a:lnSpc>
                          <a:spcPct val="150000"/>
                        </a:lnSpc>
                        <a:spcAft>
                          <a:spcPts val="0"/>
                        </a:spcAft>
                      </a:pPr>
                      <a:r>
                        <a:rPr kumimoji="0" lang="ar-SA" sz="1600" b="1" kern="1200">
                          <a:solidFill>
                            <a:schemeClr val="tx1"/>
                          </a:solidFill>
                          <a:effectLst/>
                          <a:latin typeface="Calibri" panose="020F0502020204030204" pitchFamily="34" charset="0"/>
                          <a:ea typeface="Calibri" panose="020F0502020204030204" pitchFamily="34" charset="0"/>
                          <a:cs typeface="B Nazanin" panose="00000400000000000000" pitchFamily="2" charset="-78"/>
                        </a:rPr>
                        <a:t>142697</a:t>
                      </a:r>
                      <a:endParaRPr kumimoji="0" lang="en-US" sz="1600" b="1" kern="120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08363">
                <a:tc>
                  <a:txBody>
                    <a:bodyPr/>
                    <a:lstStyle/>
                    <a:p>
                      <a:pPr algn="r" rtl="1">
                        <a:lnSpc>
                          <a:spcPct val="150000"/>
                        </a:lnSpc>
                        <a:spcAft>
                          <a:spcPts val="0"/>
                        </a:spcAft>
                      </a:pPr>
                      <a:r>
                        <a:rPr lang="ar-SA" sz="1600" b="1" dirty="0">
                          <a:solidFill>
                            <a:srgbClr val="FF0000"/>
                          </a:solidFill>
                          <a:effectLst/>
                          <a:latin typeface="Calibri" panose="020F0502020204030204" pitchFamily="34" charset="0"/>
                          <a:ea typeface="Calibri" panose="020F0502020204030204" pitchFamily="34" charset="0"/>
                          <a:cs typeface="B Nazanin" panose="00000400000000000000" pitchFamily="2" charset="-78"/>
                        </a:rPr>
                        <a:t>مقدار پسماند عفونی ،تیز و برنده تولید شده به ازای هر تخت به کیلوگرم در روز</a:t>
                      </a:r>
                      <a:endParaRPr lang="en-US" sz="1600" b="1" dirty="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rtl="1" eaLnBrk="1" latinLnBrk="0" hangingPunct="1">
                        <a:lnSpc>
                          <a:spcPct val="150000"/>
                        </a:lnSpc>
                        <a:spcAft>
                          <a:spcPts val="0"/>
                        </a:spcAft>
                      </a:pPr>
                      <a:r>
                        <a:rPr kumimoji="0" lang="fa-IR" sz="1600" b="1" kern="1200" dirty="0" smtClean="0">
                          <a:solidFill>
                            <a:srgbClr val="FF0000"/>
                          </a:solidFill>
                          <a:effectLst/>
                          <a:latin typeface="Calibri" panose="020F0502020204030204" pitchFamily="34" charset="0"/>
                          <a:ea typeface="Calibri" panose="020F0502020204030204" pitchFamily="34" charset="0"/>
                          <a:cs typeface="B Nazanin" panose="00000400000000000000" pitchFamily="2" charset="-78"/>
                        </a:rPr>
                        <a:t>1.18</a:t>
                      </a:r>
                      <a:endParaRPr kumimoji="0" lang="en-US" sz="1600" b="1" kern="1200" dirty="0">
                        <a:solidFill>
                          <a:srgbClr val="FF0000"/>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08363">
                <a:tc>
                  <a:txBody>
                    <a:bodyPr/>
                    <a:lstStyle/>
                    <a:p>
                      <a:pPr algn="r" rtl="1">
                        <a:lnSpc>
                          <a:spcPct val="150000"/>
                        </a:lnSpc>
                        <a:spcAft>
                          <a:spcPts val="0"/>
                        </a:spcAft>
                      </a:pPr>
                      <a:r>
                        <a:rPr lang="ar-SA" sz="1600" b="1" dirty="0">
                          <a:effectLst/>
                          <a:latin typeface="Calibri" panose="020F0502020204030204" pitchFamily="34" charset="0"/>
                          <a:ea typeface="Calibri" panose="020F0502020204030204" pitchFamily="34" charset="0"/>
                          <a:cs typeface="B Nazanin" panose="00000400000000000000" pitchFamily="2" charset="-78"/>
                        </a:rPr>
                        <a:t>مقدار کل پسماند  شیمیایی و دارویی تولیدی به کیلوگرم در روز</a:t>
                      </a:r>
                      <a:endParaRPr lang="en-US" sz="1600" b="1"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rtl="1" eaLnBrk="1" latinLnBrk="0" hangingPunct="1">
                        <a:lnSpc>
                          <a:spcPct val="150000"/>
                        </a:lnSpc>
                        <a:spcAft>
                          <a:spcPts val="0"/>
                        </a:spcAft>
                      </a:pPr>
                      <a:r>
                        <a:rPr kumimoji="0" lang="ar-SA" sz="1600" b="1" kern="1200">
                          <a:solidFill>
                            <a:schemeClr val="tx1"/>
                          </a:solidFill>
                          <a:effectLst/>
                          <a:latin typeface="Calibri" panose="020F0502020204030204" pitchFamily="34" charset="0"/>
                          <a:ea typeface="Calibri" panose="020F0502020204030204" pitchFamily="34" charset="0"/>
                          <a:cs typeface="B Nazanin" panose="00000400000000000000" pitchFamily="2" charset="-78"/>
                        </a:rPr>
                        <a:t>5584</a:t>
                      </a:r>
                      <a:endParaRPr kumimoji="0" lang="en-US" sz="1600" b="1" kern="120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08363">
                <a:tc>
                  <a:txBody>
                    <a:bodyPr/>
                    <a:lstStyle/>
                    <a:p>
                      <a:pPr algn="r" rtl="1">
                        <a:lnSpc>
                          <a:spcPct val="150000"/>
                        </a:lnSpc>
                        <a:spcAft>
                          <a:spcPts val="0"/>
                        </a:spcAft>
                      </a:pPr>
                      <a:r>
                        <a:rPr lang="ar-SA" sz="1600" b="1" dirty="0">
                          <a:effectLst/>
                          <a:latin typeface="Calibri" panose="020F0502020204030204" pitchFamily="34" charset="0"/>
                          <a:ea typeface="Calibri" panose="020F0502020204030204" pitchFamily="34" charset="0"/>
                          <a:cs typeface="B Nazanin" panose="00000400000000000000" pitchFamily="2" charset="-78"/>
                        </a:rPr>
                        <a:t>مقدار پسماند شیمیایی و دارویی تولید شده به ازای هر تخت به کیلوگرم در روز</a:t>
                      </a:r>
                      <a:endParaRPr lang="en-US" sz="1600" b="1"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rtl="1" eaLnBrk="1" latinLnBrk="0" hangingPunct="1">
                        <a:lnSpc>
                          <a:spcPct val="150000"/>
                        </a:lnSpc>
                        <a:spcAft>
                          <a:spcPts val="0"/>
                        </a:spcAft>
                      </a:pPr>
                      <a:r>
                        <a:rPr kumimoji="0" lang="fa-IR" sz="1600" b="1" kern="1200" dirty="0" smtClean="0">
                          <a:solidFill>
                            <a:schemeClr val="tx1"/>
                          </a:solidFill>
                          <a:effectLst/>
                          <a:latin typeface="Calibri" panose="020F0502020204030204" pitchFamily="34" charset="0"/>
                          <a:ea typeface="Calibri" panose="020F0502020204030204" pitchFamily="34" charset="0"/>
                          <a:cs typeface="B Nazanin" panose="00000400000000000000" pitchFamily="2" charset="-78"/>
                        </a:rPr>
                        <a:t>0.04</a:t>
                      </a:r>
                      <a:endParaRPr kumimoji="0" lang="en-US" sz="1600" b="1" kern="1200"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08363">
                <a:tc>
                  <a:txBody>
                    <a:bodyPr/>
                    <a:lstStyle/>
                    <a:p>
                      <a:pPr algn="r" rtl="1">
                        <a:lnSpc>
                          <a:spcPct val="150000"/>
                        </a:lnSpc>
                        <a:spcAft>
                          <a:spcPts val="0"/>
                        </a:spcAft>
                      </a:pPr>
                      <a:r>
                        <a:rPr lang="ar-SA" sz="1600" b="1" dirty="0">
                          <a:effectLst/>
                          <a:latin typeface="Calibri" panose="020F0502020204030204" pitchFamily="34" charset="0"/>
                          <a:ea typeface="Calibri" panose="020F0502020204030204" pitchFamily="34" charset="0"/>
                          <a:cs typeface="B Nazanin" panose="00000400000000000000" pitchFamily="2" charset="-78"/>
                        </a:rPr>
                        <a:t>مقدار کل پسماند  اعضا و اندام های قطع شده  تولیدی به کیلوگرم در روز</a:t>
                      </a:r>
                      <a:endParaRPr lang="en-US" sz="1600" b="1"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rtl="1" eaLnBrk="1" latinLnBrk="0" hangingPunct="1">
                        <a:lnSpc>
                          <a:spcPct val="150000"/>
                        </a:lnSpc>
                        <a:spcAft>
                          <a:spcPts val="0"/>
                        </a:spcAft>
                      </a:pPr>
                      <a:r>
                        <a:rPr kumimoji="0" lang="ar-SA" sz="1600" b="1" kern="1200">
                          <a:solidFill>
                            <a:schemeClr val="tx1"/>
                          </a:solidFill>
                          <a:effectLst/>
                          <a:latin typeface="Calibri" panose="020F0502020204030204" pitchFamily="34" charset="0"/>
                          <a:ea typeface="Calibri" panose="020F0502020204030204" pitchFamily="34" charset="0"/>
                          <a:cs typeface="B Nazanin" panose="00000400000000000000" pitchFamily="2" charset="-78"/>
                        </a:rPr>
                        <a:t>2290</a:t>
                      </a:r>
                      <a:endParaRPr kumimoji="0" lang="en-US" sz="1600" b="1" kern="120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83694">
                <a:tc>
                  <a:txBody>
                    <a:bodyPr/>
                    <a:lstStyle/>
                    <a:p>
                      <a:pPr algn="r" rtl="1">
                        <a:lnSpc>
                          <a:spcPct val="150000"/>
                        </a:lnSpc>
                        <a:spcAft>
                          <a:spcPts val="0"/>
                        </a:spcAft>
                      </a:pPr>
                      <a:r>
                        <a:rPr lang="ar-SA" sz="1600" b="1" dirty="0">
                          <a:effectLst/>
                          <a:latin typeface="Calibri" panose="020F0502020204030204" pitchFamily="34" charset="0"/>
                          <a:ea typeface="Calibri" panose="020F0502020204030204" pitchFamily="34" charset="0"/>
                          <a:cs typeface="B Nazanin" panose="00000400000000000000" pitchFamily="2" charset="-78"/>
                        </a:rPr>
                        <a:t>مقدار پسماند اعضا و اندام های قطع شده تولید شده به ازای هر تخت به کیلوگرم در روز</a:t>
                      </a:r>
                      <a:endParaRPr lang="en-US" sz="1600" b="1"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rtl="1" eaLnBrk="1" latinLnBrk="0" hangingPunct="1">
                        <a:lnSpc>
                          <a:spcPct val="150000"/>
                        </a:lnSpc>
                        <a:spcAft>
                          <a:spcPts val="0"/>
                        </a:spcAft>
                      </a:pPr>
                      <a:r>
                        <a:rPr kumimoji="0" lang="fa-IR" sz="1600" b="1" kern="1200" dirty="0" smtClean="0">
                          <a:solidFill>
                            <a:schemeClr val="tx1"/>
                          </a:solidFill>
                          <a:effectLst/>
                          <a:latin typeface="Calibri" panose="020F0502020204030204" pitchFamily="34" charset="0"/>
                          <a:ea typeface="Calibri" panose="020F0502020204030204" pitchFamily="34" charset="0"/>
                          <a:cs typeface="B Nazanin" panose="00000400000000000000" pitchFamily="2" charset="-78"/>
                        </a:rPr>
                        <a:t>0.01</a:t>
                      </a:r>
                      <a:endParaRPr kumimoji="0" lang="en-US" sz="1600" b="1" kern="1200"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08363">
                <a:tc>
                  <a:txBody>
                    <a:bodyPr/>
                    <a:lstStyle/>
                    <a:p>
                      <a:pPr algn="r" rtl="1">
                        <a:lnSpc>
                          <a:spcPct val="150000"/>
                        </a:lnSpc>
                        <a:spcAft>
                          <a:spcPts val="0"/>
                        </a:spcAft>
                      </a:pPr>
                      <a:r>
                        <a:rPr lang="ar-SA" sz="1600" b="1">
                          <a:effectLst/>
                          <a:latin typeface="Calibri" panose="020F0502020204030204" pitchFamily="34" charset="0"/>
                          <a:ea typeface="Calibri" panose="020F0502020204030204" pitchFamily="34" charset="0"/>
                          <a:cs typeface="B Nazanin" panose="00000400000000000000" pitchFamily="2" charset="-78"/>
                        </a:rPr>
                        <a:t>مقدار پسماند کل تولید شده کیلوگرم در روز</a:t>
                      </a:r>
                      <a:endParaRPr lang="en-US" sz="1600" b="1">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rtl="1" eaLnBrk="1" latinLnBrk="0" hangingPunct="1">
                        <a:lnSpc>
                          <a:spcPct val="150000"/>
                        </a:lnSpc>
                        <a:spcAft>
                          <a:spcPts val="0"/>
                        </a:spcAft>
                      </a:pPr>
                      <a:r>
                        <a:rPr kumimoji="0" lang="ar-SA" sz="1600" b="1" kern="1200" dirty="0">
                          <a:solidFill>
                            <a:schemeClr val="tx1"/>
                          </a:solidFill>
                          <a:effectLst/>
                          <a:latin typeface="Calibri" panose="020F0502020204030204" pitchFamily="34" charset="0"/>
                          <a:ea typeface="Calibri" panose="020F0502020204030204" pitchFamily="34" charset="0"/>
                          <a:cs typeface="B Nazanin" panose="00000400000000000000" pitchFamily="2" charset="-78"/>
                        </a:rPr>
                        <a:t>397576</a:t>
                      </a:r>
                      <a:endParaRPr kumimoji="0" lang="en-US" sz="1600" b="1" kern="1200"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44483">
                <a:tc>
                  <a:txBody>
                    <a:bodyPr/>
                    <a:lstStyle/>
                    <a:p>
                      <a:pPr algn="r" rtl="1">
                        <a:lnSpc>
                          <a:spcPct val="200000"/>
                        </a:lnSpc>
                        <a:spcAft>
                          <a:spcPts val="0"/>
                        </a:spcAft>
                      </a:pPr>
                      <a:r>
                        <a:rPr lang="ar-SA" sz="1600" b="1" dirty="0">
                          <a:solidFill>
                            <a:srgbClr val="FF0000"/>
                          </a:solidFill>
                          <a:effectLst/>
                          <a:latin typeface="Calibri" panose="020F0502020204030204" pitchFamily="34" charset="0"/>
                          <a:ea typeface="Calibri" panose="020F0502020204030204" pitchFamily="34" charset="0"/>
                          <a:cs typeface="B Nazanin" panose="00000400000000000000" pitchFamily="2" charset="-78"/>
                        </a:rPr>
                        <a:t>مقدار پسماند کل تولید شده به ازای هر تخت به کیلوگرم در روز</a:t>
                      </a:r>
                      <a:endParaRPr lang="en-US" sz="1600" b="1" dirty="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rtl="1" eaLnBrk="1" latinLnBrk="0" hangingPunct="1">
                        <a:lnSpc>
                          <a:spcPct val="150000"/>
                        </a:lnSpc>
                        <a:spcAft>
                          <a:spcPts val="0"/>
                        </a:spcAft>
                      </a:pPr>
                      <a:r>
                        <a:rPr kumimoji="0" lang="ar-SA" sz="1600" b="1" kern="1200" dirty="0">
                          <a:solidFill>
                            <a:srgbClr val="FF0000"/>
                          </a:solidFill>
                          <a:effectLst/>
                          <a:latin typeface="Calibri" panose="020F0502020204030204" pitchFamily="34" charset="0"/>
                          <a:ea typeface="Calibri" panose="020F0502020204030204" pitchFamily="34" charset="0"/>
                          <a:cs typeface="B Nazanin" panose="00000400000000000000" pitchFamily="2" charset="-78"/>
                        </a:rPr>
                        <a:t>3/3</a:t>
                      </a:r>
                      <a:endParaRPr kumimoji="0" lang="en-US" sz="1600" b="1" kern="1200" dirty="0">
                        <a:solidFill>
                          <a:srgbClr val="FF0000"/>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3" name="Title 2"/>
          <p:cNvSpPr>
            <a:spLocks noGrp="1"/>
          </p:cNvSpPr>
          <p:nvPr>
            <p:ph type="title"/>
          </p:nvPr>
        </p:nvSpPr>
        <p:spPr>
          <a:xfrm>
            <a:off x="479815" y="116632"/>
            <a:ext cx="8229600" cy="752011"/>
          </a:xfrm>
        </p:spPr>
        <p:txBody>
          <a:bodyPr>
            <a:noAutofit/>
          </a:bodyPr>
          <a:lstStyle/>
          <a:p>
            <a:pPr algn="ctr">
              <a:lnSpc>
                <a:spcPct val="107000"/>
              </a:lnSpc>
              <a:spcAft>
                <a:spcPts val="800"/>
              </a:spcAft>
              <a:tabLst>
                <a:tab pos="2181225" algn="l"/>
              </a:tabLst>
            </a:pPr>
            <a:r>
              <a:rPr lang="ar-SA" sz="2400" dirty="0" smtClean="0">
                <a:effectLst/>
                <a:latin typeface="Calibri" panose="020F0502020204030204" pitchFamily="34" charset="0"/>
                <a:ea typeface="Calibri" panose="020F0502020204030204" pitchFamily="34" charset="0"/>
                <a:cs typeface="B Titr" panose="00000700000000000000" pitchFamily="2" charset="-78"/>
              </a:rPr>
              <a:t>انواع </a:t>
            </a:r>
            <a:r>
              <a:rPr lang="ar-SA" sz="2400" dirty="0">
                <a:effectLst/>
                <a:latin typeface="Calibri" panose="020F0502020204030204" pitchFamily="34" charset="0"/>
                <a:ea typeface="Calibri" panose="020F0502020204030204" pitchFamily="34" charset="0"/>
                <a:cs typeface="B Titr" panose="00000700000000000000" pitchFamily="2" charset="-78"/>
              </a:rPr>
              <a:t>پسماند تولیدی در بیمارستانهای کش</a:t>
            </a:r>
            <a:r>
              <a:rPr lang="fa-IR" sz="2400" dirty="0">
                <a:effectLst/>
                <a:latin typeface="Calibri" panose="020F0502020204030204" pitchFamily="34" charset="0"/>
                <a:ea typeface="Calibri" panose="020F0502020204030204" pitchFamily="34" charset="0"/>
                <a:cs typeface="B Titr" panose="00000700000000000000" pitchFamily="2" charset="-78"/>
              </a:rPr>
              <a:t>ور</a:t>
            </a:r>
            <a:r>
              <a:rPr lang="en-US" sz="2400" dirty="0">
                <a:effectLst/>
                <a:latin typeface="Calibri" panose="020F0502020204030204" pitchFamily="34" charset="0"/>
                <a:ea typeface="Calibri" panose="020F0502020204030204" pitchFamily="34" charset="0"/>
                <a:cs typeface="Arial" panose="020B0604020202020204" pitchFamily="34" charset="0"/>
              </a:rPr>
              <a:t/>
            </a:r>
            <a:br>
              <a:rPr lang="en-US" sz="2400" dirty="0">
                <a:effectLst/>
                <a:latin typeface="Calibri" panose="020F0502020204030204" pitchFamily="34" charset="0"/>
                <a:ea typeface="Calibri" panose="020F0502020204030204" pitchFamily="34" charset="0"/>
                <a:cs typeface="Arial" panose="020B0604020202020204" pitchFamily="34" charset="0"/>
              </a:rPr>
            </a:br>
            <a:endParaRPr lang="en-US" sz="2400" dirty="0"/>
          </a:p>
        </p:txBody>
      </p:sp>
    </p:spTree>
    <p:extLst>
      <p:ext uri="{BB962C8B-B14F-4D97-AF65-F5344CB8AC3E}">
        <p14:creationId xmlns:p14="http://schemas.microsoft.com/office/powerpoint/2010/main" val="3858279402"/>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fa-IR" dirty="0" smtClean="0"/>
          </a:p>
          <a:p>
            <a:pPr algn="just">
              <a:lnSpc>
                <a:spcPct val="80000"/>
              </a:lnSpc>
            </a:pPr>
            <a:r>
              <a:rPr lang="fa-IR" sz="2800" b="1" dirty="0">
                <a:solidFill>
                  <a:prstClr val="black"/>
                </a:solidFill>
                <a:latin typeface="Calibri" panose="020F0502020204030204" pitchFamily="34" charset="0"/>
                <a:ea typeface="Calibri" panose="020F0502020204030204" pitchFamily="34" charset="0"/>
                <a:cs typeface="B Nazanin" panose="00000400000000000000" pitchFamily="2" charset="-78"/>
              </a:rPr>
              <a:t>بر اساس ارقام جدول مذکور بطور میانگین حدود یک سوم </a:t>
            </a:r>
            <a:r>
              <a:rPr lang="fa-IR" sz="2800" b="1" dirty="0" err="1">
                <a:solidFill>
                  <a:prstClr val="black"/>
                </a:solidFill>
                <a:latin typeface="Calibri" panose="020F0502020204030204" pitchFamily="34" charset="0"/>
                <a:ea typeface="Calibri" panose="020F0502020204030204" pitchFamily="34" charset="0"/>
                <a:cs typeface="B Nazanin" panose="00000400000000000000" pitchFamily="2" charset="-78"/>
              </a:rPr>
              <a:t>پسماندهای</a:t>
            </a:r>
            <a:r>
              <a:rPr lang="fa-IR" sz="2800" b="1" dirty="0">
                <a:solidFill>
                  <a:prstClr val="black"/>
                </a:solidFill>
                <a:latin typeface="Calibri" panose="020F0502020204030204" pitchFamily="34" charset="0"/>
                <a:ea typeface="Calibri" panose="020F0502020204030204" pitchFamily="34" charset="0"/>
                <a:cs typeface="B Nazanin" panose="00000400000000000000" pitchFamily="2" charset="-78"/>
              </a:rPr>
              <a:t> تولیدی در بیمارستان  های کشور را پسماند ویژه ( عفونی ،شیمیایی و دارویی و...)  تشکیل می دهد  و لازم است با اعمال نظارت، ارائه آموزش به کارکنان و ... ، تفکیک در بیمارستانها با دقت بیشتری انجام شود تا مقادیر پسماند ویژه کاهش یابد </a:t>
            </a:r>
            <a:r>
              <a:rPr lang="fa-IR" sz="2800" b="1" dirty="0" smtClean="0">
                <a:solidFill>
                  <a:prstClr val="black"/>
                </a:solidFill>
                <a:latin typeface="Calibri" panose="020F0502020204030204" pitchFamily="34" charset="0"/>
                <a:ea typeface="Calibri" panose="020F0502020204030204" pitchFamily="34" charset="0"/>
                <a:cs typeface="B Nazanin" panose="00000400000000000000" pitchFamily="2" charset="-78"/>
              </a:rPr>
              <a:t>( حداقل یک چهارم )</a:t>
            </a:r>
            <a:endParaRPr lang="fa-IR" sz="2800" b="1" dirty="0">
              <a:solidFill>
                <a:prstClr val="black"/>
              </a:solidFill>
              <a:latin typeface="Calibri" panose="020F0502020204030204" pitchFamily="34" charset="0"/>
              <a:ea typeface="Calibri" panose="020F0502020204030204" pitchFamily="34" charset="0"/>
              <a:cs typeface="B Nazanin" panose="00000400000000000000" pitchFamily="2" charset="-78"/>
            </a:endParaRPr>
          </a:p>
          <a:p>
            <a:pPr algn="just">
              <a:lnSpc>
                <a:spcPct val="80000"/>
              </a:lnSpc>
            </a:pPr>
            <a:endParaRPr lang="fa-IR" sz="2800" b="1" dirty="0">
              <a:solidFill>
                <a:prstClr val="black"/>
              </a:solidFill>
              <a:latin typeface="Calibri" panose="020F0502020204030204" pitchFamily="34" charset="0"/>
              <a:ea typeface="Calibri" panose="020F0502020204030204" pitchFamily="34" charset="0"/>
              <a:cs typeface="B Nazanin" panose="00000400000000000000" pitchFamily="2" charset="-78"/>
            </a:endParaRPr>
          </a:p>
          <a:p>
            <a:pPr algn="just">
              <a:lnSpc>
                <a:spcPct val="80000"/>
              </a:lnSpc>
            </a:pPr>
            <a:r>
              <a:rPr lang="fa-IR" sz="2800" b="1" dirty="0">
                <a:solidFill>
                  <a:prstClr val="black"/>
                </a:solidFill>
                <a:latin typeface="Calibri" panose="020F0502020204030204" pitchFamily="34" charset="0"/>
                <a:ea typeface="Calibri" panose="020F0502020204030204" pitchFamily="34" charset="0"/>
                <a:cs typeface="B Nazanin" panose="00000400000000000000" pitchFamily="2" charset="-78"/>
              </a:rPr>
              <a:t>براساس </a:t>
            </a:r>
            <a:r>
              <a:rPr lang="fa-IR" sz="2800" b="1" dirty="0" err="1">
                <a:solidFill>
                  <a:prstClr val="black"/>
                </a:solidFill>
                <a:latin typeface="Calibri" panose="020F0502020204030204" pitchFamily="34" charset="0"/>
                <a:ea typeface="Calibri" panose="020F0502020204030204" pitchFamily="34" charset="0"/>
                <a:cs typeface="B Nazanin" panose="00000400000000000000" pitchFamily="2" charset="-78"/>
              </a:rPr>
              <a:t>استاندارهای</a:t>
            </a:r>
            <a:r>
              <a:rPr lang="fa-IR" sz="2800" b="1" dirty="0">
                <a:solidFill>
                  <a:prstClr val="black"/>
                </a:solidFill>
                <a:latin typeface="Calibri" panose="020F0502020204030204" pitchFamily="34" charset="0"/>
                <a:ea typeface="Calibri" panose="020F0502020204030204" pitchFamily="34" charset="0"/>
                <a:cs typeface="B Nazanin" panose="00000400000000000000" pitchFamily="2" charset="-78"/>
              </a:rPr>
              <a:t> سازمان جهانی بهداشت در صورت تفکیک مناسب در بیمارستان ها ، 75 تا 90 در صد پسماند بیمارستانی،  پسماند عادی (غیر خطرناک ) است .</a:t>
            </a:r>
            <a:endParaRPr lang="en-US" sz="2800" b="1" dirty="0">
              <a:solidFill>
                <a:prstClr val="black"/>
              </a:solidFill>
              <a:latin typeface="Calibri" panose="020F0502020204030204" pitchFamily="34" charset="0"/>
              <a:ea typeface="Calibri" panose="020F0502020204030204" pitchFamily="34" charset="0"/>
              <a:cs typeface="B Nazanin" panose="00000400000000000000" pitchFamily="2" charset="-78"/>
            </a:endParaRPr>
          </a:p>
        </p:txBody>
      </p:sp>
      <p:sp>
        <p:nvSpPr>
          <p:cNvPr id="3" name="Title 2"/>
          <p:cNvSpPr>
            <a:spLocks noGrp="1"/>
          </p:cNvSpPr>
          <p:nvPr>
            <p:ph type="title"/>
          </p:nvPr>
        </p:nvSpPr>
        <p:spPr/>
        <p:txBody>
          <a:bodyPr/>
          <a:lstStyle/>
          <a:p>
            <a:endParaRPr lang="en-US"/>
          </a:p>
        </p:txBody>
      </p:sp>
    </p:spTree>
    <p:extLst>
      <p:ext uri="{BB962C8B-B14F-4D97-AF65-F5344CB8AC3E}">
        <p14:creationId xmlns:p14="http://schemas.microsoft.com/office/powerpoint/2010/main" val="102836996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2050" name="Picture 2" descr="http://www.roshdsoureh.ir/UploadFile/DailyPicture/thumb_1_461a971d51.psd.jpg"/>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0" y="-567828"/>
            <a:ext cx="9272486" cy="74258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3045918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8444" y="188640"/>
            <a:ext cx="7239000" cy="1224136"/>
          </a:xfrm>
        </p:spPr>
        <p:txBody>
          <a:bodyPr>
            <a:normAutofit/>
          </a:bodyPr>
          <a:lstStyle/>
          <a:p>
            <a:pPr algn="ctr"/>
            <a:r>
              <a:rPr lang="ar-SA" sz="2800" dirty="0">
                <a:latin typeface="Times New Roman" panose="02020603050405020304" pitchFamily="18" charset="0"/>
                <a:ea typeface="Times New Roman" panose="02020603050405020304" pitchFamily="18" charset="0"/>
                <a:cs typeface="B Zar" panose="00000400000000000000" pitchFamily="2" charset="-78"/>
              </a:rPr>
              <a:t>مخاطرا</a:t>
            </a:r>
            <a:r>
              <a:rPr lang="ar-SA" sz="4000" dirty="0">
                <a:latin typeface="Times New Roman" panose="02020603050405020304" pitchFamily="18" charset="0"/>
                <a:ea typeface="Times New Roman" panose="02020603050405020304" pitchFamily="18" charset="0"/>
                <a:cs typeface="B Zar" panose="00000400000000000000" pitchFamily="2" charset="-78"/>
              </a:rPr>
              <a:t>ت پسماند ‌های </a:t>
            </a:r>
            <a:r>
              <a:rPr lang="fa-IR" sz="4000" dirty="0" smtClean="0">
                <a:latin typeface="Times New Roman" panose="02020603050405020304" pitchFamily="18" charset="0"/>
                <a:ea typeface="Times New Roman" panose="02020603050405020304" pitchFamily="18" charset="0"/>
                <a:cs typeface="B Zar" panose="00000400000000000000" pitchFamily="2" charset="-78"/>
              </a:rPr>
              <a:t>پزشکی</a:t>
            </a:r>
            <a:r>
              <a:rPr lang="en-US" sz="3200" dirty="0">
                <a:latin typeface="Times New Roman" panose="02020603050405020304" pitchFamily="18" charset="0"/>
                <a:ea typeface="Times New Roman" panose="02020603050405020304" pitchFamily="18" charset="0"/>
                <a:cs typeface="Zar" panose="00000400000000000000" pitchFamily="2" charset="-78"/>
              </a:rPr>
              <a:t/>
            </a:r>
            <a:br>
              <a:rPr lang="en-US" sz="3200" dirty="0">
                <a:latin typeface="Times New Roman" panose="02020603050405020304" pitchFamily="18" charset="0"/>
                <a:ea typeface="Times New Roman" panose="02020603050405020304" pitchFamily="18" charset="0"/>
                <a:cs typeface="Zar" panose="00000400000000000000" pitchFamily="2" charset="-78"/>
              </a:rPr>
            </a:br>
            <a:endParaRPr lang="en-US" dirty="0"/>
          </a:p>
        </p:txBody>
      </p:sp>
      <p:sp>
        <p:nvSpPr>
          <p:cNvPr id="3" name="Content Placeholder 2"/>
          <p:cNvSpPr>
            <a:spLocks noGrp="1"/>
          </p:cNvSpPr>
          <p:nvPr>
            <p:ph idx="1"/>
          </p:nvPr>
        </p:nvSpPr>
        <p:spPr>
          <a:xfrm>
            <a:off x="179512" y="1196752"/>
            <a:ext cx="7776864" cy="5472608"/>
          </a:xfrm>
        </p:spPr>
        <p:txBody>
          <a:bodyPr>
            <a:noAutofit/>
          </a:bodyPr>
          <a:lstStyle/>
          <a:p>
            <a:pPr marL="0" indent="0" algn="just" rtl="1">
              <a:spcAft>
                <a:spcPts val="0"/>
              </a:spcAft>
              <a:buNone/>
            </a:pPr>
            <a:r>
              <a:rPr lang="ar-SA" sz="2400" b="1" dirty="0">
                <a:cs typeface="B Nazanin" pitchFamily="2" charset="-78"/>
              </a:rPr>
              <a:t>آمار نگران‌کننده منتشرشده توسط سازمان بهداشت جهاني حاکی است سالانه </a:t>
            </a:r>
            <a:r>
              <a:rPr lang="fa-IR" sz="2400" b="1" dirty="0" smtClean="0">
                <a:cs typeface="B Nazanin" pitchFamily="2" charset="-78"/>
              </a:rPr>
              <a:t> حدود </a:t>
            </a:r>
            <a:r>
              <a:rPr lang="ar-SA" sz="2400" b="1" dirty="0" smtClean="0">
                <a:cs typeface="B Nazanin" pitchFamily="2" charset="-78"/>
              </a:rPr>
              <a:t>23 </a:t>
            </a:r>
            <a:r>
              <a:rPr lang="ar-SA" sz="2400" b="1" dirty="0">
                <a:cs typeface="B Nazanin" pitchFamily="2" charset="-78"/>
              </a:rPr>
              <a:t>ميليون نفر در کشورهاي جهان بر اثر تماس با </a:t>
            </a:r>
            <a:r>
              <a:rPr lang="fa-IR" sz="2400" b="1" dirty="0" err="1" smtClean="0">
                <a:cs typeface="B Nazanin" pitchFamily="2" charset="-78"/>
              </a:rPr>
              <a:t>پسماند</a:t>
            </a:r>
            <a:r>
              <a:rPr lang="fa-IR" sz="2400" b="1" dirty="0" smtClean="0">
                <a:cs typeface="B Nazanin" pitchFamily="2" charset="-78"/>
              </a:rPr>
              <a:t> </a:t>
            </a:r>
            <a:r>
              <a:rPr lang="ar-SA" sz="2400" b="1" dirty="0" smtClean="0">
                <a:cs typeface="B Nazanin" pitchFamily="2" charset="-78"/>
              </a:rPr>
              <a:t>بيمارستاني </a:t>
            </a:r>
            <a:r>
              <a:rPr lang="ar-SA" sz="2400" b="1" dirty="0">
                <a:cs typeface="B Nazanin" pitchFamily="2" charset="-78"/>
              </a:rPr>
              <a:t>دچار بیماری ‌های عفوني مي‌شوند </a:t>
            </a:r>
            <a:r>
              <a:rPr lang="fa-IR" sz="2400" b="1" dirty="0">
                <a:cs typeface="B Nazanin" pitchFamily="2" charset="-78"/>
              </a:rPr>
              <a:t>:</a:t>
            </a:r>
          </a:p>
          <a:p>
            <a:pPr algn="just" rtl="1">
              <a:spcAft>
                <a:spcPts val="0"/>
              </a:spcAft>
              <a:buFont typeface="Wingdings" panose="05000000000000000000" pitchFamily="2" charset="2"/>
              <a:buChar char="§"/>
            </a:pPr>
            <a:r>
              <a:rPr lang="ar-SA" sz="2400" b="1" dirty="0">
                <a:cs typeface="B Nazanin" pitchFamily="2" charset="-78"/>
              </a:rPr>
              <a:t> 20 ميليون از موارد ابتلا مربوط به هپاتيت </a:t>
            </a:r>
            <a:r>
              <a:rPr lang="en-US" sz="2400" b="1" dirty="0">
                <a:cs typeface="B Nazanin" pitchFamily="2" charset="-78"/>
              </a:rPr>
              <a:t>B</a:t>
            </a:r>
            <a:r>
              <a:rPr lang="ar-SA" sz="2400" b="1" dirty="0">
                <a:cs typeface="B Nazanin" pitchFamily="2" charset="-78"/>
              </a:rPr>
              <a:t>،</a:t>
            </a:r>
            <a:endParaRPr lang="fa-IR" sz="2400" b="1" dirty="0">
              <a:cs typeface="B Nazanin" pitchFamily="2" charset="-78"/>
            </a:endParaRPr>
          </a:p>
          <a:p>
            <a:pPr algn="just" rtl="1">
              <a:spcAft>
                <a:spcPts val="0"/>
              </a:spcAft>
              <a:buFont typeface="Wingdings" panose="05000000000000000000" pitchFamily="2" charset="2"/>
              <a:buChar char="§"/>
            </a:pPr>
            <a:r>
              <a:rPr lang="ar-SA" sz="2400" b="1" dirty="0">
                <a:cs typeface="B Nazanin" pitchFamily="2" charset="-78"/>
              </a:rPr>
              <a:t> 2 ميليون مربوط به هپاتيت </a:t>
            </a:r>
            <a:r>
              <a:rPr lang="en-US" sz="2400" b="1" dirty="0">
                <a:cs typeface="B Nazanin" pitchFamily="2" charset="-78"/>
              </a:rPr>
              <a:t>C</a:t>
            </a:r>
            <a:r>
              <a:rPr lang="ar-SA" sz="2400" b="1" dirty="0">
                <a:cs typeface="B Nazanin" pitchFamily="2" charset="-78"/>
              </a:rPr>
              <a:t>، </a:t>
            </a:r>
            <a:endParaRPr lang="fa-IR" sz="2400" b="1" dirty="0">
              <a:cs typeface="B Nazanin" pitchFamily="2" charset="-78"/>
            </a:endParaRPr>
          </a:p>
          <a:p>
            <a:pPr algn="just" rtl="1">
              <a:spcAft>
                <a:spcPts val="0"/>
              </a:spcAft>
              <a:buFont typeface="Wingdings" panose="05000000000000000000" pitchFamily="2" charset="2"/>
              <a:buChar char="§"/>
            </a:pPr>
            <a:r>
              <a:rPr lang="ar-SA" sz="2400" b="1" dirty="0">
                <a:cs typeface="B Nazanin" pitchFamily="2" charset="-78"/>
              </a:rPr>
              <a:t>150 تا 260 مورد به </a:t>
            </a:r>
            <a:r>
              <a:rPr lang="en-US" sz="2400" b="1" dirty="0">
                <a:cs typeface="B Nazanin" pitchFamily="2" charset="-78"/>
              </a:rPr>
              <a:t>HIV </a:t>
            </a:r>
            <a:endParaRPr lang="fa-IR" sz="2400" b="1" dirty="0" smtClean="0">
              <a:cs typeface="B Nazanin" pitchFamily="2" charset="-78"/>
            </a:endParaRPr>
          </a:p>
          <a:p>
            <a:pPr algn="just" rtl="1">
              <a:spcAft>
                <a:spcPts val="0"/>
              </a:spcAft>
              <a:buFont typeface="Wingdings" panose="05000000000000000000" pitchFamily="2" charset="2"/>
              <a:buChar char="§"/>
            </a:pPr>
            <a:endParaRPr lang="fa-IR" sz="2400" b="1" dirty="0">
              <a:cs typeface="B Nazanin" pitchFamily="2" charset="-78"/>
            </a:endParaRPr>
          </a:p>
          <a:p>
            <a:pPr marL="0" indent="0" algn="just" rtl="1">
              <a:spcAft>
                <a:spcPts val="0"/>
              </a:spcAft>
              <a:buNone/>
            </a:pPr>
            <a:r>
              <a:rPr lang="ar-SA" sz="2400" dirty="0">
                <a:cs typeface="B Nazanin" pitchFamily="2" charset="-78"/>
              </a:rPr>
              <a:t>که از طريق </a:t>
            </a:r>
            <a:r>
              <a:rPr lang="fa-IR" sz="2400" dirty="0" err="1" smtClean="0">
                <a:cs typeface="B Nazanin" pitchFamily="2" charset="-78"/>
              </a:rPr>
              <a:t>پسماند</a:t>
            </a:r>
            <a:r>
              <a:rPr lang="ar-SA" sz="2400" dirty="0" smtClean="0">
                <a:cs typeface="B Nazanin" pitchFamily="2" charset="-78"/>
              </a:rPr>
              <a:t> </a:t>
            </a:r>
            <a:r>
              <a:rPr lang="ar-SA" sz="2400" dirty="0">
                <a:cs typeface="B Nazanin" pitchFamily="2" charset="-78"/>
              </a:rPr>
              <a:t>تيز و برنده </a:t>
            </a:r>
            <a:r>
              <a:rPr lang="ar-SA" sz="2400" dirty="0" smtClean="0">
                <a:cs typeface="B Nazanin" pitchFamily="2" charset="-78"/>
              </a:rPr>
              <a:t>منتقل </a:t>
            </a:r>
            <a:r>
              <a:rPr lang="ar-SA" sz="2400" dirty="0">
                <a:cs typeface="B Nazanin" pitchFamily="2" charset="-78"/>
              </a:rPr>
              <a:t>مي‌شوند. تماس و مواجهه با بخش خطرناك پسماند ‌های بهداشتي و درماني می‌تواند منجر به بيماري يا صدمه زدن به افراد گردد</a:t>
            </a:r>
            <a:r>
              <a:rPr lang="ar-SA" sz="2400" dirty="0" smtClean="0">
                <a:cs typeface="B Nazanin" pitchFamily="2" charset="-78"/>
              </a:rPr>
              <a:t>.</a:t>
            </a:r>
            <a:endParaRPr lang="en-US" sz="2400" dirty="0">
              <a:cs typeface="B Nazanin" pitchFamily="2" charset="-78"/>
            </a:endParaRPr>
          </a:p>
        </p:txBody>
      </p:sp>
    </p:spTree>
    <p:extLst>
      <p:ext uri="{BB962C8B-B14F-4D97-AF65-F5344CB8AC3E}">
        <p14:creationId xmlns:p14="http://schemas.microsoft.com/office/powerpoint/2010/main" val="2774199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marL="0" lvl="0" indent="0" algn="just" rtl="1">
              <a:buClr>
                <a:srgbClr val="B13F9A"/>
              </a:buClr>
              <a:buNone/>
            </a:pPr>
            <a:r>
              <a:rPr lang="ar-SA" sz="2400" b="1" dirty="0">
                <a:solidFill>
                  <a:prstClr val="black"/>
                </a:solidFill>
                <a:cs typeface="B Nazanin" pitchFamily="2" charset="-78"/>
              </a:rPr>
              <a:t>پسماند ها ازنظر ماهيت ممكن است داراي يك يا چند مشخصه زير باشد:</a:t>
            </a:r>
            <a:endParaRPr lang="en-US" sz="2400" b="1" dirty="0">
              <a:solidFill>
                <a:prstClr val="black"/>
              </a:solidFill>
              <a:cs typeface="B Nazanin" pitchFamily="2" charset="-78"/>
            </a:endParaRPr>
          </a:p>
          <a:p>
            <a:pPr marL="742950" lvl="1" indent="-285750" algn="r" rtl="1">
              <a:buClr>
                <a:srgbClr val="F9B639"/>
              </a:buClr>
              <a:buFont typeface="Symbol" panose="05050102010706020507" pitchFamily="18" charset="2"/>
              <a:buChar char=""/>
            </a:pPr>
            <a:r>
              <a:rPr lang="ar-SA" sz="2400" b="1" dirty="0">
                <a:solidFill>
                  <a:prstClr val="black"/>
                </a:solidFill>
                <a:cs typeface="B Nazanin" pitchFamily="2" charset="-78"/>
              </a:rPr>
              <a:t>داراي اجسام تيز و برنده</a:t>
            </a:r>
            <a:endParaRPr lang="en-US" sz="2400" b="1" dirty="0">
              <a:solidFill>
                <a:prstClr val="black"/>
              </a:solidFill>
              <a:cs typeface="B Nazanin" pitchFamily="2" charset="-78"/>
            </a:endParaRPr>
          </a:p>
          <a:p>
            <a:pPr marL="742950" lvl="1" indent="-285750" algn="r" rtl="1">
              <a:buClr>
                <a:srgbClr val="F9B639"/>
              </a:buClr>
              <a:buFont typeface="Symbol" panose="05050102010706020507" pitchFamily="18" charset="2"/>
              <a:buChar char=""/>
            </a:pPr>
            <a:r>
              <a:rPr lang="ar-SA" sz="2400" b="1" dirty="0" smtClean="0">
                <a:solidFill>
                  <a:prstClr val="black"/>
                </a:solidFill>
                <a:cs typeface="B Nazanin" pitchFamily="2" charset="-78"/>
              </a:rPr>
              <a:t>داراي </a:t>
            </a:r>
            <a:r>
              <a:rPr lang="ar-SA" sz="2400" b="1" dirty="0">
                <a:solidFill>
                  <a:prstClr val="black"/>
                </a:solidFill>
                <a:cs typeface="B Nazanin" pitchFamily="2" charset="-78"/>
              </a:rPr>
              <a:t>عوامل عفوني</a:t>
            </a:r>
            <a:endParaRPr lang="en-US" sz="2400" b="1" dirty="0">
              <a:solidFill>
                <a:prstClr val="black"/>
              </a:solidFill>
              <a:cs typeface="B Nazanin" pitchFamily="2" charset="-78"/>
            </a:endParaRPr>
          </a:p>
          <a:p>
            <a:pPr marL="742950" lvl="1" indent="-285750" algn="r" rtl="1">
              <a:buClr>
                <a:srgbClr val="F9B639"/>
              </a:buClr>
              <a:buFont typeface="Symbol" panose="05050102010706020507" pitchFamily="18" charset="2"/>
              <a:buChar char=""/>
            </a:pPr>
            <a:r>
              <a:rPr lang="ar-SA" sz="2400" b="1" dirty="0">
                <a:solidFill>
                  <a:prstClr val="black"/>
                </a:solidFill>
                <a:cs typeface="B Nazanin" pitchFamily="2" charset="-78"/>
              </a:rPr>
              <a:t>داراي عوامل ژنوتوكسيك</a:t>
            </a:r>
            <a:endParaRPr lang="en-US" sz="2400" b="1" dirty="0">
              <a:solidFill>
                <a:prstClr val="black"/>
              </a:solidFill>
              <a:cs typeface="B Nazanin" pitchFamily="2" charset="-78"/>
            </a:endParaRPr>
          </a:p>
          <a:p>
            <a:pPr marL="742950" lvl="1" indent="-285750" algn="r" rtl="1">
              <a:buClr>
                <a:srgbClr val="F9B639"/>
              </a:buClr>
              <a:buFont typeface="Symbol" panose="05050102010706020507" pitchFamily="18" charset="2"/>
              <a:buChar char=""/>
            </a:pPr>
            <a:r>
              <a:rPr lang="ar-SA" sz="2400" b="1" dirty="0">
                <a:solidFill>
                  <a:prstClr val="black"/>
                </a:solidFill>
                <a:cs typeface="B Nazanin" pitchFamily="2" charset="-78"/>
              </a:rPr>
              <a:t>داراي مواد سمي يا شيميايي خطرناك يا دارويي</a:t>
            </a:r>
            <a:endParaRPr lang="en-US" sz="2400" b="1" dirty="0">
              <a:solidFill>
                <a:prstClr val="black"/>
              </a:solidFill>
              <a:cs typeface="B Nazanin" pitchFamily="2" charset="-78"/>
            </a:endParaRPr>
          </a:p>
          <a:p>
            <a:pPr marL="742950" lvl="1" indent="-285750" algn="r" rtl="1">
              <a:buClr>
                <a:srgbClr val="F9B639"/>
              </a:buClr>
              <a:buFont typeface="Symbol" panose="05050102010706020507" pitchFamily="18" charset="2"/>
              <a:buChar char=""/>
            </a:pPr>
            <a:r>
              <a:rPr lang="ar-SA" sz="2400" b="1" dirty="0">
                <a:solidFill>
                  <a:prstClr val="black"/>
                </a:solidFill>
                <a:cs typeface="B Nazanin" pitchFamily="2" charset="-78"/>
              </a:rPr>
              <a:t>داراي مواد راديواكتيو</a:t>
            </a:r>
            <a:endParaRPr lang="en-US" sz="2400" b="1" dirty="0">
              <a:solidFill>
                <a:prstClr val="black"/>
              </a:solidFill>
              <a:cs typeface="B Nazanin" pitchFamily="2" charset="-78"/>
            </a:endParaRPr>
          </a:p>
          <a:p>
            <a:endParaRPr lang="en-US" dirty="0"/>
          </a:p>
        </p:txBody>
      </p:sp>
    </p:spTree>
    <p:extLst>
      <p:ext uri="{BB962C8B-B14F-4D97-AF65-F5344CB8AC3E}">
        <p14:creationId xmlns:p14="http://schemas.microsoft.com/office/powerpoint/2010/main" val="36203774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6261" name="Rectangle 5"/>
          <p:cNvSpPr>
            <a:spLocks noGrp="1" noChangeArrowheads="1"/>
          </p:cNvSpPr>
          <p:nvPr>
            <p:ph type="body" idx="1"/>
          </p:nvPr>
        </p:nvSpPr>
        <p:spPr>
          <a:xfrm>
            <a:off x="76200" y="990600"/>
            <a:ext cx="9067800" cy="5638800"/>
          </a:xfrm>
        </p:spPr>
        <p:txBody>
          <a:bodyPr/>
          <a:lstStyle/>
          <a:p>
            <a:pPr lvl="1" algn="just" rtl="1" eaLnBrk="1" hangingPunct="1">
              <a:lnSpc>
                <a:spcPct val="80000"/>
              </a:lnSpc>
              <a:buClr>
                <a:srgbClr val="00FFFF"/>
              </a:buClr>
              <a:buFont typeface="Wingdings" pitchFamily="2" charset="2"/>
              <a:buNone/>
              <a:defRPr/>
            </a:pPr>
            <a:endParaRPr lang="fa-IR" sz="2400" b="1" dirty="0" smtClean="0">
              <a:solidFill>
                <a:srgbClr val="FFFF00"/>
              </a:solidFill>
            </a:endParaRPr>
          </a:p>
          <a:p>
            <a:pPr marL="109728" indent="0" algn="ctr" rtl="1" eaLnBrk="1" hangingPunct="1">
              <a:lnSpc>
                <a:spcPct val="80000"/>
              </a:lnSpc>
              <a:buClr>
                <a:srgbClr val="00FFFF"/>
              </a:buClr>
              <a:buSzTx/>
              <a:buNone/>
              <a:defRPr/>
            </a:pPr>
            <a:r>
              <a:rPr lang="fa-IR" sz="2800" b="1" cap="all" dirty="0" err="1">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Times New Roman" panose="02020603050405020304" pitchFamily="18" charset="0"/>
                <a:ea typeface="Times New Roman" panose="02020603050405020304" pitchFamily="18" charset="0"/>
                <a:cs typeface="B Zar" panose="00000400000000000000" pitchFamily="2" charset="-78"/>
              </a:rPr>
              <a:t>ترکيب</a:t>
            </a:r>
            <a:r>
              <a:rPr lang="fa-IR" sz="2800" b="1" cap="all" dirty="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Times New Roman" panose="02020603050405020304" pitchFamily="18" charset="0"/>
                <a:ea typeface="Times New Roman" panose="02020603050405020304" pitchFamily="18" charset="0"/>
                <a:cs typeface="B Zar" panose="00000400000000000000" pitchFamily="2" charset="-78"/>
              </a:rPr>
              <a:t> </a:t>
            </a:r>
            <a:r>
              <a:rPr lang="fa-IR" sz="2800" b="1" cap="all" dirty="0" err="1">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Times New Roman" panose="02020603050405020304" pitchFamily="18" charset="0"/>
                <a:ea typeface="Times New Roman" panose="02020603050405020304" pitchFamily="18" charset="0"/>
                <a:cs typeface="B Zar" panose="00000400000000000000" pitchFamily="2" charset="-78"/>
              </a:rPr>
              <a:t>پسماندهای</a:t>
            </a:r>
            <a:r>
              <a:rPr lang="fa-IR" sz="2800" b="1" cap="all" dirty="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Times New Roman" panose="02020603050405020304" pitchFamily="18" charset="0"/>
                <a:ea typeface="Times New Roman" panose="02020603050405020304" pitchFamily="18" charset="0"/>
                <a:cs typeface="B Zar" panose="00000400000000000000" pitchFamily="2" charset="-78"/>
              </a:rPr>
              <a:t> پزشکی</a:t>
            </a:r>
          </a:p>
          <a:p>
            <a:pPr algn="just" rtl="1" eaLnBrk="1" hangingPunct="1">
              <a:lnSpc>
                <a:spcPct val="80000"/>
              </a:lnSpc>
              <a:buClr>
                <a:srgbClr val="00FFFF"/>
              </a:buClr>
              <a:buSzTx/>
              <a:buFont typeface="Wingdings" pitchFamily="2" charset="2"/>
              <a:buChar char="ï"/>
              <a:defRPr/>
            </a:pPr>
            <a:endParaRPr lang="fa-IR" sz="4000" b="1" dirty="0" smtClean="0">
              <a:cs typeface="B Traffic" pitchFamily="2" charset="-78"/>
            </a:endParaRPr>
          </a:p>
          <a:p>
            <a:pPr lvl="1" algn="just" rtl="1" eaLnBrk="1" hangingPunct="1">
              <a:lnSpc>
                <a:spcPct val="80000"/>
              </a:lnSpc>
              <a:buClr>
                <a:srgbClr val="00FFFF"/>
              </a:buClr>
              <a:buFont typeface="Wingdings" pitchFamily="2" charset="2"/>
              <a:buChar char="Û"/>
              <a:defRPr/>
            </a:pPr>
            <a:r>
              <a:rPr lang="fa-IR" sz="2400" b="1" dirty="0" smtClean="0">
                <a:cs typeface="Lotus" pitchFamily="2" charset="-78"/>
              </a:rPr>
              <a:t>80</a:t>
            </a:r>
            <a:r>
              <a:rPr lang="ar-SA" sz="2400" b="1" dirty="0" smtClean="0">
                <a:cs typeface="Lotus" pitchFamily="2" charset="-78"/>
              </a:rPr>
              <a:t>% پسماند عادي (شبه خانگي) </a:t>
            </a:r>
            <a:endParaRPr lang="fa-IR" sz="2400" b="1" dirty="0" smtClean="0">
              <a:cs typeface="Lotus" pitchFamily="2" charset="-78"/>
            </a:endParaRPr>
          </a:p>
          <a:p>
            <a:pPr lvl="1" algn="just" rtl="1" eaLnBrk="1" hangingPunct="1">
              <a:lnSpc>
                <a:spcPct val="80000"/>
              </a:lnSpc>
              <a:buClr>
                <a:srgbClr val="00FFFF"/>
              </a:buClr>
              <a:buFont typeface="Wingdings" pitchFamily="2" charset="2"/>
              <a:buChar char="Û"/>
              <a:defRPr/>
            </a:pPr>
            <a:r>
              <a:rPr lang="ar-SA" sz="2400" b="1" dirty="0" smtClean="0">
                <a:cs typeface="Lotus" pitchFamily="2" charset="-78"/>
              </a:rPr>
              <a:t>20% پسماند خطرناك كه شامل : </a:t>
            </a:r>
            <a:endParaRPr lang="fa-IR" sz="2400" b="1" dirty="0" smtClean="0">
              <a:cs typeface="Lotus" pitchFamily="2" charset="-78"/>
            </a:endParaRPr>
          </a:p>
          <a:p>
            <a:pPr lvl="1" algn="just" rtl="1" eaLnBrk="1" hangingPunct="1">
              <a:lnSpc>
                <a:spcPct val="80000"/>
              </a:lnSpc>
              <a:buClr>
                <a:srgbClr val="00FFFF"/>
              </a:buClr>
              <a:buFont typeface="Wingdings" pitchFamily="2" charset="2"/>
              <a:buChar char="Û"/>
              <a:defRPr/>
            </a:pPr>
            <a:r>
              <a:rPr lang="ar-SA" sz="2400" b="1" dirty="0" smtClean="0">
                <a:cs typeface="Lotus" pitchFamily="2" charset="-78"/>
              </a:rPr>
              <a:t>15% پسماند عفوني و آسيب شناختي </a:t>
            </a:r>
            <a:endParaRPr lang="fa-IR" sz="2400" b="1" dirty="0" smtClean="0">
              <a:cs typeface="Lotus" pitchFamily="2" charset="-78"/>
            </a:endParaRPr>
          </a:p>
          <a:p>
            <a:pPr lvl="1" algn="just" rtl="1" eaLnBrk="1" hangingPunct="1">
              <a:lnSpc>
                <a:spcPct val="80000"/>
              </a:lnSpc>
              <a:buClr>
                <a:srgbClr val="00FFFF"/>
              </a:buClr>
              <a:buFont typeface="Wingdings" pitchFamily="2" charset="2"/>
              <a:buChar char="Û"/>
              <a:defRPr/>
            </a:pPr>
            <a:r>
              <a:rPr lang="ar-SA" sz="2400" b="1" dirty="0" smtClean="0">
                <a:cs typeface="Lotus" pitchFamily="2" charset="-78"/>
              </a:rPr>
              <a:t>3% پسماند مواد شيميايي و دارويي </a:t>
            </a:r>
            <a:endParaRPr lang="fa-IR" sz="2400" b="1" dirty="0" smtClean="0">
              <a:cs typeface="Lotus" pitchFamily="2" charset="-78"/>
            </a:endParaRPr>
          </a:p>
          <a:p>
            <a:pPr lvl="1" algn="just" rtl="1" eaLnBrk="1" hangingPunct="1">
              <a:lnSpc>
                <a:spcPct val="80000"/>
              </a:lnSpc>
              <a:buClr>
                <a:srgbClr val="00FFFF"/>
              </a:buClr>
              <a:buFont typeface="Wingdings" pitchFamily="2" charset="2"/>
              <a:buChar char="Û"/>
              <a:defRPr/>
            </a:pPr>
            <a:r>
              <a:rPr lang="ar-SA" sz="2400" b="1" dirty="0" smtClean="0">
                <a:cs typeface="Lotus" pitchFamily="2" charset="-78"/>
              </a:rPr>
              <a:t>1% پسماند اجسام برنده و نوك تيز</a:t>
            </a:r>
            <a:endParaRPr lang="fa-IR" sz="2400" b="1" dirty="0" smtClean="0">
              <a:cs typeface="Lotus" pitchFamily="2" charset="-78"/>
            </a:endParaRPr>
          </a:p>
          <a:p>
            <a:pPr lvl="1" algn="just" rtl="1" eaLnBrk="1" hangingPunct="1">
              <a:lnSpc>
                <a:spcPct val="80000"/>
              </a:lnSpc>
              <a:buClr>
                <a:srgbClr val="00FFFF"/>
              </a:buClr>
              <a:buFont typeface="Wingdings" pitchFamily="2" charset="2"/>
              <a:buChar char="Û"/>
              <a:defRPr/>
            </a:pPr>
            <a:r>
              <a:rPr lang="ar-SA" sz="2400" b="1" dirty="0" smtClean="0">
                <a:cs typeface="Lotus" pitchFamily="2" charset="-78"/>
              </a:rPr>
              <a:t> كمتر از 1% پسماندهاي ويژه (سايتوتوكسيك ، پرتوساز ، فلزات سنگين و ...)</a:t>
            </a:r>
            <a:endParaRPr lang="fa-IR" sz="2400" b="1" dirty="0" smtClean="0">
              <a:cs typeface="Lotus" pitchFamily="2" charset="-78"/>
            </a:endParaRPr>
          </a:p>
        </p:txBody>
      </p:sp>
    </p:spTree>
    <p:extLst>
      <p:ext uri="{BB962C8B-B14F-4D97-AF65-F5344CB8AC3E}">
        <p14:creationId xmlns:p14="http://schemas.microsoft.com/office/powerpoint/2010/main" val="727125681"/>
      </p:ext>
    </p:extLst>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3568" y="260648"/>
            <a:ext cx="7239000" cy="1143000"/>
          </a:xfrm>
        </p:spPr>
        <p:txBody>
          <a:bodyPr>
            <a:normAutofit fontScale="90000"/>
          </a:bodyPr>
          <a:lstStyle/>
          <a:p>
            <a:pPr algn="ctr"/>
            <a:r>
              <a:rPr lang="ar-SA" sz="2700" dirty="0"/>
              <a:t>بيماري‌ هاي عفوني منتقله به انسان توسط پسماند هاي </a:t>
            </a:r>
            <a:r>
              <a:rPr lang="fa-IR" sz="2700" dirty="0" smtClean="0"/>
              <a:t>پزشکی</a:t>
            </a:r>
            <a:r>
              <a:rPr lang="en-US" sz="2700" i="1" dirty="0"/>
              <a:t/>
            </a:r>
            <a:br>
              <a:rPr lang="en-US" sz="2700" i="1" dirty="0"/>
            </a:br>
            <a:endParaRPr lang="en-US" dirty="0"/>
          </a:p>
        </p:txBody>
      </p:sp>
      <p:sp>
        <p:nvSpPr>
          <p:cNvPr id="3" name="Content Placeholder 2"/>
          <p:cNvSpPr>
            <a:spLocks noGrp="1"/>
          </p:cNvSpPr>
          <p:nvPr>
            <p:ph idx="1"/>
          </p:nvPr>
        </p:nvSpPr>
        <p:spPr>
          <a:xfrm>
            <a:off x="0" y="1124744"/>
            <a:ext cx="8100392" cy="5544616"/>
          </a:xfrm>
        </p:spPr>
        <p:txBody>
          <a:bodyPr>
            <a:normAutofit fontScale="92500" lnSpcReduction="20000"/>
          </a:bodyPr>
          <a:lstStyle/>
          <a:p>
            <a:pPr algn="r" rtl="1"/>
            <a:r>
              <a:rPr lang="ar-SA" b="1" dirty="0" smtClean="0"/>
              <a:t>میکروارگانیسم‌ </a:t>
            </a:r>
            <a:r>
              <a:rPr lang="ar-SA" b="1" dirty="0"/>
              <a:t>های بیماری ‌زا توانايي محدودي براي بقا در محيط دارند. اين توانايي براي هر ميكروارگانيسم منحصر به ‌فرد است و تابعي از مقاومت آن در برابر تغییرات محيطي از قبيل درجه حرارت، رطوبت، اشعه ماوراء بنفش دسترسي به مواد آلي، حضور موجودات تغذیه‌کننده از آن ها و </a:t>
            </a:r>
            <a:r>
              <a:rPr lang="en-US" b="1" dirty="0"/>
              <a:t>…</a:t>
            </a:r>
            <a:r>
              <a:rPr lang="ar-SA" b="1" dirty="0"/>
              <a:t> می‌باشد. </a:t>
            </a:r>
            <a:endParaRPr lang="fa-IR" b="1" dirty="0" smtClean="0"/>
          </a:p>
          <a:p>
            <a:pPr algn="r" rtl="1"/>
            <a:r>
              <a:rPr lang="ar-SA" b="1" dirty="0" smtClean="0"/>
              <a:t>ويروس </a:t>
            </a:r>
            <a:r>
              <a:rPr lang="ar-SA" b="1" dirty="0"/>
              <a:t>هپاتيت </a:t>
            </a:r>
            <a:r>
              <a:rPr lang="en-US" b="1" dirty="0"/>
              <a:t>B </a:t>
            </a:r>
            <a:r>
              <a:rPr lang="ar-SA" b="1" dirty="0"/>
              <a:t>در هواي خشك بسيار مقاوم است و می‌تواند به مدت چندين هفته در يك سطح زنده بماند. اين ويروس همچنين در برابر بخارآب نيز تا حدودي مقاوم است و مي‎تواند در برابر برخي گندزداها و الكل 70 درصد زنده بماند و درجه حرارت 60 درجه سانتی‌گراد را به مدت 10 ساعت تحمل نمايد. </a:t>
            </a:r>
            <a:endParaRPr lang="fa-IR" b="1" dirty="0" smtClean="0"/>
          </a:p>
          <a:p>
            <a:pPr algn="r" rtl="1"/>
            <a:r>
              <a:rPr lang="ar-SA" b="1" dirty="0" smtClean="0"/>
              <a:t>نتایج </a:t>
            </a:r>
            <a:r>
              <a:rPr lang="ar-SA" b="1" dirty="0"/>
              <a:t>مطالعه مركز تحقيقات ضايعات بيمارستاني ژاپن نشان می دهد كه يك ويروس عفونت ‌زای هپاتيت </a:t>
            </a:r>
            <a:r>
              <a:rPr lang="en-US" b="1" dirty="0"/>
              <a:t>B </a:t>
            </a:r>
            <a:r>
              <a:rPr lang="ar-SA" b="1" dirty="0"/>
              <a:t>يا </a:t>
            </a:r>
            <a:r>
              <a:rPr lang="en-US" b="1" dirty="0"/>
              <a:t>C</a:t>
            </a:r>
            <a:r>
              <a:rPr lang="ar-SA" b="1" dirty="0"/>
              <a:t> می‌تواند بيش از يك هفته در خون موجود در سر سوزن آلوده، زنده بماند. </a:t>
            </a:r>
            <a:endParaRPr lang="fa-IR" b="1" dirty="0" smtClean="0"/>
          </a:p>
          <a:p>
            <a:pPr algn="r" rtl="1"/>
            <a:r>
              <a:rPr lang="ar-SA" b="1" dirty="0" smtClean="0"/>
              <a:t>در </a:t>
            </a:r>
            <a:r>
              <a:rPr lang="ar-SA" b="1" dirty="0"/>
              <a:t>مقابل ويروس ايدز مقاومت كمتري دارد. اين ويروس نمی‌تواند بيش از 15 دقيقه در برابر الكل 70% مقاومت كند و تنها 7-3 روز در هواي معمولي زنده می ‌ماند. اين ويروس در درجه حرارت 56 درجه سانتی‌گراد غيرفعال می ‌شود</a:t>
            </a:r>
            <a:r>
              <a:rPr lang="ar-SA" dirty="0"/>
              <a:t>. </a:t>
            </a:r>
            <a:endParaRPr lang="en-US" dirty="0"/>
          </a:p>
          <a:p>
            <a:pPr algn="r" rtl="1"/>
            <a:endParaRPr lang="en-US" dirty="0"/>
          </a:p>
        </p:txBody>
      </p:sp>
    </p:spTree>
    <p:extLst>
      <p:ext uri="{BB962C8B-B14F-4D97-AF65-F5344CB8AC3E}">
        <p14:creationId xmlns:p14="http://schemas.microsoft.com/office/powerpoint/2010/main" val="239310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7504" y="332656"/>
            <a:ext cx="7848872" cy="6408712"/>
          </a:xfrm>
        </p:spPr>
        <p:txBody>
          <a:bodyPr>
            <a:normAutofit lnSpcReduction="10000"/>
          </a:bodyPr>
          <a:lstStyle/>
          <a:p>
            <a:pPr algn="r" rtl="1"/>
            <a:r>
              <a:rPr lang="ar-SA" b="1" dirty="0" smtClean="0"/>
              <a:t>در </a:t>
            </a:r>
            <a:r>
              <a:rPr lang="ar-SA" b="1" dirty="0"/>
              <a:t>بين </a:t>
            </a:r>
            <a:r>
              <a:rPr lang="ar-SA" b="1" dirty="0" smtClean="0"/>
              <a:t>عفونت </a:t>
            </a:r>
            <a:r>
              <a:rPr lang="ar-SA" b="1" dirty="0"/>
              <a:t>ها </a:t>
            </a:r>
            <a:r>
              <a:rPr lang="fa-IR" b="1" dirty="0" smtClean="0"/>
              <a:t> ی منتقله ، </a:t>
            </a:r>
            <a:r>
              <a:rPr lang="ar-SA" b="1" dirty="0" smtClean="0"/>
              <a:t>به </a:t>
            </a:r>
            <a:r>
              <a:rPr lang="ar-SA" b="1" dirty="0"/>
              <a:t>بيماري ايدز و هپاتيت </a:t>
            </a:r>
            <a:r>
              <a:rPr lang="en-US" b="1" dirty="0"/>
              <a:t>B</a:t>
            </a:r>
            <a:r>
              <a:rPr lang="ar-SA" b="1" dirty="0"/>
              <a:t> و </a:t>
            </a:r>
            <a:r>
              <a:rPr lang="en-US" b="1" dirty="0"/>
              <a:t>C</a:t>
            </a:r>
            <a:r>
              <a:rPr lang="ar-SA" b="1" dirty="0"/>
              <a:t> توجه خاصي شده، به دليل آن كه انتقال اين عفونت ها از طريق پسماند هاي مراکز بهداشتي و درماني قطعي است. </a:t>
            </a:r>
            <a:endParaRPr lang="fa-IR" b="1" dirty="0" smtClean="0"/>
          </a:p>
          <a:p>
            <a:pPr algn="r" rtl="1"/>
            <a:r>
              <a:rPr lang="ar-SA" b="1" dirty="0" smtClean="0"/>
              <a:t>اين </a:t>
            </a:r>
            <a:r>
              <a:rPr lang="ar-SA" b="1" dirty="0"/>
              <a:t>ويروس ها توسط سرسوزن هاي آلوده منتقل مي شوند و كاركنان بخش بهداشت و درمان به خصوص پرستاران بيشتر از سايرين در معرض خطر قرار دارند</a:t>
            </a:r>
            <a:r>
              <a:rPr lang="ar-SA" b="1" dirty="0" smtClean="0"/>
              <a:t>.</a:t>
            </a:r>
            <a:endParaRPr lang="fa-IR" b="1" dirty="0" smtClean="0"/>
          </a:p>
          <a:p>
            <a:pPr algn="r" rtl="1"/>
            <a:r>
              <a:rPr lang="ar-SA" b="1" dirty="0" smtClean="0"/>
              <a:t> </a:t>
            </a:r>
            <a:r>
              <a:rPr lang="ar-SA" b="1" dirty="0"/>
              <a:t>ساير كاركنان بيمارستان و بخش خدمات ـ جمع‎آوري پسماند ـ نيز در معرض خطر هستند. كارگراني كه در محل دفع پسماند كار مي كنند نيز ممكن است از اين طريق مبتلا شوند</a:t>
            </a:r>
            <a:r>
              <a:rPr lang="ar-SA" b="1" dirty="0" smtClean="0"/>
              <a:t>.</a:t>
            </a:r>
            <a:endParaRPr lang="fa-IR" b="1" dirty="0" smtClean="0"/>
          </a:p>
          <a:p>
            <a:pPr algn="r" rtl="1"/>
            <a:r>
              <a:rPr lang="ar-SA" b="1" dirty="0" smtClean="0"/>
              <a:t> </a:t>
            </a:r>
            <a:r>
              <a:rPr lang="ar-SA" b="1" dirty="0"/>
              <a:t>اجسام تيز و برنده نه فقط باعث بريدن و سوراخ كردن پوست مي شوند بلكه در صورتي كه به عوامل بيماري زا آلوده شده باشند، زخم ها را نيز عفوني مي كند. </a:t>
            </a:r>
            <a:endParaRPr lang="fa-IR" b="1" dirty="0" smtClean="0"/>
          </a:p>
          <a:p>
            <a:pPr algn="r" rtl="1"/>
            <a:r>
              <a:rPr lang="ar-SA" b="1" dirty="0" smtClean="0"/>
              <a:t>اين </a:t>
            </a:r>
            <a:r>
              <a:rPr lang="ar-SA" b="1" dirty="0"/>
              <a:t>اجسام به دليل دارا بودن اثرات دوگانه جراحت و انتقال عفونت در گروه پسماند هاي بسيار خطرناك طبقه بندي مي ‎شوند. سرنگ ها و سرسوزن ها بخش مهم اين گروه را تشكيل مي دهند و به دليل آن كه بيشتر آنها به خون بيماران آلوده هستند، بسيار خطرناكند. </a:t>
            </a:r>
            <a:endParaRPr lang="en-US" b="1" dirty="0"/>
          </a:p>
          <a:p>
            <a:endParaRPr lang="en-US" dirty="0"/>
          </a:p>
        </p:txBody>
      </p:sp>
    </p:spTree>
    <p:extLst>
      <p:ext uri="{BB962C8B-B14F-4D97-AF65-F5344CB8AC3E}">
        <p14:creationId xmlns:p14="http://schemas.microsoft.com/office/powerpoint/2010/main" val="190188036"/>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2.jpeg"/></Relationships>
</file>

<file path=ppt/theme/_rels/theme3.xml.rels><?xml version="1.0" encoding="UTF-8" standalone="yes"?>
<Relationships xmlns="http://schemas.openxmlformats.org/package/2006/relationships"><Relationship Id="rId1" Type="http://schemas.openxmlformats.org/officeDocument/2006/relationships/image" Target="../media/image2.jpeg"/></Relationships>
</file>

<file path=ppt/theme/_rels/theme4.xml.rels><?xml version="1.0" encoding="UTF-8" standalone="yes"?>
<Relationships xmlns="http://schemas.openxmlformats.org/package/2006/relationships"><Relationship Id="rId1" Type="http://schemas.openxmlformats.org/officeDocument/2006/relationships/image" Target="../media/image2.jpeg"/></Relationships>
</file>

<file path=ppt/theme/theme1.xml><?xml version="1.0" encoding="utf-8"?>
<a:theme xmlns:a="http://schemas.openxmlformats.org/drawingml/2006/main" name="Opulent">
  <a:themeElements>
    <a:clrScheme name="Opulent">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Custom 1">
      <a:majorFont>
        <a:latin typeface="Cambria"/>
        <a:ea typeface=""/>
        <a:cs typeface="B Titr"/>
      </a:majorFont>
      <a:minorFont>
        <a:latin typeface="Arial"/>
        <a:ea typeface=""/>
        <a:cs typeface="B Nazanin"/>
      </a:minorFont>
    </a:fontScheme>
    <a:fmtScheme name="Trek">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2_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3.xml><?xml version="1.0" encoding="utf-8"?>
<a:theme xmlns:a="http://schemas.openxmlformats.org/drawingml/2006/main" name="3_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4.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Opulent</Template>
  <TotalTime>1889</TotalTime>
  <Words>3444</Words>
  <Application>Microsoft Office PowerPoint</Application>
  <PresentationFormat>On-screen Show (4:3)</PresentationFormat>
  <Paragraphs>315</Paragraphs>
  <Slides>43</Slides>
  <Notes>1</Notes>
  <HiddenSlides>1</HiddenSlides>
  <MMClips>0</MMClips>
  <ScaleCrop>false</ScaleCrop>
  <HeadingPairs>
    <vt:vector size="6" baseType="variant">
      <vt:variant>
        <vt:lpstr>Fonts Used</vt:lpstr>
      </vt:variant>
      <vt:variant>
        <vt:i4>19</vt:i4>
      </vt:variant>
      <vt:variant>
        <vt:lpstr>Theme</vt:lpstr>
      </vt:variant>
      <vt:variant>
        <vt:i4>4</vt:i4>
      </vt:variant>
      <vt:variant>
        <vt:lpstr>Slide Titles</vt:lpstr>
      </vt:variant>
      <vt:variant>
        <vt:i4>43</vt:i4>
      </vt:variant>
    </vt:vector>
  </HeadingPairs>
  <TitlesOfParts>
    <vt:vector size="66" baseType="lpstr">
      <vt:lpstr>SimSun</vt:lpstr>
      <vt:lpstr>Arial</vt:lpstr>
      <vt:lpstr>B Nazanin</vt:lpstr>
      <vt:lpstr>B Titr</vt:lpstr>
      <vt:lpstr>B Traffic</vt:lpstr>
      <vt:lpstr>B Zar</vt:lpstr>
      <vt:lpstr>Calibri</vt:lpstr>
      <vt:lpstr>Cambria</vt:lpstr>
      <vt:lpstr>Lotus</vt:lpstr>
      <vt:lpstr>Lucida Sans Unicode</vt:lpstr>
      <vt:lpstr>Symbol</vt:lpstr>
      <vt:lpstr>Tahoma</vt:lpstr>
      <vt:lpstr>Times New Roman</vt:lpstr>
      <vt:lpstr>Titr</vt:lpstr>
      <vt:lpstr>Verdana</vt:lpstr>
      <vt:lpstr>Wingdings</vt:lpstr>
      <vt:lpstr>Wingdings 2</vt:lpstr>
      <vt:lpstr>Wingdings 3</vt:lpstr>
      <vt:lpstr>Zar</vt:lpstr>
      <vt:lpstr>Opulent</vt:lpstr>
      <vt:lpstr>2_Concourse</vt:lpstr>
      <vt:lpstr>3_Concourse</vt:lpstr>
      <vt:lpstr>Concourse</vt:lpstr>
      <vt:lpstr>مدیریت پسماند پزشکی و رهنمود های سازمان جهانی بهداشت   </vt:lpstr>
      <vt:lpstr>اهمیت مدیریت  پسماند پزشکی</vt:lpstr>
      <vt:lpstr>PowerPoint Presentation</vt:lpstr>
      <vt:lpstr>PowerPoint Presentation</vt:lpstr>
      <vt:lpstr>مخاطرات پسماند ‌های پزشکی </vt:lpstr>
      <vt:lpstr>PowerPoint Presentation</vt:lpstr>
      <vt:lpstr>PowerPoint Presentation</vt:lpstr>
      <vt:lpstr>بيماري‌ هاي عفوني منتقله به انسان توسط پسماند هاي پزشکی </vt:lpstr>
      <vt:lpstr>PowerPoint Presentation</vt:lpstr>
      <vt:lpstr>خ     خطرات بهداشتي انواع پسماند </vt:lpstr>
      <vt:lpstr>PowerPoint Presentation</vt:lpstr>
      <vt:lpstr>مثالهايي از عفونت حاصله بدليل مواجهه با پسماندهاي عفوني، ميکروارگانيسم هاو راههاي انتقال آنها</vt:lpstr>
      <vt:lpstr>گروه‌ های اصلي در معرض خطر </vt:lpstr>
      <vt:lpstr>مديريت پسماندهاي پزشكي ويژه </vt:lpstr>
      <vt:lpstr>PowerPoint Presentation</vt:lpstr>
      <vt:lpstr>قوانين ،آيين نامه ها و دستورالعمل هاي مرتبط با پسماند</vt:lpstr>
      <vt:lpstr>PowerPoint Presentation</vt:lpstr>
      <vt:lpstr>PowerPoint Presentation</vt:lpstr>
      <vt:lpstr>PowerPoint Presentation</vt:lpstr>
      <vt:lpstr>PowerPoint Presentation</vt:lpstr>
      <vt:lpstr>PowerPoint Presentation</vt:lpstr>
      <vt:lpstr>راهنماها</vt:lpstr>
      <vt:lpstr>شاخصهاي بهداشت محيط بيمارستان</vt:lpstr>
      <vt:lpstr>اهمیت مدیریت پسماند در اعتباربخشی بیمارستان</vt:lpstr>
      <vt:lpstr>PowerPoint Presentation</vt:lpstr>
      <vt:lpstr>   مواد مرتبط با پسماندهاي پزشكي در قانون مدیریت پسماندهاو آيين نامه آن</vt:lpstr>
      <vt:lpstr>PowerPoint Presentation</vt:lpstr>
      <vt:lpstr>اهم مواد ضوابط و روشهای مدیریت اجرایی پسماندهای پزشکی و پسماندهای وابسته</vt:lpstr>
      <vt:lpstr>PowerPoint Presentation</vt:lpstr>
      <vt:lpstr>مراکز بهداشتی درمانی</vt:lpstr>
      <vt:lpstr>PowerPoint Presentation</vt:lpstr>
      <vt:lpstr>PowerPoint Presentation</vt:lpstr>
      <vt:lpstr>PowerPoint Presentation</vt:lpstr>
      <vt:lpstr>راهبردهای میان  مدت: </vt:lpstr>
      <vt:lpstr>راهبردهای بلند مدت  </vt:lpstr>
      <vt:lpstr>نظر سازمان جهانی بهداشت در خصوص سیستم های غیر سوز بی خطر ساز پسماند </vt:lpstr>
      <vt:lpstr>PowerPoint Presentation</vt:lpstr>
      <vt:lpstr>PowerPoint Presentation</vt:lpstr>
      <vt:lpstr>PowerPoint Presentation</vt:lpstr>
      <vt:lpstr>PowerPoint Presentation</vt:lpstr>
      <vt:lpstr>انواع پسماند تولیدی در بیمارستانهای کشور </vt:lpstr>
      <vt:lpstr>PowerPoint Presentation</vt:lpstr>
      <vt:lpstr>PowerPoint Presentation</vt:lpstr>
    </vt:vector>
  </TitlesOfParts>
  <Company>health</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malekahmadi</dc:creator>
  <cp:lastModifiedBy>ملک احمدی خانم فریبا</cp:lastModifiedBy>
  <cp:revision>230</cp:revision>
  <cp:lastPrinted>2017-08-20T07:37:52Z</cp:lastPrinted>
  <dcterms:created xsi:type="dcterms:W3CDTF">2009-02-09T06:11:20Z</dcterms:created>
  <dcterms:modified xsi:type="dcterms:W3CDTF">2019-12-03T08:24:11Z</dcterms:modified>
</cp:coreProperties>
</file>