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8"/>
  </p:notesMasterIdLst>
  <p:sldIdLst>
    <p:sldId id="256" r:id="rId2"/>
    <p:sldId id="342" r:id="rId3"/>
    <p:sldId id="257" r:id="rId4"/>
    <p:sldId id="266" r:id="rId5"/>
    <p:sldId id="267" r:id="rId6"/>
    <p:sldId id="268" r:id="rId7"/>
    <p:sldId id="269" r:id="rId8"/>
    <p:sldId id="270" r:id="rId9"/>
    <p:sldId id="271" r:id="rId10"/>
    <p:sldId id="272"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258" r:id="rId80"/>
    <p:sldId id="259" r:id="rId81"/>
    <p:sldId id="260" r:id="rId82"/>
    <p:sldId id="261" r:id="rId83"/>
    <p:sldId id="262" r:id="rId84"/>
    <p:sldId id="263" r:id="rId85"/>
    <p:sldId id="264" r:id="rId86"/>
    <p:sldId id="265" r:id="rId87"/>
  </p:sldIdLst>
  <p:sldSz cx="9144000" cy="6858000" type="screen4x3"/>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216" autoAdjust="0"/>
  </p:normalViewPr>
  <p:slideViewPr>
    <p:cSldViewPr snapToGrid="0">
      <p:cViewPr varScale="1">
        <p:scale>
          <a:sx n="67" d="100"/>
          <a:sy n="67" d="100"/>
        </p:scale>
        <p:origin x="1278" y="78"/>
      </p:cViewPr>
      <p:guideLst/>
    </p:cSldViewPr>
  </p:slideViewPr>
  <p:outlineViewPr>
    <p:cViewPr>
      <p:scale>
        <a:sx n="33" d="100"/>
        <a:sy n="33" d="100"/>
      </p:scale>
      <p:origin x="0" y="-2390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9D65E3-47F4-42BD-BA41-9D07C0788B13}" type="doc">
      <dgm:prSet loTypeId="urn:microsoft.com/office/officeart/2005/8/layout/pyramid2" loCatId="list" qsTypeId="urn:microsoft.com/office/officeart/2005/8/quickstyle/simple1" qsCatId="simple" csTypeId="urn:microsoft.com/office/officeart/2005/8/colors/accent1_2" csCatId="accent1" phldr="1"/>
      <dgm:spPr/>
    </dgm:pt>
    <dgm:pt modelId="{C52745BA-CDEF-4D8F-A81F-670C2C00CCA8}">
      <dgm:prSet custT="1"/>
      <dgm:spPr/>
      <dgm:t>
        <a:bodyPr/>
        <a:lstStyle/>
        <a:p>
          <a:pPr algn="ctr"/>
          <a:r>
            <a:rPr lang="en-US" sz="2800" b="1" dirty="0" smtClean="0"/>
            <a:t>GLOVES NOT INDICATED (except for CONTACT P.)</a:t>
          </a:r>
          <a:endParaRPr lang="en-US" sz="2800" b="1" dirty="0"/>
        </a:p>
      </dgm:t>
    </dgm:pt>
    <dgm:pt modelId="{5D822898-5F22-489E-9B27-173923333E62}" type="parTrans" cxnId="{6BFBEFED-3199-4DFF-A2A4-B641BEEB9E60}">
      <dgm:prSet/>
      <dgm:spPr/>
      <dgm:t>
        <a:bodyPr/>
        <a:lstStyle/>
        <a:p>
          <a:endParaRPr lang="en-US"/>
        </a:p>
      </dgm:t>
    </dgm:pt>
    <dgm:pt modelId="{DC467BD6-ED07-4F70-8B58-8EABAAB5DAA2}" type="sibTrans" cxnId="{6BFBEFED-3199-4DFF-A2A4-B641BEEB9E60}">
      <dgm:prSet/>
      <dgm:spPr/>
      <dgm:t>
        <a:bodyPr/>
        <a:lstStyle/>
        <a:p>
          <a:endParaRPr lang="en-US"/>
        </a:p>
      </dgm:t>
    </dgm:pt>
    <dgm:pt modelId="{3C82F88C-ABCF-4030-B2CB-9C245AE27204}">
      <dgm:prSet custT="1"/>
      <dgm:spPr/>
      <dgm:t>
        <a:bodyPr/>
        <a:lstStyle/>
        <a:p>
          <a:r>
            <a:rPr lang="en-US" sz="2800" b="1" dirty="0" smtClean="0"/>
            <a:t>EXAMINATION GLOVES INDICATED IN                        CLINICAL SITUATIONS</a:t>
          </a:r>
          <a:endParaRPr lang="en-US" sz="2800" b="1" dirty="0"/>
        </a:p>
      </dgm:t>
    </dgm:pt>
    <dgm:pt modelId="{ACD02CA5-5054-4B2F-B6BD-AF51CB97CF54}" type="parTrans" cxnId="{31BF66A7-D99F-4B5A-9C06-973CC822AE7B}">
      <dgm:prSet/>
      <dgm:spPr/>
      <dgm:t>
        <a:bodyPr/>
        <a:lstStyle/>
        <a:p>
          <a:endParaRPr lang="en-US"/>
        </a:p>
      </dgm:t>
    </dgm:pt>
    <dgm:pt modelId="{E4739F5E-ECD1-4347-9E3D-0FCC3D55ACD4}" type="sibTrans" cxnId="{31BF66A7-D99F-4B5A-9C06-973CC822AE7B}">
      <dgm:prSet/>
      <dgm:spPr/>
      <dgm:t>
        <a:bodyPr/>
        <a:lstStyle/>
        <a:p>
          <a:endParaRPr lang="en-US"/>
        </a:p>
      </dgm:t>
    </dgm:pt>
    <dgm:pt modelId="{9E2799C3-D41A-4257-BA7A-707997CAC1AC}">
      <dgm:prSet custT="1"/>
      <dgm:spPr/>
      <dgm:t>
        <a:bodyPr/>
        <a:lstStyle/>
        <a:p>
          <a:r>
            <a:rPr lang="en-US" sz="3200" b="1" dirty="0" smtClean="0"/>
            <a:t>STERILE GLOVES INDICATED</a:t>
          </a:r>
          <a:endParaRPr lang="en-US" sz="3200" b="1" dirty="0"/>
        </a:p>
      </dgm:t>
    </dgm:pt>
    <dgm:pt modelId="{A25B8F0B-1D67-4783-A8EC-CF432AE9753F}" type="parTrans" cxnId="{6A37B717-2D38-479C-80D0-8108CA24BFB2}">
      <dgm:prSet/>
      <dgm:spPr/>
      <dgm:t>
        <a:bodyPr/>
        <a:lstStyle/>
        <a:p>
          <a:endParaRPr lang="en-US"/>
        </a:p>
      </dgm:t>
    </dgm:pt>
    <dgm:pt modelId="{4BBE8DA1-547E-4B56-8DC9-25C4DAC40AA7}" type="sibTrans" cxnId="{6A37B717-2D38-479C-80D0-8108CA24BFB2}">
      <dgm:prSet/>
      <dgm:spPr/>
      <dgm:t>
        <a:bodyPr/>
        <a:lstStyle/>
        <a:p>
          <a:endParaRPr lang="en-US"/>
        </a:p>
      </dgm:t>
    </dgm:pt>
    <dgm:pt modelId="{F64937C0-4BFB-4BDF-9E1C-C5FEF9772A37}" type="pres">
      <dgm:prSet presAssocID="{A59D65E3-47F4-42BD-BA41-9D07C0788B13}" presName="compositeShape" presStyleCnt="0">
        <dgm:presLayoutVars>
          <dgm:dir/>
          <dgm:resizeHandles/>
        </dgm:presLayoutVars>
      </dgm:prSet>
      <dgm:spPr/>
    </dgm:pt>
    <dgm:pt modelId="{0B1AA6BD-5C3E-4BD1-832B-55E0C7D04F72}" type="pres">
      <dgm:prSet presAssocID="{A59D65E3-47F4-42BD-BA41-9D07C0788B13}" presName="pyramid" presStyleLbl="node1" presStyleIdx="0" presStyleCnt="1" custLinFactNeighborX="169" custLinFactNeighborY="-632"/>
      <dgm:spPr/>
    </dgm:pt>
    <dgm:pt modelId="{62124A7B-71D3-4E8E-9FF4-2D40CE8E7268}" type="pres">
      <dgm:prSet presAssocID="{A59D65E3-47F4-42BD-BA41-9D07C0788B13}" presName="theList" presStyleCnt="0"/>
      <dgm:spPr/>
    </dgm:pt>
    <dgm:pt modelId="{013C4C72-BE16-45F6-BBEA-471E2A72F258}" type="pres">
      <dgm:prSet presAssocID="{9E2799C3-D41A-4257-BA7A-707997CAC1AC}" presName="aNode" presStyleLbl="fgAcc1" presStyleIdx="0" presStyleCnt="3" custAng="0" custScaleX="146482" custLinFactNeighborX="-58278" custLinFactNeighborY="71755">
        <dgm:presLayoutVars>
          <dgm:bulletEnabled val="1"/>
        </dgm:presLayoutVars>
      </dgm:prSet>
      <dgm:spPr/>
      <dgm:t>
        <a:bodyPr/>
        <a:lstStyle/>
        <a:p>
          <a:endParaRPr lang="en-US"/>
        </a:p>
      </dgm:t>
    </dgm:pt>
    <dgm:pt modelId="{936FBA1E-4807-4A31-9BC4-0736778DEDB2}" type="pres">
      <dgm:prSet presAssocID="{9E2799C3-D41A-4257-BA7A-707997CAC1AC}" presName="aSpace" presStyleCnt="0"/>
      <dgm:spPr/>
    </dgm:pt>
    <dgm:pt modelId="{7E93EF16-A664-48EC-A7AD-740EC5707F8F}" type="pres">
      <dgm:prSet presAssocID="{3C82F88C-ABCF-4030-B2CB-9C245AE27204}" presName="aNode" presStyleLbl="fgAcc1" presStyleIdx="1" presStyleCnt="3" custScaleX="155153" custScaleY="126671" custLinFactY="20577" custLinFactNeighborX="-70941" custLinFactNeighborY="100000">
        <dgm:presLayoutVars>
          <dgm:bulletEnabled val="1"/>
        </dgm:presLayoutVars>
      </dgm:prSet>
      <dgm:spPr/>
      <dgm:t>
        <a:bodyPr/>
        <a:lstStyle/>
        <a:p>
          <a:endParaRPr lang="en-US"/>
        </a:p>
      </dgm:t>
    </dgm:pt>
    <dgm:pt modelId="{5D8ECDAE-35C8-4575-A111-96FA5C6109A4}" type="pres">
      <dgm:prSet presAssocID="{3C82F88C-ABCF-4030-B2CB-9C245AE27204}" presName="aSpace" presStyleCnt="0"/>
      <dgm:spPr/>
    </dgm:pt>
    <dgm:pt modelId="{2881F4DB-F1BE-4FF5-AB06-ABE69DEC684F}" type="pres">
      <dgm:prSet presAssocID="{C52745BA-CDEF-4D8F-A81F-670C2C00CCA8}" presName="aNode" presStyleLbl="fgAcc1" presStyleIdx="2" presStyleCnt="3" custScaleX="154632" custLinFactY="44085" custLinFactNeighborX="-83343" custLinFactNeighborY="100000">
        <dgm:presLayoutVars>
          <dgm:bulletEnabled val="1"/>
        </dgm:presLayoutVars>
      </dgm:prSet>
      <dgm:spPr/>
      <dgm:t>
        <a:bodyPr/>
        <a:lstStyle/>
        <a:p>
          <a:endParaRPr lang="en-US"/>
        </a:p>
      </dgm:t>
    </dgm:pt>
    <dgm:pt modelId="{2DE4C755-A6F2-4B55-AB20-52F914AF8BF2}" type="pres">
      <dgm:prSet presAssocID="{C52745BA-CDEF-4D8F-A81F-670C2C00CCA8}" presName="aSpace" presStyleCnt="0"/>
      <dgm:spPr/>
    </dgm:pt>
  </dgm:ptLst>
  <dgm:cxnLst>
    <dgm:cxn modelId="{6BFBEFED-3199-4DFF-A2A4-B641BEEB9E60}" srcId="{A59D65E3-47F4-42BD-BA41-9D07C0788B13}" destId="{C52745BA-CDEF-4D8F-A81F-670C2C00CCA8}" srcOrd="2" destOrd="0" parTransId="{5D822898-5F22-489E-9B27-173923333E62}" sibTransId="{DC467BD6-ED07-4F70-8B58-8EABAAB5DAA2}"/>
    <dgm:cxn modelId="{C0B0D2EF-8BBA-476B-AD88-9CE37E124CB5}" type="presOf" srcId="{3C82F88C-ABCF-4030-B2CB-9C245AE27204}" destId="{7E93EF16-A664-48EC-A7AD-740EC5707F8F}" srcOrd="0" destOrd="0" presId="urn:microsoft.com/office/officeart/2005/8/layout/pyramid2"/>
    <dgm:cxn modelId="{00277BEA-BA2F-4D7C-A00F-60EF768F664E}" type="presOf" srcId="{C52745BA-CDEF-4D8F-A81F-670C2C00CCA8}" destId="{2881F4DB-F1BE-4FF5-AB06-ABE69DEC684F}" srcOrd="0" destOrd="0" presId="urn:microsoft.com/office/officeart/2005/8/layout/pyramid2"/>
    <dgm:cxn modelId="{9427693A-1E58-47C2-8E39-A3588579BAF1}" type="presOf" srcId="{A59D65E3-47F4-42BD-BA41-9D07C0788B13}" destId="{F64937C0-4BFB-4BDF-9E1C-C5FEF9772A37}" srcOrd="0" destOrd="0" presId="urn:microsoft.com/office/officeart/2005/8/layout/pyramid2"/>
    <dgm:cxn modelId="{31BF66A7-D99F-4B5A-9C06-973CC822AE7B}" srcId="{A59D65E3-47F4-42BD-BA41-9D07C0788B13}" destId="{3C82F88C-ABCF-4030-B2CB-9C245AE27204}" srcOrd="1" destOrd="0" parTransId="{ACD02CA5-5054-4B2F-B6BD-AF51CB97CF54}" sibTransId="{E4739F5E-ECD1-4347-9E3D-0FCC3D55ACD4}"/>
    <dgm:cxn modelId="{6A37B717-2D38-479C-80D0-8108CA24BFB2}" srcId="{A59D65E3-47F4-42BD-BA41-9D07C0788B13}" destId="{9E2799C3-D41A-4257-BA7A-707997CAC1AC}" srcOrd="0" destOrd="0" parTransId="{A25B8F0B-1D67-4783-A8EC-CF432AE9753F}" sibTransId="{4BBE8DA1-547E-4B56-8DC9-25C4DAC40AA7}"/>
    <dgm:cxn modelId="{A8D65663-A342-4914-8EEC-7A87DC48958B}" type="presOf" srcId="{9E2799C3-D41A-4257-BA7A-707997CAC1AC}" destId="{013C4C72-BE16-45F6-BBEA-471E2A72F258}" srcOrd="0" destOrd="0" presId="urn:microsoft.com/office/officeart/2005/8/layout/pyramid2"/>
    <dgm:cxn modelId="{A23AAD81-6646-4D49-B5B2-EF774C2A176C}" type="presParOf" srcId="{F64937C0-4BFB-4BDF-9E1C-C5FEF9772A37}" destId="{0B1AA6BD-5C3E-4BD1-832B-55E0C7D04F72}" srcOrd="0" destOrd="0" presId="urn:microsoft.com/office/officeart/2005/8/layout/pyramid2"/>
    <dgm:cxn modelId="{9FCBF89D-0273-4CE2-8B87-D19C231D7CFE}" type="presParOf" srcId="{F64937C0-4BFB-4BDF-9E1C-C5FEF9772A37}" destId="{62124A7B-71D3-4E8E-9FF4-2D40CE8E7268}" srcOrd="1" destOrd="0" presId="urn:microsoft.com/office/officeart/2005/8/layout/pyramid2"/>
    <dgm:cxn modelId="{141DBC7A-FE56-43AD-88DC-D841E63288CA}" type="presParOf" srcId="{62124A7B-71D3-4E8E-9FF4-2D40CE8E7268}" destId="{013C4C72-BE16-45F6-BBEA-471E2A72F258}" srcOrd="0" destOrd="0" presId="urn:microsoft.com/office/officeart/2005/8/layout/pyramid2"/>
    <dgm:cxn modelId="{BC0DC0A0-158F-4AB8-A45B-F4527908AE74}" type="presParOf" srcId="{62124A7B-71D3-4E8E-9FF4-2D40CE8E7268}" destId="{936FBA1E-4807-4A31-9BC4-0736778DEDB2}" srcOrd="1" destOrd="0" presId="urn:microsoft.com/office/officeart/2005/8/layout/pyramid2"/>
    <dgm:cxn modelId="{4D291B1A-7F96-4BBA-905A-75485315A84E}" type="presParOf" srcId="{62124A7B-71D3-4E8E-9FF4-2D40CE8E7268}" destId="{7E93EF16-A664-48EC-A7AD-740EC5707F8F}" srcOrd="2" destOrd="0" presId="urn:microsoft.com/office/officeart/2005/8/layout/pyramid2"/>
    <dgm:cxn modelId="{AA5A9A37-CB01-410A-BC0C-9E4295A03881}" type="presParOf" srcId="{62124A7B-71D3-4E8E-9FF4-2D40CE8E7268}" destId="{5D8ECDAE-35C8-4575-A111-96FA5C6109A4}" srcOrd="3" destOrd="0" presId="urn:microsoft.com/office/officeart/2005/8/layout/pyramid2"/>
    <dgm:cxn modelId="{931482CD-064B-433C-A6A2-FE6C7D56828B}" type="presParOf" srcId="{62124A7B-71D3-4E8E-9FF4-2D40CE8E7268}" destId="{2881F4DB-F1BE-4FF5-AB06-ABE69DEC684F}" srcOrd="4" destOrd="0" presId="urn:microsoft.com/office/officeart/2005/8/layout/pyramid2"/>
    <dgm:cxn modelId="{C8FCF802-88A5-4CCA-BC0B-3836A264DCC3}" type="presParOf" srcId="{62124A7B-71D3-4E8E-9FF4-2D40CE8E7268}" destId="{2DE4C755-A6F2-4B55-AB20-52F914AF8BF2}"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AA6BD-5C3E-4BD1-832B-55E0C7D04F72}">
      <dsp:nvSpPr>
        <dsp:cNvPr id="0" name=""/>
        <dsp:cNvSpPr/>
      </dsp:nvSpPr>
      <dsp:spPr>
        <a:xfrm>
          <a:off x="1114386" y="0"/>
          <a:ext cx="4525963" cy="452596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3C4C72-BE16-45F6-BBEA-471E2A72F258}">
      <dsp:nvSpPr>
        <dsp:cNvPr id="0" name=""/>
        <dsp:cNvSpPr/>
      </dsp:nvSpPr>
      <dsp:spPr>
        <a:xfrm>
          <a:off x="971531" y="542916"/>
          <a:ext cx="4309318" cy="99359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1" kern="1200" dirty="0" smtClean="0"/>
            <a:t>STERILE GLOVES INDICATED</a:t>
          </a:r>
          <a:endParaRPr lang="en-US" sz="3200" b="1" kern="1200" dirty="0"/>
        </a:p>
      </dsp:txBody>
      <dsp:txXfrm>
        <a:off x="1020034" y="591419"/>
        <a:ext cx="4212312" cy="896584"/>
      </dsp:txXfrm>
    </dsp:sp>
    <dsp:sp modelId="{7E93EF16-A664-48EC-A7AD-740EC5707F8F}">
      <dsp:nvSpPr>
        <dsp:cNvPr id="0" name=""/>
        <dsp:cNvSpPr/>
      </dsp:nvSpPr>
      <dsp:spPr>
        <a:xfrm>
          <a:off x="471456" y="1900236"/>
          <a:ext cx="4564408" cy="125859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EXAMINATION GLOVES INDICATED IN                        CLINICAL SITUATIONS</a:t>
          </a:r>
          <a:endParaRPr lang="en-US" sz="2800" b="1" kern="1200" dirty="0"/>
        </a:p>
      </dsp:txBody>
      <dsp:txXfrm>
        <a:off x="532895" y="1961675"/>
        <a:ext cx="4441530" cy="1135712"/>
      </dsp:txXfrm>
    </dsp:sp>
    <dsp:sp modelId="{2881F4DB-F1BE-4FF5-AB06-ABE69DEC684F}">
      <dsp:nvSpPr>
        <dsp:cNvPr id="0" name=""/>
        <dsp:cNvSpPr/>
      </dsp:nvSpPr>
      <dsp:spPr>
        <a:xfrm>
          <a:off x="114269" y="3516599"/>
          <a:ext cx="4549081" cy="99359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GLOVES NOT INDICATED (except for CONTACT P.)</a:t>
          </a:r>
          <a:endParaRPr lang="en-US" sz="2800" b="1" kern="1200" dirty="0"/>
        </a:p>
      </dsp:txBody>
      <dsp:txXfrm>
        <a:off x="162772" y="3565102"/>
        <a:ext cx="4452075" cy="896584"/>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9.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2FE47978-D7CB-4CE6-8E99-9841D5D54235}" type="datetimeFigureOut">
              <a:rPr lang="fa-IR" smtClean="0"/>
              <a:t>05/04/1441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00ED0CF-04A9-45CE-80F6-5E79DD5D45D7}" type="slidenum">
              <a:rPr lang="fa-IR" smtClean="0"/>
              <a:t>‹#›</a:t>
            </a:fld>
            <a:endParaRPr lang="fa-IR"/>
          </a:p>
        </p:txBody>
      </p:sp>
    </p:spTree>
    <p:extLst>
      <p:ext uri="{BB962C8B-B14F-4D97-AF65-F5344CB8AC3E}">
        <p14:creationId xmlns:p14="http://schemas.microsoft.com/office/powerpoint/2010/main" val="1489985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a:p>
            <a:r>
              <a:rPr lang="en-US" sz="1200" dirty="0">
                <a:latin typeface="Arial" panose="020B0604020202020204" pitchFamily="34" charset="0"/>
                <a:cs typeface="Arial" panose="020B0604020202020204" pitchFamily="34" charset="0"/>
              </a:rPr>
              <a:t>Some notes:</a:t>
            </a:r>
          </a:p>
          <a:p>
            <a:pPr fontAlgn="base"/>
            <a:r>
              <a:rPr lang="en-US" sz="1200" dirty="0">
                <a:latin typeface="Arial" panose="020B0604020202020204" pitchFamily="34" charset="0"/>
                <a:cs typeface="Arial" panose="020B0604020202020204" pitchFamily="34" charset="0"/>
                <a:sym typeface="Helvetica Neue"/>
              </a:rPr>
              <a:t>According to WHO, defective IPC practices during everyday healthcare delivery also cause harm to hundreds of millions of patients worldwide every year. Healthcare-associated infections (HAIs) are among the most common complications of hospital stays. No country or health system, even the most developed or sophisticated, can claim to be free of HAIs. </a:t>
            </a:r>
          </a:p>
          <a:p>
            <a:pPr fontAlgn="base"/>
            <a:r>
              <a:rPr lang="en-US" sz="1200" dirty="0">
                <a:latin typeface="Arial" panose="020B0604020202020204" pitchFamily="34" charset="0"/>
                <a:cs typeface="Arial" panose="020B0604020202020204" pitchFamily="34" charset="0"/>
                <a:sym typeface="Helvetica Neue"/>
              </a:rPr>
              <a:t>The Ebola virus disease outbreak in west Africa, the rapid spread of other emerging viruses such</a:t>
            </a:r>
            <a:r>
              <a:rPr lang="en-US" sz="1200" baseline="0" dirty="0">
                <a:latin typeface="Arial" panose="020B0604020202020204" pitchFamily="34" charset="0"/>
                <a:cs typeface="Arial" panose="020B0604020202020204" pitchFamily="34" charset="0"/>
                <a:sym typeface="Helvetica Neue"/>
              </a:rPr>
              <a:t> a</a:t>
            </a:r>
            <a:r>
              <a:rPr lang="en-US" sz="1200" dirty="0">
                <a:latin typeface="Arial" panose="020B0604020202020204" pitchFamily="34" charset="0"/>
                <a:cs typeface="Arial" panose="020B0604020202020204" pitchFamily="34" charset="0"/>
                <a:sym typeface="Helvetica Neue"/>
              </a:rPr>
              <a:t>s</a:t>
            </a:r>
            <a:r>
              <a:rPr lang="en-US" sz="1200" baseline="0" dirty="0">
                <a:latin typeface="Arial" panose="020B0604020202020204" pitchFamily="34" charset="0"/>
                <a:cs typeface="Arial" panose="020B0604020202020204" pitchFamily="34" charset="0"/>
                <a:sym typeface="Helvetica Neue"/>
              </a:rPr>
              <a:t> </a:t>
            </a:r>
            <a:r>
              <a:rPr lang="en-US" sz="1200" dirty="0">
                <a:latin typeface="Arial" panose="020B0604020202020204" pitchFamily="34" charset="0"/>
                <a:cs typeface="Arial" panose="020B0604020202020204" pitchFamily="34" charset="0"/>
                <a:sym typeface="Helvetica Neue"/>
              </a:rPr>
              <a:t>the severe acute respiratory syndrome (SARS) or the Middle East respiratory syndrome coronaviruses (MERS-</a:t>
            </a:r>
            <a:r>
              <a:rPr lang="en-US" sz="1200" dirty="0" err="1">
                <a:latin typeface="Arial" panose="020B0604020202020204" pitchFamily="34" charset="0"/>
                <a:cs typeface="Arial" panose="020B0604020202020204" pitchFamily="34" charset="0"/>
                <a:sym typeface="Helvetica Neue"/>
              </a:rPr>
              <a:t>CoV</a:t>
            </a:r>
            <a:r>
              <a:rPr lang="en-US" sz="1200" dirty="0">
                <a:latin typeface="Arial" panose="020B0604020202020204" pitchFamily="34" charset="0"/>
                <a:cs typeface="Arial" panose="020B0604020202020204" pitchFamily="34" charset="0"/>
                <a:sym typeface="Helvetica Neue"/>
              </a:rPr>
              <a:t>), as well as the seriousness of the seemingly inexorable march of antimicrobial resistance (AMR) showed how limited or non-existent infection prevention and control (IPC) </a:t>
            </a:r>
            <a:r>
              <a:rPr lang="en-US" sz="1200" dirty="0" err="1">
                <a:latin typeface="Arial" panose="020B0604020202020204" pitchFamily="34" charset="0"/>
                <a:cs typeface="Arial" panose="020B0604020202020204" pitchFamily="34" charset="0"/>
                <a:sym typeface="Helvetica Neue"/>
              </a:rPr>
              <a:t>programmes</a:t>
            </a:r>
            <a:r>
              <a:rPr lang="en-US" sz="1200" dirty="0">
                <a:latin typeface="Arial" panose="020B0604020202020204" pitchFamily="34" charset="0"/>
                <a:cs typeface="Arial" panose="020B0604020202020204" pitchFamily="34" charset="0"/>
                <a:sym typeface="Helvetica Neue"/>
              </a:rPr>
              <a:t>, combined with an inadequate water supply, poor sanitation, and a weak hygiene infrastructure in health facilities, can threaten global health security. In such outbreaks, instead of serving as points where disease was controlled, health-care facilities became dangerous places for outbreak amplification among staff and patients and transmission back to communities.   </a:t>
            </a:r>
          </a:p>
          <a:p>
            <a:pPr fontAlgn="base"/>
            <a:r>
              <a:rPr lang="en-US" sz="1200" dirty="0">
                <a:latin typeface="Arial" panose="020B0604020202020204" pitchFamily="34" charset="0"/>
                <a:cs typeface="Arial" panose="020B0604020202020204" pitchFamily="34" charset="0"/>
                <a:sym typeface="Helvetica Neue"/>
              </a:rPr>
              <a:t>IPC is a practical, evidence-based approach preventing patients and health workers from being harmed by avoidable infections.</a:t>
            </a:r>
          </a:p>
          <a:p>
            <a:pPr fontAlgn="base"/>
            <a:r>
              <a:rPr lang="en-US" sz="1200" dirty="0">
                <a:latin typeface="Arial" panose="020B0604020202020204" pitchFamily="34" charset="0"/>
                <a:cs typeface="Arial" panose="020B0604020202020204" pitchFamily="34" charset="0"/>
                <a:sym typeface="Helvetica Neue"/>
              </a:rPr>
              <a:t>Effective IPC requires constant action at all levels of the health system, from policymakers to facility managers, health workers and those who access health services. The International Health Regulations (IHR 2005) position effective IPC as a key strategy for dealing with public health threats of international concern. More recently, the United Nations Sustainable Development Goals (SDG) highlighted the importance of IPC as a contributor to safe, effective high quality health service delivery, in particular those related to water, sanitation and hygiene and quality and universal health coverage. </a:t>
            </a:r>
          </a:p>
          <a:p>
            <a:endParaRPr lang="en-US" dirty="0"/>
          </a:p>
        </p:txBody>
      </p:sp>
    </p:spTree>
    <p:extLst>
      <p:ext uri="{BB962C8B-B14F-4D97-AF65-F5344CB8AC3E}">
        <p14:creationId xmlns:p14="http://schemas.microsoft.com/office/powerpoint/2010/main" val="3924957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4360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noRot="1" noChangeAspect="1"/>
          </p:cNvSpPr>
          <p:nvPr>
            <p:ph type="sldImg"/>
          </p:nvPr>
        </p:nvSpPr>
        <p:spPr>
          <a:prstGeom prst="rect">
            <a:avLst/>
          </a:prstGeom>
        </p:spPr>
        <p:txBody>
          <a:bodyPr/>
          <a:lstStyle/>
          <a:p>
            <a:pPr lvl="0"/>
            <a:endParaRPr/>
          </a:p>
        </p:txBody>
      </p:sp>
      <p:sp>
        <p:nvSpPr>
          <p:cNvPr id="384" name="Shape 384"/>
          <p:cNvSpPr>
            <a:spLocks noGrp="1"/>
          </p:cNvSpPr>
          <p:nvPr>
            <p:ph type="body" sz="quarter" idx="1"/>
          </p:nvPr>
        </p:nvSpPr>
        <p:spPr>
          <a:prstGeom prst="rect">
            <a:avLst/>
          </a:prstGeom>
        </p:spPr>
        <p:txBody>
          <a:bodyPr/>
          <a:lstStyle/>
          <a:p>
            <a:pPr lvl="0" defTabSz="914400">
              <a:lnSpc>
                <a:spcPct val="100000"/>
              </a:lnSpc>
              <a:defRPr sz="1800"/>
            </a:pPr>
            <a:r>
              <a:rPr sz="1200" b="1" dirty="0">
                <a:latin typeface="Calibri"/>
                <a:ea typeface="Calibri"/>
                <a:cs typeface="Calibri"/>
                <a:sym typeface="Calibri"/>
              </a:rPr>
              <a:t>Talking Points:</a:t>
            </a:r>
            <a:endParaRPr sz="1200" dirty="0">
              <a:latin typeface="Calibri"/>
              <a:ea typeface="Calibri"/>
              <a:cs typeface="Calibri"/>
              <a:sym typeface="Calibri"/>
            </a:endParaRPr>
          </a:p>
          <a:p>
            <a:pPr lvl="0" defTabSz="914400">
              <a:lnSpc>
                <a:spcPct val="100000"/>
              </a:lnSpc>
              <a:spcBef>
                <a:spcPts val="1200"/>
              </a:spcBef>
              <a:defRPr sz="1800"/>
            </a:pPr>
            <a:r>
              <a:rPr sz="1200" dirty="0">
                <a:latin typeface="Calibri"/>
                <a:ea typeface="Calibri"/>
                <a:cs typeface="Calibri"/>
                <a:sym typeface="Calibri"/>
              </a:rPr>
              <a:t>PPE is specialized clothing or equipment worn by a health care workers for protection against microorganisms like</a:t>
            </a:r>
            <a:r>
              <a:rPr lang="en-US" sz="1200" baseline="0" dirty="0">
                <a:latin typeface="Calibri"/>
                <a:ea typeface="Calibri"/>
                <a:cs typeface="Calibri"/>
                <a:sym typeface="Calibri"/>
              </a:rPr>
              <a:t> bacteria, viruses, fungus, etc</a:t>
            </a:r>
            <a:r>
              <a:rPr sz="1200" dirty="0">
                <a:latin typeface="Calibri"/>
                <a:ea typeface="Calibri"/>
                <a:cs typeface="Calibri"/>
                <a:sym typeface="Calibri"/>
              </a:rPr>
              <a:t>. These are barriers to protect your eyes, nose, mouth, skin and clothing from contact with a patient’s body fluids (blood vomit, urine, stool, or sweat)</a:t>
            </a:r>
          </a:p>
          <a:p>
            <a:pPr lvl="0" defTabSz="914400">
              <a:lnSpc>
                <a:spcPct val="100000"/>
              </a:lnSpc>
              <a:spcBef>
                <a:spcPts val="1200"/>
              </a:spcBef>
              <a:defRPr sz="1800"/>
            </a:pPr>
            <a:endParaRPr sz="1200" dirty="0">
              <a:latin typeface="Calibri"/>
              <a:ea typeface="Calibri"/>
              <a:cs typeface="Calibri"/>
              <a:sym typeface="Calibri"/>
            </a:endParaRPr>
          </a:p>
          <a:p>
            <a:pPr marL="0" marR="0" lvl="0" indent="0" defTabSz="914400" eaLnBrk="1" fontAlgn="auto" latinLnBrk="0" hangingPunct="1">
              <a:lnSpc>
                <a:spcPct val="100000"/>
              </a:lnSpc>
              <a:spcBef>
                <a:spcPts val="1200"/>
              </a:spcBef>
              <a:spcAft>
                <a:spcPts val="0"/>
              </a:spcAft>
              <a:buClrTx/>
              <a:buSzTx/>
              <a:buFontTx/>
              <a:buNone/>
              <a:tabLst/>
              <a:defRPr sz="1800"/>
            </a:pPr>
            <a:r>
              <a:rPr sz="1200" dirty="0">
                <a:latin typeface="Wingdings"/>
                <a:ea typeface="Wingdings"/>
                <a:cs typeface="Wingdings"/>
                <a:sym typeface="Wingdings"/>
              </a:rPr>
              <a:t></a:t>
            </a:r>
            <a:r>
              <a:rPr sz="1200" dirty="0">
                <a:latin typeface="Calibri"/>
                <a:ea typeface="Calibri"/>
                <a:cs typeface="Calibri"/>
                <a:sym typeface="Calibri"/>
              </a:rPr>
              <a:t> SINCE MOST PEOPLE ONLY STARTED HEARING ABOUT PPE IN THE CONTEXT OF EBOLA IT IS GOOD TO EMPHASIZE THAT </a:t>
            </a:r>
            <a:r>
              <a:rPr lang="en-US" sz="1200" dirty="0">
                <a:latin typeface="Calibri"/>
                <a:ea typeface="Calibri"/>
                <a:cs typeface="Calibri"/>
                <a:sym typeface="Calibri"/>
              </a:rPr>
              <a:t>PPE IS PART OF STANDARD PRECAUTIONS  NOT JUST ENHANCED</a:t>
            </a:r>
            <a:r>
              <a:rPr lang="en-US" sz="1200" baseline="0" dirty="0">
                <a:latin typeface="Calibri"/>
                <a:ea typeface="Calibri"/>
                <a:cs typeface="Calibri"/>
                <a:sym typeface="Calibri"/>
              </a:rPr>
              <a:t> PPE</a:t>
            </a:r>
          </a:p>
          <a:p>
            <a:pPr marL="0" marR="0" lvl="0" indent="0" defTabSz="914400" eaLnBrk="1" fontAlgn="auto" latinLnBrk="0" hangingPunct="1">
              <a:lnSpc>
                <a:spcPct val="100000"/>
              </a:lnSpc>
              <a:spcBef>
                <a:spcPts val="1200"/>
              </a:spcBef>
              <a:spcAft>
                <a:spcPts val="0"/>
              </a:spcAft>
              <a:buClrTx/>
              <a:buSzTx/>
              <a:buFontTx/>
              <a:buNone/>
              <a:tabLst/>
              <a:defRPr sz="1800"/>
            </a:pPr>
            <a:endParaRPr lang="en-US" sz="1200" baseline="0" dirty="0">
              <a:latin typeface="Calibri"/>
              <a:ea typeface="Calibri"/>
              <a:cs typeface="Calibri"/>
              <a:sym typeface="Calibri"/>
            </a:endParaRPr>
          </a:p>
          <a:p>
            <a:pPr marL="0" marR="0" lvl="0" indent="0" defTabSz="914400" eaLnBrk="1" fontAlgn="auto" latinLnBrk="0" hangingPunct="1">
              <a:lnSpc>
                <a:spcPct val="100000"/>
              </a:lnSpc>
              <a:spcBef>
                <a:spcPts val="1200"/>
              </a:spcBef>
              <a:spcAft>
                <a:spcPts val="0"/>
              </a:spcAft>
              <a:buClrTx/>
              <a:buSzTx/>
              <a:buFontTx/>
              <a:buNone/>
              <a:tabLst/>
              <a:defRPr sz="1800"/>
            </a:pPr>
            <a:r>
              <a:rPr lang="en-US" sz="1200" dirty="0">
                <a:latin typeface="Calibri"/>
                <a:ea typeface="Calibri"/>
                <a:cs typeface="Calibri"/>
                <a:sym typeface="Calibri"/>
              </a:rPr>
              <a:t> </a:t>
            </a:r>
            <a:r>
              <a:rPr lang="en-US" sz="1200" dirty="0">
                <a:solidFill>
                  <a:srgbClr val="002060"/>
                </a:solidFill>
                <a:latin typeface="Arial" panose="020B0604020202020204" pitchFamily="34" charset="0"/>
                <a:ea typeface="Calibri"/>
                <a:cs typeface="Arial" panose="020B0604020202020204" pitchFamily="34" charset="0"/>
                <a:sym typeface="Calibri"/>
              </a:rPr>
              <a:t>"</a:t>
            </a:r>
            <a:r>
              <a:rPr lang="en-US" sz="1200" b="1" dirty="0">
                <a:solidFill>
                  <a:srgbClr val="002060"/>
                </a:solidFill>
                <a:latin typeface="Arial" panose="020B0604020202020204" pitchFamily="34" charset="0"/>
                <a:ea typeface="Calibri"/>
                <a:cs typeface="Arial" panose="020B0604020202020204" pitchFamily="34" charset="0"/>
                <a:sym typeface="Calibri"/>
              </a:rPr>
              <a:t>RISK ASSESSMENT IS CRITICAL</a:t>
            </a:r>
            <a:r>
              <a:rPr lang="en-US" sz="1200" dirty="0">
                <a:solidFill>
                  <a:srgbClr val="002060"/>
                </a:solidFill>
                <a:latin typeface="Arial" panose="020B0604020202020204" pitchFamily="34" charset="0"/>
                <a:ea typeface="Calibri"/>
                <a:cs typeface="Arial" panose="020B0604020202020204" pitchFamily="34" charset="0"/>
                <a:sym typeface="Calibri"/>
              </a:rPr>
              <a:t>. ASSESS ALL HEALTH-CARE ACTIVITIES TO DETERMINE THE PERSONAL PROTECTION THAT IS INDICATED."</a:t>
            </a:r>
          </a:p>
          <a:p>
            <a:pPr lvl="0" defTabSz="914400">
              <a:lnSpc>
                <a:spcPct val="100000"/>
              </a:lnSpc>
              <a:spcBef>
                <a:spcPts val="1200"/>
              </a:spcBef>
              <a:defRPr sz="1800"/>
            </a:pPr>
            <a:endParaRPr lang="en-US" sz="1200" dirty="0">
              <a:latin typeface="Calibri"/>
              <a:ea typeface="Calibri"/>
              <a:cs typeface="Calibri"/>
              <a:sym typeface="Calibri"/>
            </a:endParaRPr>
          </a:p>
          <a:p>
            <a:pPr lvl="0" defTabSz="914400">
              <a:lnSpc>
                <a:spcPct val="100000"/>
              </a:lnSpc>
              <a:spcBef>
                <a:spcPts val="1200"/>
              </a:spcBef>
              <a:defRPr sz="1800"/>
            </a:pPr>
            <a:endParaRPr lang="en-US" sz="1200" dirty="0">
              <a:latin typeface="Calibri"/>
              <a:ea typeface="Calibri"/>
              <a:cs typeface="Calibri"/>
              <a:sym typeface="Calibri"/>
            </a:endParaRPr>
          </a:p>
          <a:p>
            <a:pPr lvl="0" defTabSz="914400">
              <a:lnSpc>
                <a:spcPct val="100000"/>
              </a:lnSpc>
              <a:spcBef>
                <a:spcPts val="1200"/>
              </a:spcBef>
              <a:defRPr sz="1800"/>
            </a:pPr>
            <a:r>
              <a:rPr sz="1200" strike="noStrike" dirty="0">
                <a:latin typeface="Calibri"/>
                <a:ea typeface="Calibri"/>
                <a:cs typeface="Calibri"/>
                <a:sym typeface="Calibri"/>
              </a:rPr>
              <a:t>THIS REFERS TO ANY PIECE OF PROTECTIVE CLOTHING AND DOES NOT NECESSARILY REFER TO THE ENTIRE PPE SUIT AS WORN IN THE RED ZONE</a:t>
            </a:r>
            <a:r>
              <a:rPr lang="en-US" sz="1200" strike="noStrike" dirty="0">
                <a:latin typeface="Calibri"/>
                <a:ea typeface="Calibri"/>
                <a:cs typeface="Calibri"/>
                <a:sym typeface="Calibri"/>
              </a:rPr>
              <a:t> IN EBOLA RESPONSE – </a:t>
            </a:r>
            <a:r>
              <a:rPr lang="en-US" sz="1200" b="1" strike="noStrike" dirty="0">
                <a:solidFill>
                  <a:srgbClr val="FF0000"/>
                </a:solidFill>
                <a:latin typeface="Calibri"/>
                <a:ea typeface="Calibri"/>
                <a:cs typeface="Calibri"/>
                <a:sym typeface="Calibri"/>
              </a:rPr>
              <a:t>please explain!</a:t>
            </a:r>
            <a:endParaRPr sz="1200" b="1" strike="noStrike" dirty="0">
              <a:solidFill>
                <a:srgbClr val="FF0000"/>
              </a:solidFill>
              <a:latin typeface="Calibri"/>
              <a:ea typeface="Calibri"/>
              <a:cs typeface="Calibri"/>
              <a:sym typeface="Calibri"/>
            </a:endParaRPr>
          </a:p>
        </p:txBody>
      </p:sp>
    </p:spTree>
    <p:extLst>
      <p:ext uri="{BB962C8B-B14F-4D97-AF65-F5344CB8AC3E}">
        <p14:creationId xmlns:p14="http://schemas.microsoft.com/office/powerpoint/2010/main" val="743027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90204" pitchFamily="34" charset="0"/>
                <a:cs typeface="Arial" panose="020B0604020202090204" pitchFamily="34" charset="0"/>
              </a:defRPr>
            </a:lvl1pPr>
            <a:lvl2pPr marL="742950" indent="-285750" eaLnBrk="0" hangingPunct="0">
              <a:defRPr>
                <a:solidFill>
                  <a:schemeClr val="tx1"/>
                </a:solidFill>
                <a:latin typeface="Arial" panose="020B0604020202090204" pitchFamily="34" charset="0"/>
                <a:cs typeface="Arial" panose="020B0604020202090204" pitchFamily="34" charset="0"/>
              </a:defRPr>
            </a:lvl2pPr>
            <a:lvl3pPr marL="1143000" indent="-228600" eaLnBrk="0" hangingPunct="0">
              <a:defRPr>
                <a:solidFill>
                  <a:schemeClr val="tx1"/>
                </a:solidFill>
                <a:latin typeface="Arial" panose="020B0604020202090204" pitchFamily="34" charset="0"/>
                <a:cs typeface="Arial" panose="020B0604020202090204" pitchFamily="34" charset="0"/>
              </a:defRPr>
            </a:lvl3pPr>
            <a:lvl4pPr marL="1600200" indent="-228600" eaLnBrk="0" hangingPunct="0">
              <a:defRPr>
                <a:solidFill>
                  <a:schemeClr val="tx1"/>
                </a:solidFill>
                <a:latin typeface="Arial" panose="020B0604020202090204" pitchFamily="34" charset="0"/>
                <a:cs typeface="Arial" panose="020B0604020202090204" pitchFamily="34" charset="0"/>
              </a:defRPr>
            </a:lvl4pPr>
            <a:lvl5pPr marL="2057400" indent="-228600" eaLnBrk="0" hangingPunct="0">
              <a:defRPr>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9pPr>
          </a:lstStyle>
          <a:p>
            <a:pPr eaLnBrk="1" hangingPunct="1"/>
            <a:fld id="{12584C63-B55D-4261-99D6-CC2B78B8A348}"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
        <p:nvSpPr>
          <p:cNvPr id="154627" name="Rectangle 2"/>
          <p:cNvSpPr>
            <a:spLocks noGrp="1" noRot="1" noChangeAspect="1" noChangeArrowheads="1" noTextEdit="1"/>
          </p:cNvSpPr>
          <p:nvPr>
            <p:ph type="sldImg"/>
          </p:nvPr>
        </p:nvSpPr>
        <p:spPr bwMode="auto">
          <a:xfrm>
            <a:off x="1141413" y="684213"/>
            <a:ext cx="4575175" cy="3430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8" name="Rectangle 3"/>
          <p:cNvSpPr>
            <a:spLocks noGrp="1" noChangeArrowheads="1"/>
          </p:cNvSpPr>
          <p:nvPr>
            <p:ph type="body" idx="1"/>
          </p:nvPr>
        </p:nvSpPr>
        <p:spPr bwMode="auto">
          <a:xfrm>
            <a:off x="914400" y="4343400"/>
            <a:ext cx="50292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1667837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90204" pitchFamily="34" charset="0"/>
                <a:cs typeface="Arial" panose="020B0604020202090204" pitchFamily="34" charset="0"/>
              </a:defRPr>
            </a:lvl1pPr>
            <a:lvl2pPr marL="742950" indent="-285750" eaLnBrk="0" hangingPunct="0">
              <a:defRPr>
                <a:solidFill>
                  <a:schemeClr val="tx1"/>
                </a:solidFill>
                <a:latin typeface="Arial" panose="020B0604020202090204" pitchFamily="34" charset="0"/>
                <a:cs typeface="Arial" panose="020B0604020202090204" pitchFamily="34" charset="0"/>
              </a:defRPr>
            </a:lvl2pPr>
            <a:lvl3pPr marL="1143000" indent="-228600" eaLnBrk="0" hangingPunct="0">
              <a:defRPr>
                <a:solidFill>
                  <a:schemeClr val="tx1"/>
                </a:solidFill>
                <a:latin typeface="Arial" panose="020B0604020202090204" pitchFamily="34" charset="0"/>
                <a:cs typeface="Arial" panose="020B0604020202090204" pitchFamily="34" charset="0"/>
              </a:defRPr>
            </a:lvl3pPr>
            <a:lvl4pPr marL="1600200" indent="-228600" eaLnBrk="0" hangingPunct="0">
              <a:defRPr>
                <a:solidFill>
                  <a:schemeClr val="tx1"/>
                </a:solidFill>
                <a:latin typeface="Arial" panose="020B0604020202090204" pitchFamily="34" charset="0"/>
                <a:cs typeface="Arial" panose="020B0604020202090204" pitchFamily="34" charset="0"/>
              </a:defRPr>
            </a:lvl4pPr>
            <a:lvl5pPr marL="2057400" indent="-228600" eaLnBrk="0" hangingPunct="0">
              <a:defRPr>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9pPr>
          </a:lstStyle>
          <a:p>
            <a:pPr eaLnBrk="1" hangingPunct="1"/>
            <a:fld id="{4DDD196F-857B-4975-92BE-E708FC477CE9}"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
        <p:nvSpPr>
          <p:cNvPr id="155651" name="Rectangle 2"/>
          <p:cNvSpPr>
            <a:spLocks noGrp="1" noRot="1" noChangeAspect="1" noChangeArrowheads="1" noTextEdit="1"/>
          </p:cNvSpPr>
          <p:nvPr>
            <p:ph type="sldImg"/>
          </p:nvPr>
        </p:nvSpPr>
        <p:spPr bwMode="auto">
          <a:xfrm>
            <a:off x="1141413" y="684213"/>
            <a:ext cx="4575175" cy="3430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2" name="Rectangle 3"/>
          <p:cNvSpPr>
            <a:spLocks noGrp="1" noChangeArrowheads="1"/>
          </p:cNvSpPr>
          <p:nvPr>
            <p:ph type="body" idx="1"/>
          </p:nvPr>
        </p:nvSpPr>
        <p:spPr bwMode="auto">
          <a:xfrm>
            <a:off x="914400" y="4343400"/>
            <a:ext cx="50292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If  the integrity of a glove is compromised by tears, cuts, or punctures, it should be changed as soon as possible. </a:t>
            </a:r>
          </a:p>
          <a:p>
            <a:pPr eaLnBrk="1" hangingPunct="1">
              <a:spcBef>
                <a:spcPct val="0"/>
              </a:spcBef>
            </a:pPr>
            <a:r>
              <a:rPr lang="en-US" altLang="en-US" smtClean="0"/>
              <a:t>Surgical or examination gloves should not be washed before use, nor should they be washed, disinfected, or sterilized for reuse. Washing of gloves can cause a condition known as “wicking,” or penetration of liquids through undetected holes in the gloves.  These circumstances may increase the risk of wound contamination and exposure of the DHCP’s hands to microorganisms from patients.  Disinfecting agents, oils, certain oil-based lotions, and heat treatments such as autoclaving may result in deterioration of gloves.</a:t>
            </a:r>
          </a:p>
          <a:p>
            <a:pPr eaLnBrk="1" hangingPunct="1">
              <a:spcBef>
                <a:spcPct val="0"/>
              </a:spcBef>
            </a:pPr>
            <a:endParaRPr lang="en-US" altLang="en-US" smtClean="0"/>
          </a:p>
          <a:p>
            <a:pPr eaLnBrk="1" hangingPunct="1">
              <a:spcBef>
                <a:spcPct val="0"/>
              </a:spcBef>
            </a:pPr>
            <a:r>
              <a:rPr lang="en-US" altLang="en-US" smtClean="0"/>
              <a:t>Photo credit:  Lt. Col. Jennifer Harte,  U.S.A.F. Dental Investigation Service, Great Lakes, IL.</a:t>
            </a:r>
          </a:p>
        </p:txBody>
      </p:sp>
    </p:spTree>
    <p:extLst>
      <p:ext uri="{BB962C8B-B14F-4D97-AF65-F5344CB8AC3E}">
        <p14:creationId xmlns:p14="http://schemas.microsoft.com/office/powerpoint/2010/main" val="886581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Respiratory hygiene and cough etiquette Persons with respiratory symptoms should apply source control measures:  Cover their nose and mouth when coughing/sneezing with tissue or mask, dispose of used tissues and masks, and perform hand hygiene after contact with respiratory secretions. Health-care facilities should:  Place acute febrile respiratory symptomatic patients at least 1 metre (3 feet) away from others in common waiting areas, if possible.  Post visual alerts at the entrance to health-care facilities instructing persons with respiratory symptoms to </a:t>
            </a:r>
            <a:r>
              <a:rPr lang="en-US" dirty="0" err="1"/>
              <a:t>practise</a:t>
            </a:r>
            <a:r>
              <a:rPr lang="en-US" dirty="0"/>
              <a:t> respiratory hygiene/cough etiquette.  Consider making hand hygiene resources, tissues and masks available in common areas and areas used for the evaluation of patients with respiratory illnesses. </a:t>
            </a:r>
          </a:p>
        </p:txBody>
      </p:sp>
    </p:spTree>
    <p:extLst>
      <p:ext uri="{BB962C8B-B14F-4D97-AF65-F5344CB8AC3E}">
        <p14:creationId xmlns:p14="http://schemas.microsoft.com/office/powerpoint/2010/main" val="2318164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987688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All people are at risk from Healthcare</a:t>
            </a:r>
            <a:r>
              <a:rPr lang="en-US" baseline="0" dirty="0"/>
              <a:t> associated infections</a:t>
            </a:r>
            <a:r>
              <a:rPr lang="en-US" baseline="0" dirty="0" smtClean="0"/>
              <a:t>. </a:t>
            </a:r>
            <a:r>
              <a:rPr kumimoji="0" lang="en-US" sz="2200" b="0" i="0" u="none" strike="noStrike" kern="0" cap="none" spc="0" normalizeH="0" baseline="0" noProof="0" dirty="0" smtClean="0">
                <a:ln>
                  <a:noFill/>
                </a:ln>
                <a:solidFill>
                  <a:sysClr val="windowText" lastClr="000000"/>
                </a:solidFill>
                <a:effectLst/>
                <a:uLnTx/>
                <a:uFillTx/>
                <a:latin typeface="+mj-lt"/>
                <a:sym typeface="Helvetica Neue"/>
              </a:rPr>
              <a:t>Please show this video </a:t>
            </a:r>
            <a:r>
              <a:rPr kumimoji="0" lang="en-US" sz="2200" b="0" i="0" u="none" strike="noStrike" kern="0" cap="none" spc="0" normalizeH="0" baseline="0" noProof="0" dirty="0" smtClean="0">
                <a:ln>
                  <a:noFill/>
                </a:ln>
                <a:solidFill>
                  <a:sysClr val="windowText" lastClr="000000"/>
                </a:solidFill>
                <a:effectLst/>
                <a:uLnTx/>
                <a:uFillTx/>
                <a:latin typeface="+mj-lt"/>
                <a:cs typeface="+mj-cs"/>
                <a:sym typeface="Helvetica Neue"/>
              </a:rPr>
              <a:t>Health care without avoidable infections - peoples' lives depend on it </a:t>
            </a:r>
            <a:r>
              <a:rPr lang="en-US" sz="2200" b="1" kern="0" dirty="0" smtClean="0">
                <a:solidFill>
                  <a:srgbClr val="FF0000"/>
                </a:solidFill>
                <a:latin typeface="+mj-lt"/>
                <a:cs typeface="+mj-cs"/>
                <a:sym typeface="Helvetica Neue"/>
              </a:rPr>
              <a:t/>
            </a:r>
            <a:br>
              <a:rPr lang="en-US" sz="2200" b="1" kern="0" dirty="0" smtClean="0">
                <a:solidFill>
                  <a:srgbClr val="FF0000"/>
                </a:solidFill>
                <a:latin typeface="+mj-lt"/>
                <a:cs typeface="+mj-cs"/>
                <a:sym typeface="Helvetica Neue"/>
              </a:rPr>
            </a:br>
            <a:r>
              <a:rPr kumimoji="0" lang="en-US" sz="2200" b="1" i="0" u="none" strike="noStrike" kern="0" cap="none" spc="0" normalizeH="0" baseline="0" noProof="0" dirty="0" smtClean="0">
                <a:ln>
                  <a:noFill/>
                </a:ln>
                <a:solidFill>
                  <a:srgbClr val="FF0000"/>
                </a:solidFill>
                <a:effectLst/>
                <a:uLnTx/>
                <a:uFillTx/>
                <a:latin typeface="+mj-lt"/>
                <a:cs typeface="+mj-cs"/>
                <a:sym typeface="Helvetica Neue"/>
              </a:rPr>
              <a:t>https://youtu.be/K-2XWtEjfl8 </a:t>
            </a:r>
            <a:endParaRPr lang="en-US" b="1" dirty="0">
              <a:solidFill>
                <a:srgbClr val="FF0000"/>
              </a:solidFill>
            </a:endParaRPr>
          </a:p>
        </p:txBody>
      </p:sp>
    </p:spTree>
    <p:extLst>
      <p:ext uri="{BB962C8B-B14F-4D97-AF65-F5344CB8AC3E}">
        <p14:creationId xmlns:p14="http://schemas.microsoft.com/office/powerpoint/2010/main" val="3818120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707767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xfrm>
            <a:off x="1371600" y="1143000"/>
            <a:ext cx="4114800" cy="3086100"/>
          </a:xfrm>
          <a:prstGeom prst="rect">
            <a:avLst/>
          </a:prstGeom>
        </p:spPr>
        <p:txBody>
          <a:bodyPr/>
          <a:lstStyle/>
          <a:p>
            <a:pPr lvl="0"/>
            <a:endParaRPr/>
          </a:p>
        </p:txBody>
      </p:sp>
      <p:sp>
        <p:nvSpPr>
          <p:cNvPr id="230" name="Shape 230"/>
          <p:cNvSpPr>
            <a:spLocks noGrp="1"/>
          </p:cNvSpPr>
          <p:nvPr>
            <p:ph type="body" sz="quarter" idx="1"/>
          </p:nvPr>
        </p:nvSpPr>
        <p:spPr>
          <a:prstGeom prst="rect">
            <a:avLst/>
          </a:prstGeom>
        </p:spPr>
        <p:txBody>
          <a:bodyPr/>
          <a:lstStyle/>
          <a:p>
            <a:pPr lvl="0" defTabSz="914400">
              <a:lnSpc>
                <a:spcPct val="90000"/>
              </a:lnSpc>
              <a:defRPr sz="1800"/>
            </a:pPr>
            <a:r>
              <a:rPr sz="1000" dirty="0">
                <a:latin typeface="Arial"/>
                <a:ea typeface="Arial"/>
                <a:cs typeface="Arial"/>
                <a:sym typeface="Arial"/>
              </a:rPr>
              <a:t>health care activity may be described as a succession of tasks during which health-care workers' hands touch different types of surfaces: the patient, his/her body fluids, objects or surfaces located in the patient surroundings and patients and surfaces within the health-care area. Each contact is a potential source of contamination for health-care workers' hands. </a:t>
            </a:r>
            <a:endParaRPr sz="1200" dirty="0">
              <a:latin typeface="Calibri"/>
              <a:ea typeface="Calibri"/>
              <a:cs typeface="Calibri"/>
              <a:sym typeface="Calibri"/>
            </a:endParaRPr>
          </a:p>
          <a:p>
            <a:pPr lvl="0" defTabSz="914400">
              <a:lnSpc>
                <a:spcPct val="90000"/>
              </a:lnSpc>
              <a:defRPr sz="1800"/>
            </a:pPr>
            <a:endParaRPr lang="en-US" sz="1000" dirty="0" smtClean="0">
              <a:latin typeface="Arial"/>
              <a:ea typeface="Arial"/>
              <a:cs typeface="Arial"/>
              <a:sym typeface="Arial"/>
            </a:endParaRPr>
          </a:p>
          <a:p>
            <a:pPr lvl="0" defTabSz="914400">
              <a:lnSpc>
                <a:spcPct val="90000"/>
              </a:lnSpc>
              <a:defRPr sz="1800"/>
            </a:pPr>
            <a:r>
              <a:rPr sz="1000" dirty="0" smtClean="0">
                <a:latin typeface="Arial"/>
                <a:ea typeface="Arial"/>
                <a:cs typeface="Arial"/>
                <a:sym typeface="Arial"/>
              </a:rPr>
              <a:t>Elements </a:t>
            </a:r>
            <a:r>
              <a:rPr sz="1000" dirty="0">
                <a:latin typeface="Arial"/>
                <a:ea typeface="Arial"/>
                <a:cs typeface="Arial"/>
                <a:sym typeface="Arial"/>
              </a:rPr>
              <a:t>or areas that are involved in hand  transmission of health care-associated germs:</a:t>
            </a:r>
            <a:endParaRPr sz="1200" dirty="0">
              <a:latin typeface="Calibri"/>
              <a:ea typeface="Calibri"/>
              <a:cs typeface="Calibri"/>
              <a:sym typeface="Calibri"/>
            </a:endParaRPr>
          </a:p>
          <a:p>
            <a:pPr lvl="0" defTabSz="914400">
              <a:lnSpc>
                <a:spcPct val="90000"/>
              </a:lnSpc>
              <a:defRPr sz="1800"/>
            </a:pPr>
            <a:r>
              <a:rPr sz="1000" dirty="0">
                <a:latin typeface="Arial"/>
                <a:ea typeface="Arial"/>
                <a:cs typeface="Arial"/>
                <a:sym typeface="Arial"/>
              </a:rPr>
              <a:t>PATIENT: the transmission risk is especially related to </a:t>
            </a:r>
            <a:r>
              <a:rPr sz="1000" i="1" dirty="0">
                <a:latin typeface="Arial"/>
                <a:ea typeface="Arial"/>
                <a:cs typeface="Arial"/>
                <a:sym typeface="Arial"/>
              </a:rPr>
              <a:t>critical sites. Critical sites </a:t>
            </a:r>
            <a:r>
              <a:rPr sz="1000" dirty="0">
                <a:latin typeface="Arial"/>
                <a:ea typeface="Arial"/>
                <a:cs typeface="Arial"/>
                <a:sym typeface="Arial"/>
              </a:rPr>
              <a:t>can either correspond to body sites or medical devices that have to be protected against microorganisms potentially leading to HCAI (called </a:t>
            </a:r>
            <a:r>
              <a:rPr sz="1000" i="1" dirty="0">
                <a:latin typeface="Arial"/>
                <a:ea typeface="Arial"/>
                <a:cs typeface="Arial"/>
                <a:sym typeface="Arial"/>
              </a:rPr>
              <a:t>critical sites with infectious risk for the patient)</a:t>
            </a:r>
            <a:r>
              <a:rPr sz="1000" dirty="0">
                <a:latin typeface="Arial"/>
                <a:ea typeface="Arial"/>
                <a:cs typeface="Arial"/>
                <a:sym typeface="Arial"/>
              </a:rPr>
              <a:t>, or body sites or medical devices that potentially lead to hand exposure to body fluids and bloodborne pathogens (called </a:t>
            </a:r>
            <a:r>
              <a:rPr sz="1000" i="1" dirty="0">
                <a:latin typeface="Arial"/>
                <a:ea typeface="Arial"/>
                <a:cs typeface="Arial"/>
                <a:sym typeface="Arial"/>
              </a:rPr>
              <a:t>critical sites with body fluid exposure risk). </a:t>
            </a:r>
            <a:r>
              <a:rPr sz="1000" dirty="0">
                <a:latin typeface="Arial"/>
                <a:ea typeface="Arial"/>
                <a:cs typeface="Arial"/>
                <a:sym typeface="Arial"/>
              </a:rPr>
              <a:t>Both pre-cited risks may also occur simultaneously. </a:t>
            </a:r>
            <a:r>
              <a:rPr sz="1000" i="1" dirty="0">
                <a:latin typeface="Arial"/>
                <a:ea typeface="Arial"/>
                <a:cs typeface="Arial"/>
                <a:sym typeface="Arial"/>
              </a:rPr>
              <a:t>Critical site with infectious risk for the patient: w</a:t>
            </a:r>
            <a:r>
              <a:rPr sz="1000" dirty="0">
                <a:latin typeface="Arial"/>
                <a:ea typeface="Arial"/>
                <a:cs typeface="Arial"/>
                <a:sym typeface="Arial"/>
              </a:rPr>
              <a:t>here there is a risk of germs being inoculated into the patient during a care activity through contact with a mucous membrane, non-intact skin or an invasive medical device. </a:t>
            </a:r>
            <a:r>
              <a:rPr sz="1000" i="1" dirty="0">
                <a:latin typeface="Arial"/>
                <a:ea typeface="Arial"/>
                <a:cs typeface="Arial"/>
                <a:sym typeface="Arial"/>
              </a:rPr>
              <a:t>Critical site with infectious risk for the health-care worker: w</a:t>
            </a:r>
            <a:r>
              <a:rPr sz="1000" dirty="0">
                <a:latin typeface="Arial"/>
                <a:ea typeface="Arial"/>
                <a:cs typeface="Arial"/>
                <a:sym typeface="Arial"/>
              </a:rPr>
              <a:t>here there is a risk of potential or actual exposure to a patient’s blood or another body fluid for the health-care worker.</a:t>
            </a:r>
            <a:endParaRPr sz="1000" dirty="0">
              <a:latin typeface="Calibri"/>
              <a:ea typeface="Calibri"/>
              <a:cs typeface="Calibri"/>
              <a:sym typeface="Calibri"/>
            </a:endParaRPr>
          </a:p>
          <a:p>
            <a:pPr lvl="0" defTabSz="914400">
              <a:lnSpc>
                <a:spcPct val="90000"/>
              </a:lnSpc>
              <a:defRPr sz="1800"/>
            </a:pPr>
            <a:r>
              <a:rPr sz="1000" dirty="0">
                <a:latin typeface="Arial"/>
                <a:ea typeface="Arial"/>
                <a:cs typeface="Arial"/>
                <a:sym typeface="Arial"/>
              </a:rPr>
              <a:t>PATIENT SURROUNDINGS: space temporarily dedicated to a patient, including all inanimate surfaces that are touched by or in direct physical contact with the patient (e.g. bed rails, bedside table, bed linen, </a:t>
            </a:r>
            <a:r>
              <a:rPr sz="1000" dirty="0" err="1">
                <a:latin typeface="Arial"/>
                <a:ea typeface="Arial"/>
                <a:cs typeface="Arial"/>
                <a:sym typeface="Arial"/>
              </a:rPr>
              <a:t>HCAIrs</a:t>
            </a:r>
            <a:r>
              <a:rPr sz="1000" dirty="0">
                <a:latin typeface="Arial"/>
                <a:ea typeface="Arial"/>
                <a:cs typeface="Arial"/>
                <a:sym typeface="Arial"/>
              </a:rPr>
              <a:t>, infusion tubing, monitors, knobs and buttons, and other medical equipment).</a:t>
            </a:r>
            <a:endParaRPr sz="1200" dirty="0">
              <a:latin typeface="Calibri"/>
              <a:ea typeface="Calibri"/>
              <a:cs typeface="Calibri"/>
              <a:sym typeface="Calibri"/>
            </a:endParaRPr>
          </a:p>
          <a:p>
            <a:pPr lvl="0" defTabSz="914400">
              <a:lnSpc>
                <a:spcPct val="90000"/>
              </a:lnSpc>
              <a:defRPr sz="1800"/>
            </a:pPr>
            <a:r>
              <a:rPr sz="1000" dirty="0">
                <a:latin typeface="Arial"/>
                <a:ea typeface="Arial"/>
                <a:cs typeface="Arial"/>
                <a:sym typeface="Arial"/>
              </a:rPr>
              <a:t>health-care ZONE:</a:t>
            </a:r>
            <a:r>
              <a:rPr sz="1000" i="1" dirty="0">
                <a:latin typeface="Arial"/>
                <a:ea typeface="Arial"/>
                <a:cs typeface="Arial"/>
                <a:sym typeface="Arial"/>
              </a:rPr>
              <a:t> </a:t>
            </a:r>
            <a:r>
              <a:rPr sz="1000" dirty="0">
                <a:latin typeface="Arial"/>
                <a:ea typeface="Arial"/>
                <a:cs typeface="Arial"/>
                <a:sym typeface="Arial"/>
              </a:rPr>
              <a:t>all those elements beyond the patient surroundings, which make up the care environment (other patients, objects, medical equipment and people present in a health-care facility, clinic or ambulatory setting).</a:t>
            </a:r>
            <a:endParaRPr sz="1200" dirty="0">
              <a:latin typeface="Calibri"/>
              <a:ea typeface="Calibri"/>
              <a:cs typeface="Calibri"/>
              <a:sym typeface="Calibri"/>
            </a:endParaRPr>
          </a:p>
          <a:p>
            <a:pPr lvl="0" defTabSz="914400">
              <a:lnSpc>
                <a:spcPct val="90000"/>
              </a:lnSpc>
              <a:defRPr sz="1800"/>
            </a:pPr>
            <a:r>
              <a:rPr sz="1000" dirty="0">
                <a:latin typeface="Arial"/>
                <a:ea typeface="Arial"/>
                <a:cs typeface="Arial"/>
                <a:sym typeface="Arial"/>
              </a:rPr>
              <a:t>Therefore, focusing on a single patient, two virtual geographical areas can be identified from the “transmission risk point of view”, the </a:t>
            </a:r>
            <a:r>
              <a:rPr sz="1000" b="1" i="1" dirty="0">
                <a:latin typeface="Arial"/>
                <a:ea typeface="Arial"/>
                <a:cs typeface="Arial"/>
                <a:sym typeface="Arial"/>
              </a:rPr>
              <a:t>patient zone</a:t>
            </a:r>
            <a:r>
              <a:rPr sz="1000" dirty="0">
                <a:latin typeface="Arial"/>
                <a:ea typeface="Arial"/>
                <a:cs typeface="Arial"/>
                <a:sym typeface="Arial"/>
              </a:rPr>
              <a:t> (including the patient and his/her surroundings) and the </a:t>
            </a:r>
            <a:r>
              <a:rPr sz="1000" b="1" i="1" dirty="0">
                <a:latin typeface="Arial"/>
                <a:ea typeface="Arial"/>
                <a:cs typeface="Arial"/>
                <a:sym typeface="Arial"/>
              </a:rPr>
              <a:t>health-care zone</a:t>
            </a:r>
            <a:r>
              <a:rPr sz="1000" dirty="0">
                <a:latin typeface="Arial"/>
                <a:ea typeface="Arial"/>
                <a:cs typeface="Arial"/>
                <a:sym typeface="Arial"/>
              </a:rPr>
              <a:t> (containing all surfaces outside the patient zone, i.e. all other patients and their surroundings and the health-care facility environment). </a:t>
            </a:r>
            <a:endParaRPr sz="1200" dirty="0">
              <a:latin typeface="Calibri"/>
              <a:ea typeface="Calibri"/>
              <a:cs typeface="Calibri"/>
              <a:sym typeface="Calibri"/>
            </a:endParaRPr>
          </a:p>
          <a:p>
            <a:pPr lvl="0" defTabSz="914400">
              <a:lnSpc>
                <a:spcPct val="90000"/>
              </a:lnSpc>
              <a:defRPr sz="1800"/>
            </a:pPr>
            <a:r>
              <a:rPr sz="1000" b="1" dirty="0">
                <a:latin typeface="Arial"/>
                <a:ea typeface="Arial"/>
                <a:cs typeface="Arial"/>
                <a:sym typeface="Arial"/>
              </a:rPr>
              <a:t>Sax H, et al. “My 5 Moments for Hand Hygiene”: a user-</a:t>
            </a:r>
            <a:r>
              <a:rPr sz="1000" b="1" dirty="0" err="1">
                <a:latin typeface="Arial"/>
                <a:ea typeface="Arial"/>
                <a:cs typeface="Arial"/>
                <a:sym typeface="Arial"/>
              </a:rPr>
              <a:t>centred</a:t>
            </a:r>
            <a:r>
              <a:rPr sz="1000" b="1" dirty="0">
                <a:latin typeface="Arial"/>
                <a:ea typeface="Arial"/>
                <a:cs typeface="Arial"/>
                <a:sym typeface="Arial"/>
              </a:rPr>
              <a:t> design approach to understand, train, monitor and report hand hygiene. </a:t>
            </a:r>
            <a:r>
              <a:rPr sz="1000" b="1" i="1" dirty="0">
                <a:latin typeface="Arial"/>
                <a:ea typeface="Arial"/>
                <a:cs typeface="Arial"/>
                <a:sym typeface="Arial"/>
              </a:rPr>
              <a:t>J </a:t>
            </a:r>
            <a:r>
              <a:rPr sz="1000" b="1" i="1" dirty="0" err="1">
                <a:latin typeface="Arial"/>
                <a:ea typeface="Arial"/>
                <a:cs typeface="Arial"/>
                <a:sym typeface="Arial"/>
              </a:rPr>
              <a:t>Hosp</a:t>
            </a:r>
            <a:r>
              <a:rPr sz="1000" b="1" i="1" dirty="0">
                <a:latin typeface="Arial"/>
                <a:ea typeface="Arial"/>
                <a:cs typeface="Arial"/>
                <a:sym typeface="Arial"/>
              </a:rPr>
              <a:t> Infect </a:t>
            </a:r>
            <a:r>
              <a:rPr sz="1000" b="1" dirty="0">
                <a:latin typeface="Arial"/>
                <a:ea typeface="Arial"/>
                <a:cs typeface="Arial"/>
                <a:sym typeface="Arial"/>
              </a:rPr>
              <a:t>2007</a:t>
            </a:r>
            <a:endParaRPr sz="1000" b="1" dirty="0">
              <a:latin typeface="Calibri"/>
              <a:ea typeface="Calibri"/>
              <a:cs typeface="Calibri"/>
              <a:sym typeface="Calibri"/>
            </a:endParaRPr>
          </a:p>
        </p:txBody>
      </p:sp>
    </p:spTree>
    <p:extLst>
      <p:ext uri="{BB962C8B-B14F-4D97-AF65-F5344CB8AC3E}">
        <p14:creationId xmlns:p14="http://schemas.microsoft.com/office/powerpoint/2010/main" val="2078880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38680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Standard precautions</a:t>
            </a:r>
            <a:r>
              <a:rPr lang="en-US" baseline="0" dirty="0"/>
              <a:t> are the basis for IPC – they should be the starting point, and enhanced precautions can follow	</a:t>
            </a:r>
            <a:endParaRPr lang="en-US" baseline="0" dirty="0" smtClean="0"/>
          </a:p>
          <a:p>
            <a:endParaRPr lang="en-US" dirty="0"/>
          </a:p>
        </p:txBody>
      </p:sp>
    </p:spTree>
    <p:extLst>
      <p:ext uri="{BB962C8B-B14F-4D97-AF65-F5344CB8AC3E}">
        <p14:creationId xmlns:p14="http://schemas.microsoft.com/office/powerpoint/2010/main" val="119996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2200" b="1" i="0" u="none" strike="noStrike" baseline="0" dirty="0">
                <a:latin typeface="+mj-lt"/>
                <a:ea typeface="+mj-ea"/>
                <a:cs typeface="+mj-cs"/>
                <a:sym typeface="Helvetica Neue"/>
              </a:rPr>
              <a:t>Hand disinfection </a:t>
            </a:r>
            <a:r>
              <a:rPr lang="en-US" sz="2200" b="0" i="0" u="none" strike="noStrike" baseline="0" dirty="0">
                <a:latin typeface="+mj-lt"/>
                <a:ea typeface="+mj-ea"/>
                <a:cs typeface="+mj-cs"/>
                <a:sym typeface="Helvetica Neue"/>
              </a:rPr>
              <a:t>is extensively used as a term in some parts of the world and can refer to antiseptic </a:t>
            </a:r>
            <a:r>
              <a:rPr lang="en-US" sz="2200" b="0" i="0" u="none" strike="noStrike" baseline="0" dirty="0" err="1">
                <a:latin typeface="+mj-lt"/>
                <a:ea typeface="+mj-ea"/>
                <a:cs typeface="+mj-cs"/>
                <a:sym typeface="Helvetica Neue"/>
              </a:rPr>
              <a:t>handwash</a:t>
            </a:r>
            <a:r>
              <a:rPr lang="en-US" sz="2200" b="0" i="0" u="none" strike="noStrike" baseline="0" dirty="0">
                <a:latin typeface="+mj-lt"/>
                <a:ea typeface="+mj-ea"/>
                <a:cs typeface="+mj-cs"/>
                <a:sym typeface="Helvetica Neue"/>
              </a:rPr>
              <a:t>, antiseptic </a:t>
            </a:r>
            <a:r>
              <a:rPr lang="en-US" sz="2200" b="0" i="0" u="none" strike="noStrike" baseline="0" dirty="0" err="1">
                <a:latin typeface="+mj-lt"/>
                <a:ea typeface="+mj-ea"/>
                <a:cs typeface="+mj-cs"/>
                <a:sym typeface="Helvetica Neue"/>
              </a:rPr>
              <a:t>handrubbing</a:t>
            </a:r>
            <a:r>
              <a:rPr lang="en-US" sz="2200" b="0" i="0" u="none" strike="noStrike" baseline="0" dirty="0">
                <a:latin typeface="+mj-lt"/>
                <a:ea typeface="+mj-ea"/>
                <a:cs typeface="+mj-cs"/>
                <a:sym typeface="Helvetica Neue"/>
              </a:rPr>
              <a:t>, hand antisepsis/decontamination/</a:t>
            </a:r>
            <a:r>
              <a:rPr lang="en-US" sz="2200" b="0" i="0" u="none" strike="noStrike" baseline="0" dirty="0" err="1">
                <a:latin typeface="+mj-lt"/>
                <a:ea typeface="+mj-ea"/>
                <a:cs typeface="+mj-cs"/>
                <a:sym typeface="Helvetica Neue"/>
              </a:rPr>
              <a:t>degerming</a:t>
            </a:r>
            <a:r>
              <a:rPr lang="en-US" sz="2200" b="0" i="0" u="none" strike="noStrike" baseline="0" dirty="0">
                <a:latin typeface="+mj-lt"/>
                <a:ea typeface="+mj-ea"/>
                <a:cs typeface="+mj-cs"/>
                <a:sym typeface="Helvetica Neue"/>
              </a:rPr>
              <a:t>, handwashing with an antimicrobial soap and water, hygienic hand antisepsis, or hygienic </a:t>
            </a:r>
            <a:r>
              <a:rPr lang="en-US" sz="2200" b="0" i="0" u="none" strike="noStrike" baseline="0" dirty="0" err="1">
                <a:latin typeface="+mj-lt"/>
                <a:ea typeface="+mj-ea"/>
                <a:cs typeface="+mj-cs"/>
                <a:sym typeface="Helvetica Neue"/>
              </a:rPr>
              <a:t>handrub</a:t>
            </a:r>
            <a:r>
              <a:rPr lang="en-US" sz="2200" b="0" i="0" u="none" strike="noStrike" baseline="0" dirty="0">
                <a:latin typeface="+mj-lt"/>
                <a:ea typeface="+mj-ea"/>
                <a:cs typeface="+mj-cs"/>
                <a:sym typeface="Helvetica Neue"/>
              </a:rPr>
              <a:t>. Since disinfection refers normally to the decontamination of inanimate surfaces and objects, this term was not used in the WHO Hand Hygiene Guidelines.</a:t>
            </a:r>
            <a:endParaRPr lang="en-US" i="0" dirty="0"/>
          </a:p>
        </p:txBody>
      </p:sp>
    </p:spTree>
    <p:extLst>
      <p:ext uri="{BB962C8B-B14F-4D97-AF65-F5344CB8AC3E}">
        <p14:creationId xmlns:p14="http://schemas.microsoft.com/office/powerpoint/2010/main" val="3256122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a:spLocks noGrp="1" noRot="1" noChangeAspect="1"/>
          </p:cNvSpPr>
          <p:nvPr>
            <p:ph type="sldImg"/>
          </p:nvPr>
        </p:nvSpPr>
        <p:spPr>
          <a:prstGeom prst="rect">
            <a:avLst/>
          </a:prstGeom>
        </p:spPr>
        <p:txBody>
          <a:bodyPr/>
          <a:lstStyle/>
          <a:p>
            <a:pPr lvl="0"/>
            <a:endParaRPr/>
          </a:p>
        </p:txBody>
      </p:sp>
      <p:sp>
        <p:nvSpPr>
          <p:cNvPr id="341" name="Shape 341"/>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endParaRPr sz="1200" b="1" strike="noStrike" dirty="0">
              <a:solidFill>
                <a:srgbClr val="FF0000"/>
              </a:solidFill>
            </a:endParaRPr>
          </a:p>
        </p:txBody>
      </p:sp>
    </p:spTree>
    <p:extLst>
      <p:ext uri="{BB962C8B-B14F-4D97-AF65-F5344CB8AC3E}">
        <p14:creationId xmlns:p14="http://schemas.microsoft.com/office/powerpoint/2010/main" val="3960646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https://youtu.be/kOKeFv5VvY4</a:t>
            </a:r>
            <a:endParaRPr lang="en-US" dirty="0"/>
          </a:p>
        </p:txBody>
      </p:sp>
    </p:spTree>
    <p:extLst>
      <p:ext uri="{BB962C8B-B14F-4D97-AF65-F5344CB8AC3E}">
        <p14:creationId xmlns:p14="http://schemas.microsoft.com/office/powerpoint/2010/main" val="878443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220E258-C9E9-4004-9BFC-58C511350459}" type="datetimeFigureOut">
              <a:rPr lang="fa-IR" smtClean="0"/>
              <a:t>05/04/1441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828879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20E258-C9E9-4004-9BFC-58C511350459}" type="datetimeFigureOut">
              <a:rPr lang="fa-IR" smtClean="0"/>
              <a:t>05/04/1441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92211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20E258-C9E9-4004-9BFC-58C511350459}" type="datetimeFigureOut">
              <a:rPr lang="fa-IR" smtClean="0"/>
              <a:t>05/04/1441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731160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A745B0E-FFD5-45C4-9B38-9833B5661FD1}" type="slidenum">
              <a:rPr lang="en-US" altLang="en-US"/>
              <a:pPr/>
              <a:t>‹#›</a:t>
            </a:fld>
            <a:endParaRPr lang="en-US" altLang="en-US"/>
          </a:p>
        </p:txBody>
      </p:sp>
    </p:spTree>
    <p:extLst>
      <p:ext uri="{BB962C8B-B14F-4D97-AF65-F5344CB8AC3E}">
        <p14:creationId xmlns:p14="http://schemas.microsoft.com/office/powerpoint/2010/main" val="3810200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20E258-C9E9-4004-9BFC-58C511350459}" type="datetimeFigureOut">
              <a:rPr lang="fa-IR" smtClean="0"/>
              <a:t>05/04/1441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2733773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20E258-C9E9-4004-9BFC-58C511350459}" type="datetimeFigureOut">
              <a:rPr lang="fa-IR" smtClean="0"/>
              <a:t>05/04/1441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594085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220E258-C9E9-4004-9BFC-58C511350459}" type="datetimeFigureOut">
              <a:rPr lang="fa-IR" smtClean="0"/>
              <a:t>05/04/1441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626663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20E258-C9E9-4004-9BFC-58C511350459}" type="datetimeFigureOut">
              <a:rPr lang="fa-IR" smtClean="0"/>
              <a:t>05/04/1441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2675503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220E258-C9E9-4004-9BFC-58C511350459}" type="datetimeFigureOut">
              <a:rPr lang="fa-IR" smtClean="0"/>
              <a:t>05/04/1441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2191332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0E258-C9E9-4004-9BFC-58C511350459}" type="datetimeFigureOut">
              <a:rPr lang="fa-IR" smtClean="0"/>
              <a:t>05/04/1441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56235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220E258-C9E9-4004-9BFC-58C511350459}" type="datetimeFigureOut">
              <a:rPr lang="fa-IR" smtClean="0"/>
              <a:t>05/04/1441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065005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220E258-C9E9-4004-9BFC-58C511350459}" type="datetimeFigureOut">
              <a:rPr lang="fa-IR" smtClean="0"/>
              <a:t>05/04/1441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737ED3-F3B1-4583-A93D-35C8DA61198C}" type="slidenum">
              <a:rPr lang="fa-IR" smtClean="0"/>
              <a:t>‹#›</a:t>
            </a:fld>
            <a:endParaRPr lang="fa-IR"/>
          </a:p>
        </p:txBody>
      </p:sp>
    </p:spTree>
    <p:extLst>
      <p:ext uri="{BB962C8B-B14F-4D97-AF65-F5344CB8AC3E}">
        <p14:creationId xmlns:p14="http://schemas.microsoft.com/office/powerpoint/2010/main" val="3092992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20E258-C9E9-4004-9BFC-58C511350459}" type="datetimeFigureOut">
              <a:rPr lang="fa-IR" smtClean="0"/>
              <a:t>05/04/1441</a:t>
            </a:fld>
            <a:endParaRPr lang="fa-I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737ED3-F3B1-4583-A93D-35C8DA61198C}" type="slidenum">
              <a:rPr lang="fa-IR" smtClean="0"/>
              <a:t>‹#›</a:t>
            </a:fld>
            <a:endParaRPr lang="fa-IR"/>
          </a:p>
        </p:txBody>
      </p:sp>
    </p:spTree>
    <p:extLst>
      <p:ext uri="{BB962C8B-B14F-4D97-AF65-F5344CB8AC3E}">
        <p14:creationId xmlns:p14="http://schemas.microsoft.com/office/powerpoint/2010/main" val="39395134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http://www.who.int/csr/resources/publications/EPR_AM2_E7.pdf"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hyperlink" Target="http://www.who.int/csr/resources/publications/EPR_AM2_E7.pdf"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www.who.int/csr/resources/publications/EPR_AM2_E7.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www.who.int/gpsc/5may/background/5moments/e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who.int/csr/resources/publications/EPR_AM2_E7.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1.jpeg"/></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6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8.jpeg"/><Relationship Id="rId4" Type="http://schemas.openxmlformats.org/officeDocument/2006/relationships/image" Target="../media/image87.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www.google.com/url?sa=i&amp;rct=j&amp;q=&amp;esrc=s&amp;frm=1&amp;source=images&amp;cd=&amp;cad=rja&amp;uact=8&amp;docid=TpLVVRhHFImWCM&amp;tbnid=4sfz2Xsl-n6RRM:&amp;ved=0CAUQjRw&amp;url=http://www.fda.gov/MedicalDevices/ProductsandMedicalProcedures/HomeHealthandConsumer/ConsumerProducts/Sharps/ucm263240.htm&amp;ei=O2Z4U7H7M8Gm0AXHnYHAAg&amp;psig=AFQjCNHqcT0fKtzQGsPwrzg8d9fCFcElDw&amp;ust=1400485458538269"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hyperlink" Target="http://www.google.com/url?sa=i&amp;rct=j&amp;q=&amp;esrc=s&amp;frm=1&amp;source=images&amp;cd=&amp;cad=rja&amp;uact=8&amp;docid=roFnpZcFfXMiUM&amp;tbnid=amSmyo-Xb9ot4M:&amp;ved=0CAUQjRw&amp;url=http://www.sanderlinghealthcare.com/photogallery.htm&amp;ei=fod4U9WvJ-6z0QWL6YHgBQ&amp;psig=AFQjCNEaCqtcXaK3jn60_1TIoEtVgVfTDQ&amp;ust=1400488656617890"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7.wmf"/><Relationship Id="rId2" Type="http://schemas.openxmlformats.org/officeDocument/2006/relationships/slideLayout" Target="../slideLayouts/slideLayout7.xml"/><Relationship Id="rId16" Type="http://schemas.openxmlformats.org/officeDocument/2006/relationships/image" Target="../media/image19.wmf"/><Relationship Id="rId1" Type="http://schemas.openxmlformats.org/officeDocument/2006/relationships/vmlDrawing" Target="../drawings/vmlDrawing1.vml"/><Relationship Id="rId6" Type="http://schemas.openxmlformats.org/officeDocument/2006/relationships/image" Target="../media/image14.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4.bin"/><Relationship Id="rId14" Type="http://schemas.openxmlformats.org/officeDocument/2006/relationships/image" Target="../media/image1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0"/>
            <a:r>
              <a:rPr lang="fa-IR" dirty="0" smtClean="0"/>
              <a:t>احتیاطات استاندارد</a:t>
            </a:r>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1333065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Group 213"/>
          <p:cNvGrpSpPr/>
          <p:nvPr/>
        </p:nvGrpSpPr>
        <p:grpSpPr>
          <a:xfrm>
            <a:off x="412751" y="1423994"/>
            <a:ext cx="8318500" cy="4362453"/>
            <a:chOff x="0" y="0"/>
            <a:chExt cx="8318500" cy="4362452"/>
          </a:xfrm>
        </p:grpSpPr>
        <p:sp>
          <p:nvSpPr>
            <p:cNvPr id="211" name="Shape 211"/>
            <p:cNvSpPr/>
            <p:nvPr/>
          </p:nvSpPr>
          <p:spPr>
            <a:xfrm>
              <a:off x="0" y="0"/>
              <a:ext cx="8318500" cy="4362452"/>
            </a:xfrm>
            <a:prstGeom prst="roundRect">
              <a:avLst>
                <a:gd name="adj" fmla="val 10407"/>
              </a:avLst>
            </a:prstGeom>
            <a:solidFill>
              <a:srgbClr val="FFCC00">
                <a:alpha val="79999"/>
              </a:srgbClr>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endParaRPr/>
            </a:p>
          </p:txBody>
        </p:sp>
        <p:sp>
          <p:nvSpPr>
            <p:cNvPr id="212" name="Shape 212"/>
            <p:cNvSpPr/>
            <p:nvPr/>
          </p:nvSpPr>
          <p:spPr>
            <a:xfrm>
              <a:off x="132971" y="132971"/>
              <a:ext cx="2201308"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b="1">
                  <a:latin typeface="Calibri"/>
                  <a:ea typeface="Calibri"/>
                  <a:cs typeface="Calibri"/>
                  <a:sym typeface="Calibri"/>
                </a:defRPr>
              </a:lvl1pPr>
            </a:lstStyle>
            <a:p>
              <a:pPr lvl="0">
                <a:defRPr b="0"/>
              </a:pPr>
              <a:r>
                <a:rPr dirty="0">
                  <a:latin typeface="Times New Roman" panose="02020603050405020304" pitchFamily="18" charset="0"/>
                  <a:cs typeface="Times New Roman" panose="02020603050405020304" pitchFamily="18" charset="0"/>
                </a:rPr>
                <a:t>HEALTH-CARE</a:t>
              </a:r>
              <a:r>
                <a:rPr dirty="0"/>
                <a:t> AREA </a:t>
              </a:r>
            </a:p>
          </p:txBody>
        </p:sp>
      </p:grpSp>
      <p:sp>
        <p:nvSpPr>
          <p:cNvPr id="214" name="Shape 214"/>
          <p:cNvSpPr/>
          <p:nvPr/>
        </p:nvSpPr>
        <p:spPr>
          <a:xfrm>
            <a:off x="652468" y="1887540"/>
            <a:ext cx="7664451" cy="3665539"/>
          </a:xfrm>
          <a:prstGeom prst="roundRect">
            <a:avLst>
              <a:gd name="adj" fmla="val 16667"/>
            </a:avLst>
          </a:prstGeom>
          <a:solidFill>
            <a:srgbClr val="808080"/>
          </a:solidFill>
          <a:ln w="38100">
            <a:solidFill/>
            <a:prstDash val="dash"/>
            <a:round/>
          </a:ln>
        </p:spPr>
        <p:txBody>
          <a:bodyPr lIns="0" tIns="0" rIns="0" bIns="0" anchor="ctr"/>
          <a:lstStyle/>
          <a:p>
            <a:pPr lvl="0">
              <a:defRPr>
                <a:latin typeface="Calibri"/>
                <a:ea typeface="Calibri"/>
                <a:cs typeface="Calibri"/>
                <a:sym typeface="Calibri"/>
              </a:defRPr>
            </a:pPr>
            <a:endParaRPr/>
          </a:p>
        </p:txBody>
      </p:sp>
      <p:sp>
        <p:nvSpPr>
          <p:cNvPr id="215" name="Shape 215"/>
          <p:cNvSpPr/>
          <p:nvPr/>
        </p:nvSpPr>
        <p:spPr>
          <a:xfrm>
            <a:off x="652468" y="1887540"/>
            <a:ext cx="7664451" cy="3665539"/>
          </a:xfrm>
          <a:prstGeom prst="roundRect">
            <a:avLst>
              <a:gd name="adj" fmla="val 16667"/>
            </a:avLst>
          </a:prstGeom>
          <a:ln w="38100">
            <a:solidFill/>
            <a:prstDash val="dash"/>
            <a:round/>
          </a:ln>
        </p:spPr>
        <p:txBody>
          <a:bodyPr lIns="0" tIns="0" rIns="0" bIns="0" anchor="ctr"/>
          <a:lstStyle/>
          <a:p>
            <a:pPr lvl="0">
              <a:defRPr>
                <a:latin typeface="Calibri"/>
                <a:ea typeface="Calibri"/>
                <a:cs typeface="Calibri"/>
                <a:sym typeface="Calibri"/>
              </a:defRPr>
            </a:pPr>
            <a:endParaRPr/>
          </a:p>
        </p:txBody>
      </p:sp>
      <p:pic>
        <p:nvPicPr>
          <p:cNvPr id="216" name="image5.png" descr="Healthcare zone patient bed"/>
          <p:cNvPicPr/>
          <p:nvPr/>
        </p:nvPicPr>
        <p:blipFill>
          <a:blip r:embed="rId3" cstate="print">
            <a:extLst/>
          </a:blip>
          <a:stretch>
            <a:fillRect/>
          </a:stretch>
        </p:blipFill>
        <p:spPr>
          <a:xfrm>
            <a:off x="2944811" y="1887545"/>
            <a:ext cx="3079752" cy="3482977"/>
          </a:xfrm>
          <a:prstGeom prst="rect">
            <a:avLst/>
          </a:prstGeom>
          <a:ln w="12700">
            <a:miter lim="400000"/>
          </a:ln>
        </p:spPr>
      </p:pic>
      <p:sp>
        <p:nvSpPr>
          <p:cNvPr id="217" name="Shape 217"/>
          <p:cNvSpPr/>
          <p:nvPr/>
        </p:nvSpPr>
        <p:spPr>
          <a:xfrm>
            <a:off x="927100" y="2166938"/>
            <a:ext cx="1578572" cy="369330"/>
          </a:xfrm>
          <a:prstGeom prst="rect">
            <a:avLst/>
          </a:prstGeom>
          <a:ln w="12700">
            <a:miter lim="400000"/>
          </a:ln>
          <a:extLst>
            <a:ext uri="{C572A759-6A51-4108-AA02-DFA0A04FC94B}">
              <ma14:wrappingTextBoxFlag xmlns="" xmlns:ma14="http://schemas.microsoft.com/office/mac/drawingml/2011/main" val="1"/>
            </a:ext>
          </a:extLst>
        </p:spPr>
        <p:txBody>
          <a:bodyPr wrap="none" lIns="45719" tIns="45719" rIns="45719" bIns="45719">
            <a:spAutoFit/>
          </a:bodyPr>
          <a:lstStyle>
            <a:lvl1pPr>
              <a:defRPr b="1">
                <a:latin typeface="Calibri"/>
                <a:ea typeface="Calibri"/>
                <a:cs typeface="Calibri"/>
                <a:sym typeface="Calibri"/>
              </a:defRPr>
            </a:lvl1pPr>
          </a:lstStyle>
          <a:p>
            <a:pPr lvl="0">
              <a:defRPr b="0"/>
            </a:pPr>
            <a:r>
              <a:rPr dirty="0">
                <a:solidFill>
                  <a:schemeClr val="bg1"/>
                </a:solidFill>
                <a:latin typeface="Times New Roman" panose="02020603050405020304" pitchFamily="18" charset="0"/>
                <a:cs typeface="Times New Roman" panose="02020603050405020304" pitchFamily="18" charset="0"/>
              </a:rPr>
              <a:t>PATIENT</a:t>
            </a:r>
            <a:r>
              <a:rPr dirty="0">
                <a:solidFill>
                  <a:schemeClr val="bg1"/>
                </a:solidFill>
              </a:rPr>
              <a:t> ZONE</a:t>
            </a:r>
          </a:p>
        </p:txBody>
      </p:sp>
      <p:sp>
        <p:nvSpPr>
          <p:cNvPr id="218" name="Shape 218"/>
          <p:cNvSpPr>
            <a:spLocks noGrp="1"/>
          </p:cNvSpPr>
          <p:nvPr>
            <p:ph type="title"/>
          </p:nvPr>
        </p:nvSpPr>
        <p:spPr>
          <a:xfrm>
            <a:off x="457200" y="332663"/>
            <a:ext cx="8229600" cy="1091331"/>
          </a:xfrm>
          <a:prstGeom prst="rect">
            <a:avLst/>
          </a:prstGeom>
        </p:spPr>
        <p:txBody>
          <a:bodyPr vert="horz" lIns="0" tIns="0" rIns="0" bIns="0" rtlCol="0" anchor="ctr">
            <a:normAutofit fontScale="90000"/>
          </a:bodyPr>
          <a:lstStyle/>
          <a:p>
            <a:pPr algn="l" defTabSz="850369" rtl="0">
              <a:defRPr sz="1800"/>
            </a:pPr>
            <a:r>
              <a:rPr lang="en-US" sz="3300" b="1" dirty="0">
                <a:solidFill>
                  <a:srgbClr val="002060"/>
                </a:solidFill>
              </a:rPr>
              <a:t/>
            </a:r>
            <a:br>
              <a:rPr lang="en-US" sz="3300" b="1" dirty="0">
                <a:solidFill>
                  <a:srgbClr val="002060"/>
                </a:solidFill>
              </a:rPr>
            </a:br>
            <a:r>
              <a:rPr sz="3300" b="1" dirty="0">
                <a:solidFill>
                  <a:srgbClr val="002060"/>
                </a:solidFill>
                <a:latin typeface="Times New Roman" panose="02020603050405020304" pitchFamily="18" charset="0"/>
                <a:cs typeface="Times New Roman" panose="02020603050405020304" pitchFamily="18" charset="0"/>
              </a:rPr>
              <a:t>The geographical conceptualization </a:t>
            </a:r>
            <a:br>
              <a:rPr sz="3300" b="1" dirty="0">
                <a:solidFill>
                  <a:srgbClr val="002060"/>
                </a:solidFill>
                <a:latin typeface="Times New Roman" panose="02020603050405020304" pitchFamily="18" charset="0"/>
                <a:cs typeface="Times New Roman" panose="02020603050405020304" pitchFamily="18" charset="0"/>
              </a:rPr>
            </a:br>
            <a:r>
              <a:rPr sz="3300" b="1" dirty="0">
                <a:solidFill>
                  <a:srgbClr val="002060"/>
                </a:solidFill>
                <a:latin typeface="Times New Roman" panose="02020603050405020304" pitchFamily="18" charset="0"/>
                <a:cs typeface="Times New Roman" panose="02020603050405020304" pitchFamily="18" charset="0"/>
              </a:rPr>
              <a:t>of the transmission risk </a:t>
            </a:r>
            <a:r>
              <a:rPr lang="en-US" sz="3300" b="1" dirty="0">
                <a:solidFill>
                  <a:srgbClr val="002060"/>
                </a:solidFill>
                <a:latin typeface="Times New Roman" panose="02020603050405020304" pitchFamily="18" charset="0"/>
                <a:cs typeface="Times New Roman" panose="02020603050405020304" pitchFamily="18" charset="0"/>
              </a:rPr>
              <a:t/>
            </a:r>
            <a:br>
              <a:rPr lang="en-US" sz="3300" b="1" dirty="0">
                <a:solidFill>
                  <a:srgbClr val="002060"/>
                </a:solidFill>
                <a:latin typeface="Times New Roman" panose="02020603050405020304" pitchFamily="18" charset="0"/>
                <a:cs typeface="Times New Roman" panose="02020603050405020304" pitchFamily="18" charset="0"/>
              </a:rPr>
            </a:br>
            <a:endParaRPr sz="3300" b="1" dirty="0">
              <a:solidFill>
                <a:srgbClr val="002060"/>
              </a:solidFill>
              <a:latin typeface="Times New Roman" panose="02020603050405020304" pitchFamily="18" charset="0"/>
              <a:cs typeface="Times New Roman" panose="02020603050405020304" pitchFamily="18" charset="0"/>
            </a:endParaRPr>
          </a:p>
        </p:txBody>
      </p:sp>
      <p:grpSp>
        <p:nvGrpSpPr>
          <p:cNvPr id="222" name="Group 222"/>
          <p:cNvGrpSpPr/>
          <p:nvPr/>
        </p:nvGrpSpPr>
        <p:grpSpPr>
          <a:xfrm>
            <a:off x="3719513" y="2413005"/>
            <a:ext cx="2686431" cy="1279513"/>
            <a:chOff x="-6" y="-1"/>
            <a:chExt cx="2686430" cy="1279512"/>
          </a:xfrm>
        </p:grpSpPr>
        <p:sp>
          <p:nvSpPr>
            <p:cNvPr id="219" name="Shape 219"/>
            <p:cNvSpPr/>
            <p:nvPr/>
          </p:nvSpPr>
          <p:spPr>
            <a:xfrm>
              <a:off x="1241798" y="-1"/>
              <a:ext cx="1444626" cy="73866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0"/>
              <a:r>
                <a:rPr sz="1400" b="1" dirty="0">
                  <a:solidFill>
                    <a:schemeClr val="bg1"/>
                  </a:solidFill>
                  <a:latin typeface="Calibri"/>
                  <a:ea typeface="Calibri"/>
                  <a:cs typeface="Calibri"/>
                  <a:sym typeface="Calibri"/>
                </a:rPr>
                <a:t>Critical site with </a:t>
              </a:r>
              <a:r>
                <a:rPr sz="1400" b="1" dirty="0">
                  <a:solidFill>
                    <a:schemeClr val="bg1"/>
                  </a:solidFill>
                  <a:latin typeface="Times New Roman" panose="02020603050405020304" pitchFamily="18" charset="0"/>
                  <a:ea typeface="Calibri"/>
                  <a:cs typeface="Times New Roman" panose="02020603050405020304" pitchFamily="18" charset="0"/>
                  <a:sym typeface="Calibri"/>
                </a:rPr>
                <a:t>infectious</a:t>
              </a:r>
              <a:r>
                <a:rPr sz="1400" b="1" dirty="0">
                  <a:solidFill>
                    <a:schemeClr val="bg1"/>
                  </a:solidFill>
                  <a:latin typeface="Calibri"/>
                  <a:ea typeface="Calibri"/>
                  <a:cs typeface="Calibri"/>
                  <a:sym typeface="Calibri"/>
                </a:rPr>
                <a:t> risk </a:t>
              </a:r>
              <a:br>
                <a:rPr sz="1400" b="1" dirty="0">
                  <a:solidFill>
                    <a:schemeClr val="bg1"/>
                  </a:solidFill>
                  <a:latin typeface="Calibri"/>
                  <a:ea typeface="Calibri"/>
                  <a:cs typeface="Calibri"/>
                  <a:sym typeface="Calibri"/>
                </a:rPr>
              </a:br>
              <a:r>
                <a:rPr sz="1400" b="1" dirty="0">
                  <a:solidFill>
                    <a:schemeClr val="bg1"/>
                  </a:solidFill>
                  <a:latin typeface="Calibri"/>
                  <a:ea typeface="Calibri"/>
                  <a:cs typeface="Calibri"/>
                  <a:sym typeface="Calibri"/>
                </a:rPr>
                <a:t>for the patient</a:t>
              </a:r>
            </a:p>
          </p:txBody>
        </p:sp>
        <p:sp>
          <p:nvSpPr>
            <p:cNvPr id="220" name="Shape 220"/>
            <p:cNvSpPr/>
            <p:nvPr/>
          </p:nvSpPr>
          <p:spPr>
            <a:xfrm>
              <a:off x="-6" y="879470"/>
              <a:ext cx="400041" cy="40004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a:solidFill>
                <a:srgbClr val="000000"/>
              </a:solidFill>
              <a:prstDash val="solid"/>
              <a:round/>
            </a:ln>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221" name="Shape 221"/>
            <p:cNvSpPr/>
            <p:nvPr/>
          </p:nvSpPr>
          <p:spPr>
            <a:xfrm flipH="1">
              <a:off x="341311" y="439937"/>
              <a:ext cx="871539" cy="483990"/>
            </a:xfrm>
            <a:prstGeom prst="line">
              <a:avLst/>
            </a:prstGeom>
            <a:noFill/>
            <a:ln w="28575" cap="flat">
              <a:solidFill>
                <a:srgbClr val="000000"/>
              </a:solidFill>
              <a:prstDash val="solid"/>
              <a:round/>
            </a:ln>
            <a:effectLst/>
          </p:spPr>
          <p:txBody>
            <a:bodyPr wrap="square" lIns="0" tIns="0" rIns="0" bIns="0" numCol="1" anchor="t">
              <a:noAutofit/>
            </a:bodyPr>
            <a:lstStyle/>
            <a:p>
              <a:pPr defTabSz="457189">
                <a:defRPr sz="1200"/>
              </a:pPr>
              <a:endParaRPr sz="1200"/>
            </a:p>
          </p:txBody>
        </p:sp>
      </p:grpSp>
      <p:grpSp>
        <p:nvGrpSpPr>
          <p:cNvPr id="226" name="Group 226"/>
          <p:cNvGrpSpPr/>
          <p:nvPr/>
        </p:nvGrpSpPr>
        <p:grpSpPr>
          <a:xfrm>
            <a:off x="1685930" y="4514844"/>
            <a:ext cx="2940035" cy="843444"/>
            <a:chOff x="-1" y="-7"/>
            <a:chExt cx="2940033" cy="843441"/>
          </a:xfrm>
        </p:grpSpPr>
        <p:sp>
          <p:nvSpPr>
            <p:cNvPr id="223" name="Shape 223"/>
            <p:cNvSpPr/>
            <p:nvPr/>
          </p:nvSpPr>
          <p:spPr>
            <a:xfrm flipH="1">
              <a:off x="1444624" y="247650"/>
              <a:ext cx="985839" cy="222252"/>
            </a:xfrm>
            <a:prstGeom prst="line">
              <a:avLst/>
            </a:prstGeom>
            <a:noFill/>
            <a:ln w="28575" cap="flat">
              <a:solidFill>
                <a:srgbClr val="000000"/>
              </a:solidFill>
              <a:prstDash val="solid"/>
              <a:round/>
            </a:ln>
            <a:effectLst/>
          </p:spPr>
          <p:txBody>
            <a:bodyPr wrap="square" lIns="0" tIns="0" rIns="0" bIns="0" numCol="1" anchor="t">
              <a:noAutofit/>
            </a:bodyPr>
            <a:lstStyle/>
            <a:p>
              <a:pPr defTabSz="457189">
                <a:defRPr sz="1200"/>
              </a:pPr>
              <a:endParaRPr sz="1200"/>
            </a:p>
          </p:txBody>
        </p:sp>
        <p:sp>
          <p:nvSpPr>
            <p:cNvPr id="224" name="Shape 224"/>
            <p:cNvSpPr/>
            <p:nvPr/>
          </p:nvSpPr>
          <p:spPr>
            <a:xfrm>
              <a:off x="-1" y="104775"/>
              <a:ext cx="1444626" cy="7386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0" algn="r"/>
              <a:r>
                <a:rPr sz="1400" b="1" dirty="0">
                  <a:solidFill>
                    <a:schemeClr val="bg1"/>
                  </a:solidFill>
                  <a:latin typeface="Calibri"/>
                  <a:ea typeface="Calibri"/>
                  <a:cs typeface="Calibri"/>
                  <a:sym typeface="Calibri"/>
                </a:rPr>
                <a:t>Critical site </a:t>
              </a:r>
              <a:br>
                <a:rPr sz="1400" b="1" dirty="0">
                  <a:solidFill>
                    <a:schemeClr val="bg1"/>
                  </a:solidFill>
                  <a:latin typeface="Calibri"/>
                  <a:ea typeface="Calibri"/>
                  <a:cs typeface="Calibri"/>
                  <a:sym typeface="Calibri"/>
                </a:rPr>
              </a:br>
              <a:r>
                <a:rPr sz="1400" b="1" dirty="0">
                  <a:solidFill>
                    <a:schemeClr val="bg1"/>
                  </a:solidFill>
                  <a:latin typeface="Calibri"/>
                  <a:ea typeface="Calibri"/>
                  <a:cs typeface="Calibri"/>
                  <a:sym typeface="Calibri"/>
                </a:rPr>
                <a:t>with body fluid </a:t>
              </a:r>
              <a:br>
                <a:rPr sz="1400" b="1" dirty="0">
                  <a:solidFill>
                    <a:schemeClr val="bg1"/>
                  </a:solidFill>
                  <a:latin typeface="Calibri"/>
                  <a:ea typeface="Calibri"/>
                  <a:cs typeface="Calibri"/>
                  <a:sym typeface="Calibri"/>
                </a:rPr>
              </a:br>
              <a:r>
                <a:rPr sz="1400" b="1" dirty="0">
                  <a:solidFill>
                    <a:schemeClr val="bg1"/>
                  </a:solidFill>
                  <a:latin typeface="Calibri"/>
                  <a:ea typeface="Calibri"/>
                  <a:cs typeface="Calibri"/>
                  <a:sym typeface="Calibri"/>
                </a:rPr>
                <a:t>exposure risk</a:t>
              </a:r>
            </a:p>
          </p:txBody>
        </p:sp>
        <p:sp>
          <p:nvSpPr>
            <p:cNvPr id="225" name="Shape 225"/>
            <p:cNvSpPr/>
            <p:nvPr/>
          </p:nvSpPr>
          <p:spPr>
            <a:xfrm>
              <a:off x="2444743" y="-7"/>
              <a:ext cx="495289" cy="495289"/>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a:solidFill>
                <a:srgbClr val="000000"/>
              </a:solidFill>
              <a:prstDash val="solid"/>
              <a:round/>
            </a:ln>
            <a:effectLst/>
          </p:spPr>
          <p:txBody>
            <a:bodyPr wrap="square" lIns="0" tIns="0" rIns="0" bIns="0" numCol="1" anchor="ctr">
              <a:noAutofit/>
            </a:bodyPr>
            <a:lstStyle/>
            <a:p>
              <a:pPr lvl="0">
                <a:defRPr>
                  <a:latin typeface="Calibri"/>
                  <a:ea typeface="Calibri"/>
                  <a:cs typeface="Calibri"/>
                  <a:sym typeface="Calibri"/>
                </a:defRPr>
              </a:pPr>
              <a:endParaRPr/>
            </a:p>
          </p:txBody>
        </p:sp>
      </p:grpSp>
      <p:pic>
        <p:nvPicPr>
          <p:cNvPr id="227" name="image6.png" descr="monitor"/>
          <p:cNvPicPr/>
          <p:nvPr/>
        </p:nvPicPr>
        <p:blipFill>
          <a:blip r:embed="rId4" cstate="print">
            <a:extLst/>
          </a:blip>
          <a:stretch>
            <a:fillRect/>
          </a:stretch>
        </p:blipFill>
        <p:spPr>
          <a:xfrm>
            <a:off x="4070357" y="2132017"/>
            <a:ext cx="862013" cy="862015"/>
          </a:xfrm>
          <a:prstGeom prst="rect">
            <a:avLst/>
          </a:prstGeom>
          <a:ln w="12700">
            <a:miter lim="400000"/>
          </a:ln>
        </p:spPr>
      </p:pic>
      <p:pic>
        <p:nvPicPr>
          <p:cNvPr id="228" name="image7.png" descr="tabledenuit"/>
          <p:cNvPicPr/>
          <p:nvPr/>
        </p:nvPicPr>
        <p:blipFill>
          <a:blip r:embed="rId5" cstate="print">
            <a:extLst/>
          </a:blip>
          <a:stretch>
            <a:fillRect/>
          </a:stretch>
        </p:blipFill>
        <p:spPr>
          <a:xfrm>
            <a:off x="2144719" y="3194051"/>
            <a:ext cx="915989" cy="1474788"/>
          </a:xfrm>
          <a:prstGeom prst="rect">
            <a:avLst/>
          </a:prstGeom>
          <a:ln w="12700">
            <a:miter lim="400000"/>
          </a:ln>
        </p:spPr>
      </p:pic>
    </p:spTree>
    <p:extLst>
      <p:ext uri="{BB962C8B-B14F-4D97-AF65-F5344CB8AC3E}">
        <p14:creationId xmlns:p14="http://schemas.microsoft.com/office/powerpoint/2010/main" val="1956456144"/>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216"/>
                                        </p:tgtEl>
                                        <p:attrNameLst>
                                          <p:attrName>style.visibility</p:attrName>
                                        </p:attrNameLst>
                                      </p:cBhvr>
                                      <p:to>
                                        <p:strVal val="visible"/>
                                      </p:to>
                                    </p:set>
                                    <p:animEffect transition="in" filter="fade">
                                      <p:cBhvr>
                                        <p:cTn id="7" dur="500"/>
                                        <p:tgtEl>
                                          <p:spTgt spid="216"/>
                                        </p:tgtEl>
                                      </p:cBhvr>
                                    </p:animEffect>
                                  </p:childTnLst>
                                </p:cTn>
                              </p:par>
                            </p:childTnLst>
                          </p:cTn>
                        </p:par>
                        <p:par>
                          <p:cTn id="8" fill="hold">
                            <p:stCondLst>
                              <p:cond delay="500"/>
                            </p:stCondLst>
                            <p:childTnLst>
                              <p:par>
                                <p:cTn id="9" presetID="10" presetClass="entr" presetSubtype="0" fill="hold" grpId="0" nodeType="afterEffect">
                                  <p:stCondLst>
                                    <p:cond delay="0"/>
                                  </p:stCondLst>
                                  <p:iterate>
                                    <p:tmAbs val="0"/>
                                  </p:iterate>
                                  <p:childTnLst>
                                    <p:set>
                                      <p:cBhvr>
                                        <p:cTn id="10" fill="hold"/>
                                        <p:tgtEl>
                                          <p:spTgt spid="227"/>
                                        </p:tgtEl>
                                        <p:attrNameLst>
                                          <p:attrName>style.visibility</p:attrName>
                                        </p:attrNameLst>
                                      </p:cBhvr>
                                      <p:to>
                                        <p:strVal val="visible"/>
                                      </p:to>
                                    </p:set>
                                    <p:animEffect transition="in" filter="fade">
                                      <p:cBhvr>
                                        <p:cTn id="11" dur="500"/>
                                        <p:tgtEl>
                                          <p:spTgt spid="227"/>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p:tmAbs val="0"/>
                                  </p:iterate>
                                  <p:childTnLst>
                                    <p:set>
                                      <p:cBhvr>
                                        <p:cTn id="14" fill="hold"/>
                                        <p:tgtEl>
                                          <p:spTgt spid="228"/>
                                        </p:tgtEl>
                                        <p:attrNameLst>
                                          <p:attrName>style.visibility</p:attrName>
                                        </p:attrNameLst>
                                      </p:cBhvr>
                                      <p:to>
                                        <p:strVal val="visible"/>
                                      </p:to>
                                    </p:set>
                                    <p:animEffect transition="in" filter="fade">
                                      <p:cBhvr>
                                        <p:cTn id="15" dur="500"/>
                                        <p:tgtEl>
                                          <p:spTgt spid="2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iterate>
                                    <p:tmAbs val="0"/>
                                  </p:iterate>
                                  <p:childTnLst>
                                    <p:set>
                                      <p:cBhvr>
                                        <p:cTn id="19" fill="hold"/>
                                        <p:tgtEl>
                                          <p:spTgt spid="222"/>
                                        </p:tgtEl>
                                        <p:attrNameLst>
                                          <p:attrName>style.visibility</p:attrName>
                                        </p:attrNameLst>
                                      </p:cBhvr>
                                      <p:to>
                                        <p:strVal val="visible"/>
                                      </p:to>
                                    </p:set>
                                    <p:animEffect transition="in" filter="fade">
                                      <p:cBhvr>
                                        <p:cTn id="20" dur="500"/>
                                        <p:tgtEl>
                                          <p:spTgt spid="222"/>
                                        </p:tgtEl>
                                      </p:cBhvr>
                                    </p:animEffect>
                                  </p:childTnLst>
                                </p:cTn>
                              </p:par>
                            </p:childTnLst>
                          </p:cTn>
                        </p:par>
                        <p:par>
                          <p:cTn id="21" fill="hold">
                            <p:stCondLst>
                              <p:cond delay="500"/>
                            </p:stCondLst>
                            <p:childTnLst>
                              <p:par>
                                <p:cTn id="22" presetID="10" presetClass="entr" presetSubtype="0" fill="hold" grpId="0" nodeType="afterEffect">
                                  <p:stCondLst>
                                    <p:cond delay="400"/>
                                  </p:stCondLst>
                                  <p:iterate>
                                    <p:tmAbs val="0"/>
                                  </p:iterate>
                                  <p:childTnLst>
                                    <p:set>
                                      <p:cBhvr>
                                        <p:cTn id="23" fill="hold"/>
                                        <p:tgtEl>
                                          <p:spTgt spid="226"/>
                                        </p:tgtEl>
                                        <p:attrNameLst>
                                          <p:attrName>style.visibility</p:attrName>
                                        </p:attrNameLst>
                                      </p:cBhvr>
                                      <p:to>
                                        <p:strVal val="visible"/>
                                      </p:to>
                                    </p:set>
                                    <p:animEffect transition="in" filter="fade">
                                      <p:cBhvr>
                                        <p:cTn id="24" dur="500"/>
                                        <p:tgtEl>
                                          <p:spTgt spid="2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p:tmAbs val="0"/>
                                  </p:iterate>
                                  <p:childTnLst>
                                    <p:set>
                                      <p:cBhvr>
                                        <p:cTn id="28" fill="hold"/>
                                        <p:tgtEl>
                                          <p:spTgt spid="215"/>
                                        </p:tgtEl>
                                        <p:attrNameLst>
                                          <p:attrName>style.visibility</p:attrName>
                                        </p:attrNameLst>
                                      </p:cBhvr>
                                      <p:to>
                                        <p:strVal val="visible"/>
                                      </p:to>
                                    </p:set>
                                    <p:animEffect transition="in" filter="fade">
                                      <p:cBhvr>
                                        <p:cTn id="29" dur="500"/>
                                        <p:tgtEl>
                                          <p:spTgt spid="215"/>
                                        </p:tgtEl>
                                      </p:cBhvr>
                                    </p:animEffect>
                                  </p:childTnLst>
                                </p:cTn>
                              </p:par>
                            </p:childTnLst>
                          </p:cTn>
                        </p:par>
                        <p:par>
                          <p:cTn id="30" fill="hold">
                            <p:stCondLst>
                              <p:cond delay="500"/>
                            </p:stCondLst>
                            <p:childTnLst>
                              <p:par>
                                <p:cTn id="31" presetID="10" presetClass="entr" presetSubtype="0" fill="hold" grpId="0" nodeType="afterEffect">
                                  <p:stCondLst>
                                    <p:cond delay="0"/>
                                  </p:stCondLst>
                                  <p:iterate>
                                    <p:tmAbs val="0"/>
                                  </p:iterate>
                                  <p:childTnLst>
                                    <p:set>
                                      <p:cBhvr>
                                        <p:cTn id="32" fill="hold"/>
                                        <p:tgtEl>
                                          <p:spTgt spid="217"/>
                                        </p:tgtEl>
                                        <p:attrNameLst>
                                          <p:attrName>style.visibility</p:attrName>
                                        </p:attrNameLst>
                                      </p:cBhvr>
                                      <p:to>
                                        <p:strVal val="visible"/>
                                      </p:to>
                                    </p:set>
                                    <p:animEffect transition="in" filter="fade">
                                      <p:cBhvr>
                                        <p:cTn id="33" dur="500"/>
                                        <p:tgtEl>
                                          <p:spTgt spid="2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iterate>
                                    <p:tmAbs val="0"/>
                                  </p:iterate>
                                  <p:childTnLst>
                                    <p:set>
                                      <p:cBhvr>
                                        <p:cTn id="37" fill="hold"/>
                                        <p:tgtEl>
                                          <p:spTgt spid="214"/>
                                        </p:tgtEl>
                                        <p:attrNameLst>
                                          <p:attrName>style.visibility</p:attrName>
                                        </p:attrNameLst>
                                      </p:cBhvr>
                                      <p:to>
                                        <p:strVal val="visible"/>
                                      </p:to>
                                    </p:set>
                                    <p:animEffect transition="in" filter="fade">
                                      <p:cBhvr>
                                        <p:cTn id="38" dur="500"/>
                                        <p:tgtEl>
                                          <p:spTgt spid="2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iterate>
                                    <p:tmAbs val="0"/>
                                  </p:iterate>
                                  <p:childTnLst>
                                    <p:set>
                                      <p:cBhvr>
                                        <p:cTn id="42" fill="hold"/>
                                        <p:tgtEl>
                                          <p:spTgt spid="213"/>
                                        </p:tgtEl>
                                        <p:attrNameLst>
                                          <p:attrName>style.visibility</p:attrName>
                                        </p:attrNameLst>
                                      </p:cBhvr>
                                      <p:to>
                                        <p:strVal val="visible"/>
                                      </p:to>
                                    </p:set>
                                    <p:animEffect transition="in" filter="fade">
                                      <p:cBhvr>
                                        <p:cTn id="43" dur="10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advAuto="0"/>
      <p:bldP spid="214" grpId="0" animBg="1" advAuto="0"/>
      <p:bldP spid="215" grpId="0" animBg="1" advAuto="0"/>
      <p:bldP spid="216" grpId="0" animBg="1" advAuto="0"/>
      <p:bldP spid="217" grpId="0" animBg="1" advAuto="0"/>
      <p:bldP spid="222" grpId="0" animBg="1" advAuto="0"/>
      <p:bldP spid="226" grpId="0" animBg="1" advAuto="0"/>
      <p:bldP spid="227" grpId="0" animBg="1" advAuto="0"/>
      <p:bldP spid="228"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p:cNvSpPr>
          <p:nvPr>
            <p:ph type="title"/>
          </p:nvPr>
        </p:nvSpPr>
        <p:spPr>
          <a:prstGeom prst="rect">
            <a:avLst/>
          </a:prstGeom>
        </p:spPr>
        <p:txBody>
          <a:bodyPr/>
          <a:lstStyle>
            <a:lvl1pPr algn="l">
              <a:defRPr sz="4000" b="1"/>
            </a:lvl1pPr>
          </a:lstStyle>
          <a:p>
            <a:pPr lvl="0" algn="l" rtl="0">
              <a:defRPr sz="1800" b="0">
                <a:solidFill>
                  <a:srgbClr val="000000"/>
                </a:solidFill>
              </a:defRPr>
            </a:pPr>
            <a:r>
              <a:rPr sz="3600" dirty="0">
                <a:solidFill>
                  <a:srgbClr val="002060"/>
                </a:solidFill>
                <a:latin typeface="Times New Roman" panose="02020603050405020304" pitchFamily="18" charset="0"/>
                <a:cs typeface="Times New Roman" panose="02020603050405020304" pitchFamily="18" charset="0"/>
              </a:rPr>
              <a:t>How can we break the links?</a:t>
            </a:r>
          </a:p>
        </p:txBody>
      </p:sp>
      <p:sp>
        <p:nvSpPr>
          <p:cNvPr id="254" name="Shape 254"/>
          <p:cNvSpPr>
            <a:spLocks noGrp="1"/>
          </p:cNvSpPr>
          <p:nvPr>
            <p:ph type="body" idx="4294967295"/>
          </p:nvPr>
        </p:nvSpPr>
        <p:spPr>
          <a:xfrm>
            <a:off x="0" y="2492375"/>
            <a:ext cx="9036050" cy="2173288"/>
          </a:xfrm>
          <a:prstGeom prst="rect">
            <a:avLst/>
          </a:prstGeom>
        </p:spPr>
        <p:txBody>
          <a:bodyPr/>
          <a:lstStyle/>
          <a:p>
            <a:pPr marL="0" indent="0" algn="l" rtl="0">
              <a:spcBef>
                <a:spcPts val="800"/>
              </a:spcBef>
              <a:buNone/>
              <a:defRPr sz="1800">
                <a:solidFill>
                  <a:srgbClr val="000000"/>
                </a:solidFill>
              </a:defRPr>
            </a:pPr>
            <a:r>
              <a:rPr lang="en-US" sz="3600" dirty="0">
                <a:latin typeface="Times New Roman" panose="02020603050405020304" pitchFamily="18" charset="0"/>
                <a:cs typeface="Times New Roman" panose="02020603050405020304" pitchFamily="18" charset="0"/>
              </a:rPr>
              <a:t>Apply </a:t>
            </a:r>
            <a:r>
              <a:rPr sz="3600" b="1" dirty="0">
                <a:solidFill>
                  <a:srgbClr val="FF0000"/>
                </a:solidFill>
                <a:latin typeface="Times New Roman" panose="02020603050405020304" pitchFamily="18" charset="0"/>
                <a:cs typeface="Times New Roman" panose="02020603050405020304" pitchFamily="18" charset="0"/>
              </a:rPr>
              <a:t>Standard </a:t>
            </a:r>
            <a:r>
              <a:rPr sz="3600" dirty="0">
                <a:latin typeface="Times New Roman" panose="02020603050405020304" pitchFamily="18" charset="0"/>
                <a:cs typeface="Times New Roman" panose="02020603050405020304" pitchFamily="18" charset="0"/>
              </a:rPr>
              <a:t>precautions </a:t>
            </a:r>
            <a:r>
              <a:rPr lang="en-US" sz="3600" dirty="0">
                <a:latin typeface="Times New Roman" panose="02020603050405020304" pitchFamily="18" charset="0"/>
                <a:cs typeface="Times New Roman" panose="02020603050405020304" pitchFamily="18" charset="0"/>
              </a:rPr>
              <a:t>at all times </a:t>
            </a:r>
            <a:r>
              <a:rPr sz="3600" dirty="0">
                <a:latin typeface="Times New Roman" panose="02020603050405020304" pitchFamily="18" charset="0"/>
                <a:cs typeface="Times New Roman" panose="02020603050405020304" pitchFamily="18" charset="0"/>
              </a:rPr>
              <a:t>and</a:t>
            </a:r>
            <a:r>
              <a:rPr lang="en-US" sz="3600" dirty="0">
                <a:latin typeface="Times New Roman" panose="02020603050405020304" pitchFamily="18" charset="0"/>
                <a:cs typeface="Times New Roman" panose="02020603050405020304" pitchFamily="18" charset="0"/>
              </a:rPr>
              <a:t> when required apply </a:t>
            </a:r>
            <a:r>
              <a:rPr sz="3600" b="1" dirty="0">
                <a:solidFill>
                  <a:srgbClr val="FF0000"/>
                </a:solidFill>
                <a:latin typeface="Times New Roman" panose="02020603050405020304" pitchFamily="18" charset="0"/>
                <a:cs typeface="Times New Roman" panose="02020603050405020304" pitchFamily="18" charset="0"/>
              </a:rPr>
              <a:t>Transmission-based</a:t>
            </a:r>
            <a:r>
              <a:rPr sz="3600" dirty="0">
                <a:solidFill>
                  <a:srgbClr val="FF0000"/>
                </a:solidFill>
                <a:latin typeface="Times New Roman" panose="02020603050405020304" pitchFamily="18" charset="0"/>
                <a:cs typeface="Times New Roman" panose="02020603050405020304" pitchFamily="18" charset="0"/>
              </a:rPr>
              <a:t> </a:t>
            </a:r>
            <a:r>
              <a:rPr sz="3600" dirty="0">
                <a:latin typeface="Times New Roman" panose="02020603050405020304" pitchFamily="18" charset="0"/>
                <a:cs typeface="Times New Roman" panose="02020603050405020304" pitchFamily="18" charset="0"/>
              </a:rPr>
              <a:t>precautions</a:t>
            </a:r>
          </a:p>
        </p:txBody>
      </p:sp>
    </p:spTree>
    <p:extLst>
      <p:ext uri="{BB962C8B-B14F-4D97-AF65-F5344CB8AC3E}">
        <p14:creationId xmlns:p14="http://schemas.microsoft.com/office/powerpoint/2010/main" val="243229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p:cNvSpPr>
          <p:nvPr>
            <p:ph type="title"/>
          </p:nvPr>
        </p:nvSpPr>
        <p:spPr>
          <a:xfrm>
            <a:off x="395536" y="413792"/>
            <a:ext cx="8229600" cy="1143000"/>
          </a:xfrm>
          <a:prstGeom prst="rect">
            <a:avLst/>
          </a:prstGeom>
        </p:spPr>
        <p:txBody>
          <a:bodyPr/>
          <a:lstStyle/>
          <a:p>
            <a:pPr algn="l" defTabSz="905232" rtl="0">
              <a:defRPr sz="1800">
                <a:solidFill>
                  <a:srgbClr val="000000"/>
                </a:solidFill>
              </a:defRPr>
            </a:pPr>
            <a:r>
              <a:rPr lang="fr-FR" sz="3600" b="1" dirty="0">
                <a:solidFill>
                  <a:srgbClr val="002060"/>
                </a:solidFill>
                <a:latin typeface="Times New Roman" panose="02020603050405020304" pitchFamily="18" charset="0"/>
                <a:cs typeface="Times New Roman" panose="02020603050405020304" pitchFamily="18" charset="0"/>
              </a:rPr>
              <a:t>2. </a:t>
            </a:r>
            <a:r>
              <a:rPr sz="3600" b="1" dirty="0">
                <a:solidFill>
                  <a:srgbClr val="002060"/>
                </a:solidFill>
                <a:latin typeface="Times New Roman" panose="02020603050405020304" pitchFamily="18" charset="0"/>
                <a:cs typeface="Times New Roman" panose="02020603050405020304" pitchFamily="18" charset="0"/>
              </a:rPr>
              <a:t>Standard Precautions </a:t>
            </a:r>
          </a:p>
          <a:p>
            <a:pPr algn="l" defTabSz="905232" rtl="0">
              <a:defRPr sz="1800">
                <a:solidFill>
                  <a:srgbClr val="000000"/>
                </a:solidFill>
              </a:defRPr>
            </a:pPr>
            <a:r>
              <a:rPr sz="3600" b="1" dirty="0">
                <a:solidFill>
                  <a:srgbClr val="FFFFFF"/>
                </a:solidFill>
                <a:latin typeface="Times New Roman" panose="02020603050405020304" pitchFamily="18" charset="0"/>
                <a:cs typeface="Times New Roman" panose="02020603050405020304" pitchFamily="18" charset="0"/>
              </a:rPr>
              <a:t> </a:t>
            </a:r>
            <a:r>
              <a:rPr sz="3600" b="1" dirty="0">
                <a:solidFill>
                  <a:srgbClr val="FF2600"/>
                </a:solidFill>
                <a:latin typeface="Times New Roman" panose="02020603050405020304" pitchFamily="18" charset="0"/>
                <a:cs typeface="Times New Roman" panose="02020603050405020304" pitchFamily="18" charset="0"/>
              </a:rPr>
              <a:t>All patients, all the time</a:t>
            </a:r>
          </a:p>
        </p:txBody>
      </p:sp>
      <p:sp>
        <p:nvSpPr>
          <p:cNvPr id="261" name="Shape 261"/>
          <p:cNvSpPr/>
          <p:nvPr/>
        </p:nvSpPr>
        <p:spPr>
          <a:xfrm>
            <a:off x="611560" y="1844829"/>
            <a:ext cx="7776864" cy="3247043"/>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r>
              <a:rPr sz="2900" i="1" dirty="0">
                <a:solidFill>
                  <a:srgbClr val="002060"/>
                </a:solidFill>
                <a:latin typeface="Calibri"/>
                <a:ea typeface="Calibri"/>
                <a:cs typeface="Calibri"/>
                <a:sym typeface="Calibri"/>
              </a:rPr>
              <a:t>“</a:t>
            </a:r>
            <a:r>
              <a:rPr sz="2600" i="1" dirty="0">
                <a:solidFill>
                  <a:srgbClr val="002060"/>
                </a:solidFill>
                <a:latin typeface="Times New Roman" panose="02020603050405020304" pitchFamily="18" charset="0"/>
                <a:ea typeface="Calibri"/>
                <a:cs typeface="Times New Roman" panose="02020603050405020304" pitchFamily="18" charset="0"/>
                <a:sym typeface="Calibri"/>
              </a:rPr>
              <a:t>Standard precautions are meant to reduce the risk </a:t>
            </a:r>
            <a:endParaRPr sz="2600" dirty="0">
              <a:solidFill>
                <a:srgbClr val="002060"/>
              </a:solidFill>
              <a:latin typeface="Times New Roman" panose="02020603050405020304" pitchFamily="18" charset="0"/>
              <a:ea typeface="Calibri"/>
              <a:cs typeface="Times New Roman" panose="02020603050405020304" pitchFamily="18" charset="0"/>
              <a:sym typeface="Calibri"/>
            </a:endParaRPr>
          </a:p>
          <a:p>
            <a:pPr lvl="0"/>
            <a:r>
              <a:rPr sz="2600" i="1" dirty="0">
                <a:solidFill>
                  <a:srgbClr val="002060"/>
                </a:solidFill>
                <a:latin typeface="Times New Roman" panose="02020603050405020304" pitchFamily="18" charset="0"/>
                <a:ea typeface="Calibri"/>
                <a:cs typeface="Times New Roman" panose="02020603050405020304" pitchFamily="18" charset="0"/>
                <a:sym typeface="Calibri"/>
              </a:rPr>
              <a:t>of transmission of bloodborne and other pathogens</a:t>
            </a:r>
            <a:r>
              <a:rPr lang="fr-FR" sz="2600" dirty="0">
                <a:solidFill>
                  <a:srgbClr val="002060"/>
                </a:solidFill>
                <a:latin typeface="Times New Roman" panose="02020603050405020304" pitchFamily="18" charset="0"/>
                <a:ea typeface="Calibri"/>
                <a:cs typeface="Times New Roman" panose="02020603050405020304" pitchFamily="18" charset="0"/>
                <a:sym typeface="Calibri"/>
              </a:rPr>
              <a:t> </a:t>
            </a:r>
            <a:r>
              <a:rPr sz="2600" i="1" dirty="0">
                <a:solidFill>
                  <a:srgbClr val="002060"/>
                </a:solidFill>
                <a:latin typeface="Times New Roman" panose="02020603050405020304" pitchFamily="18" charset="0"/>
                <a:ea typeface="Calibri"/>
                <a:cs typeface="Times New Roman" panose="02020603050405020304" pitchFamily="18" charset="0"/>
                <a:sym typeface="Calibri"/>
              </a:rPr>
              <a:t>from both recognized and unrecognized sources.</a:t>
            </a:r>
            <a:endParaRPr lang="en-US" sz="2600" i="1" dirty="0">
              <a:solidFill>
                <a:srgbClr val="002060"/>
              </a:solidFill>
              <a:latin typeface="Times New Roman" panose="02020603050405020304" pitchFamily="18" charset="0"/>
              <a:ea typeface="Calibri"/>
              <a:cs typeface="Times New Roman" panose="02020603050405020304" pitchFamily="18" charset="0"/>
              <a:sym typeface="Calibri"/>
            </a:endParaRPr>
          </a:p>
          <a:p>
            <a:pPr lvl="0"/>
            <a:endParaRPr sz="2600" dirty="0">
              <a:solidFill>
                <a:srgbClr val="002060"/>
              </a:solidFill>
              <a:latin typeface="Times New Roman" panose="02020603050405020304" pitchFamily="18" charset="0"/>
              <a:ea typeface="Calibri"/>
              <a:cs typeface="Times New Roman" panose="02020603050405020304" pitchFamily="18" charset="0"/>
              <a:sym typeface="Calibri"/>
            </a:endParaRPr>
          </a:p>
          <a:p>
            <a:pPr lvl="0"/>
            <a:r>
              <a:rPr sz="2600" i="1" dirty="0">
                <a:solidFill>
                  <a:srgbClr val="002060"/>
                </a:solidFill>
                <a:latin typeface="Times New Roman" panose="02020603050405020304" pitchFamily="18" charset="0"/>
                <a:ea typeface="Calibri"/>
                <a:cs typeface="Times New Roman" panose="02020603050405020304" pitchFamily="18" charset="0"/>
                <a:sym typeface="Calibri"/>
              </a:rPr>
              <a:t>They are the </a:t>
            </a:r>
            <a:r>
              <a:rPr sz="2600" b="1" i="1" dirty="0">
                <a:solidFill>
                  <a:srgbClr val="002060"/>
                </a:solidFill>
                <a:latin typeface="Times New Roman" panose="02020603050405020304" pitchFamily="18" charset="0"/>
                <a:ea typeface="Calibri"/>
                <a:cs typeface="Times New Roman" panose="02020603050405020304" pitchFamily="18" charset="0"/>
                <a:sym typeface="Calibri"/>
              </a:rPr>
              <a:t>basic level of infection control </a:t>
            </a:r>
          </a:p>
          <a:p>
            <a:pPr lvl="0"/>
            <a:r>
              <a:rPr sz="2600" b="1" i="1" dirty="0">
                <a:solidFill>
                  <a:srgbClr val="002060"/>
                </a:solidFill>
                <a:latin typeface="Times New Roman" panose="02020603050405020304" pitchFamily="18" charset="0"/>
                <a:ea typeface="Calibri"/>
                <a:cs typeface="Times New Roman" panose="02020603050405020304" pitchFamily="18" charset="0"/>
                <a:sym typeface="Calibri"/>
              </a:rPr>
              <a:t>precautions</a:t>
            </a:r>
            <a:r>
              <a:rPr sz="2600" i="1" dirty="0">
                <a:solidFill>
                  <a:srgbClr val="002060"/>
                </a:solidFill>
                <a:latin typeface="Times New Roman" panose="02020603050405020304" pitchFamily="18" charset="0"/>
                <a:ea typeface="Calibri"/>
                <a:cs typeface="Times New Roman" panose="02020603050405020304" pitchFamily="18" charset="0"/>
                <a:sym typeface="Calibri"/>
              </a:rPr>
              <a:t> which are to be used, </a:t>
            </a:r>
            <a:r>
              <a:rPr sz="2600" b="1" i="1" dirty="0">
                <a:solidFill>
                  <a:srgbClr val="002060"/>
                </a:solidFill>
                <a:latin typeface="Times New Roman" panose="02020603050405020304" pitchFamily="18" charset="0"/>
                <a:ea typeface="Calibri"/>
                <a:cs typeface="Times New Roman" panose="02020603050405020304" pitchFamily="18" charset="0"/>
                <a:sym typeface="Calibri"/>
              </a:rPr>
              <a:t>as a minimum</a:t>
            </a:r>
            <a:r>
              <a:rPr sz="2600" i="1" dirty="0">
                <a:solidFill>
                  <a:srgbClr val="002060"/>
                </a:solidFill>
                <a:latin typeface="Times New Roman" panose="02020603050405020304" pitchFamily="18" charset="0"/>
                <a:ea typeface="Calibri"/>
                <a:cs typeface="Times New Roman" panose="02020603050405020304" pitchFamily="18" charset="0"/>
                <a:sym typeface="Calibri"/>
              </a:rPr>
              <a:t>, </a:t>
            </a:r>
            <a:r>
              <a:rPr sz="2600" b="1" i="1" dirty="0">
                <a:solidFill>
                  <a:srgbClr val="002060"/>
                </a:solidFill>
                <a:latin typeface="Times New Roman" panose="02020603050405020304" pitchFamily="18" charset="0"/>
                <a:ea typeface="Calibri"/>
                <a:cs typeface="Times New Roman" panose="02020603050405020304" pitchFamily="18" charset="0"/>
                <a:sym typeface="Calibri"/>
              </a:rPr>
              <a:t>in </a:t>
            </a:r>
            <a:r>
              <a:rPr lang="en-US" sz="2600" b="1" i="1" dirty="0">
                <a:solidFill>
                  <a:srgbClr val="002060"/>
                </a:solidFill>
                <a:latin typeface="Times New Roman" panose="02020603050405020304" pitchFamily="18" charset="0"/>
                <a:ea typeface="Calibri"/>
                <a:cs typeface="Times New Roman" panose="02020603050405020304" pitchFamily="18" charset="0"/>
                <a:sym typeface="Calibri"/>
              </a:rPr>
              <a:t>all patient care settings</a:t>
            </a:r>
            <a:r>
              <a:rPr sz="2600" i="1" dirty="0">
                <a:solidFill>
                  <a:srgbClr val="002060"/>
                </a:solidFill>
                <a:latin typeface="Times New Roman" panose="02020603050405020304" pitchFamily="18" charset="0"/>
                <a:ea typeface="Calibri"/>
                <a:cs typeface="Times New Roman" panose="02020603050405020304" pitchFamily="18" charset="0"/>
                <a:sym typeface="Calibri"/>
              </a:rPr>
              <a:t>.</a:t>
            </a:r>
            <a:r>
              <a:rPr lang="fr-FR" sz="2600" i="1" dirty="0">
                <a:solidFill>
                  <a:srgbClr val="002060"/>
                </a:solidFill>
                <a:latin typeface="Times New Roman" panose="02020603050405020304" pitchFamily="18" charset="0"/>
                <a:ea typeface="Calibri"/>
                <a:cs typeface="Times New Roman" panose="02020603050405020304" pitchFamily="18" charset="0"/>
                <a:sym typeface="Calibri"/>
              </a:rPr>
              <a:t>"</a:t>
            </a:r>
            <a:r>
              <a:rPr sz="2600" i="1" dirty="0">
                <a:solidFill>
                  <a:srgbClr val="002060"/>
                </a:solidFill>
                <a:latin typeface="Times New Roman" panose="02020603050405020304" pitchFamily="18" charset="0"/>
                <a:ea typeface="Calibri"/>
                <a:cs typeface="Times New Roman" panose="02020603050405020304" pitchFamily="18" charset="0"/>
                <a:sym typeface="Calibri"/>
              </a:rPr>
              <a:t> </a:t>
            </a:r>
          </a:p>
          <a:p>
            <a:pPr lvl="0"/>
            <a:endParaRPr sz="2600" dirty="0">
              <a:solidFill>
                <a:srgbClr val="FFFFFF"/>
              </a:solidFill>
              <a:latin typeface="Arial" panose="020B0604020202020204" pitchFamily="34" charset="0"/>
              <a:ea typeface="Calibri"/>
              <a:cs typeface="Arial" panose="020B0604020202020204" pitchFamily="34" charset="0"/>
              <a:sym typeface="Calibri"/>
            </a:endParaRPr>
          </a:p>
        </p:txBody>
      </p:sp>
      <p:sp>
        <p:nvSpPr>
          <p:cNvPr id="266" name="Shape 266"/>
          <p:cNvSpPr/>
          <p:nvPr/>
        </p:nvSpPr>
        <p:spPr>
          <a:xfrm>
            <a:off x="3974981" y="6165305"/>
            <a:ext cx="4923977" cy="369332"/>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r>
              <a:rPr sz="1200" dirty="0">
                <a:solidFill>
                  <a:srgbClr val="FFFFFF"/>
                </a:solidFill>
                <a:latin typeface="Calibri"/>
                <a:ea typeface="Calibri"/>
                <a:cs typeface="Calibri"/>
                <a:sym typeface="Calibri"/>
              </a:rPr>
              <a:t> </a:t>
            </a:r>
            <a:r>
              <a:rPr sz="1200" dirty="0">
                <a:solidFill>
                  <a:schemeClr val="bg1"/>
                </a:solidFill>
                <a:latin typeface="Arial" panose="020B0604020202020204" pitchFamily="34" charset="0"/>
                <a:ea typeface="Calibri"/>
                <a:cs typeface="Arial" panose="020B0604020202020204" pitchFamily="34" charset="0"/>
                <a:sym typeface="Calibri"/>
              </a:rPr>
              <a:t>Standard precautions in health care: Aide-memoire. WHO Oct</a:t>
            </a:r>
            <a:r>
              <a:rPr lang="fr-FR" sz="1200" dirty="0" err="1">
                <a:solidFill>
                  <a:schemeClr val="bg1"/>
                </a:solidFill>
                <a:latin typeface="Arial" panose="020B0604020202020204" pitchFamily="34" charset="0"/>
                <a:ea typeface="Calibri"/>
                <a:cs typeface="Arial" panose="020B0604020202020204" pitchFamily="34" charset="0"/>
                <a:sym typeface="Calibri"/>
              </a:rPr>
              <a:t>ober</a:t>
            </a:r>
            <a:r>
              <a:rPr sz="1200" dirty="0">
                <a:solidFill>
                  <a:schemeClr val="bg1"/>
                </a:solidFill>
                <a:latin typeface="Arial" panose="020B0604020202020204" pitchFamily="34" charset="0"/>
                <a:ea typeface="Calibri"/>
                <a:cs typeface="Arial" panose="020B0604020202020204" pitchFamily="34" charset="0"/>
                <a:sym typeface="Calibri"/>
              </a:rPr>
              <a:t> 2007</a:t>
            </a:r>
          </a:p>
          <a:p>
            <a:pPr lvl="0"/>
            <a:r>
              <a:rPr sz="1200" dirty="0">
                <a:solidFill>
                  <a:schemeClr val="bg1"/>
                </a:solidFill>
                <a:latin typeface="Arial" panose="020B0604020202020204" pitchFamily="34" charset="0"/>
                <a:ea typeface="Calibri"/>
                <a:cs typeface="Arial" panose="020B0604020202020204" pitchFamily="34" charset="0"/>
                <a:sym typeface="Calibri"/>
                <a:hlinkClick r:id="rId2"/>
              </a:rPr>
              <a:t>http://www.who.int/csr/resources/publications/EPR_AM2_E7.pdf</a:t>
            </a:r>
            <a:r>
              <a:rPr sz="1200" dirty="0">
                <a:solidFill>
                  <a:schemeClr val="bg1"/>
                </a:solidFill>
                <a:latin typeface="Arial" panose="020B0604020202020204" pitchFamily="34" charset="0"/>
                <a:ea typeface="Calibri"/>
                <a:cs typeface="Arial" panose="020B0604020202020204" pitchFamily="34" charset="0"/>
                <a:sym typeface="Calibri"/>
              </a:rPr>
              <a:t>. </a:t>
            </a:r>
          </a:p>
        </p:txBody>
      </p:sp>
    </p:spTree>
    <p:extLst>
      <p:ext uri="{BB962C8B-B14F-4D97-AF65-F5344CB8AC3E}">
        <p14:creationId xmlns:p14="http://schemas.microsoft.com/office/powerpoint/2010/main" val="2214580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p:cNvSpPr>
          <p:nvPr>
            <p:ph type="title"/>
          </p:nvPr>
        </p:nvSpPr>
        <p:spPr>
          <a:xfrm>
            <a:off x="395536" y="413792"/>
            <a:ext cx="8229600" cy="1143000"/>
          </a:xfrm>
          <a:prstGeom prst="rect">
            <a:avLst/>
          </a:prstGeom>
        </p:spPr>
        <p:txBody>
          <a:bodyPr/>
          <a:lstStyle/>
          <a:p>
            <a:pPr algn="l" defTabSz="905232" rtl="0">
              <a:defRPr sz="1800">
                <a:solidFill>
                  <a:srgbClr val="000000"/>
                </a:solidFill>
              </a:defRPr>
            </a:pPr>
            <a:r>
              <a:rPr sz="3600" b="1" dirty="0">
                <a:solidFill>
                  <a:srgbClr val="002060"/>
                </a:solidFill>
                <a:latin typeface="Times New Roman" panose="02020603050405020304" pitchFamily="18" charset="0"/>
                <a:cs typeface="Times New Roman" panose="02020603050405020304" pitchFamily="18" charset="0"/>
              </a:rPr>
              <a:t>Standard Precautions </a:t>
            </a:r>
          </a:p>
          <a:p>
            <a:pPr algn="l" defTabSz="905232" rtl="0">
              <a:defRPr sz="1800">
                <a:solidFill>
                  <a:srgbClr val="000000"/>
                </a:solidFill>
              </a:defRPr>
            </a:pPr>
            <a:r>
              <a:rPr sz="3600" b="1" dirty="0">
                <a:solidFill>
                  <a:srgbClr val="FFFFFF"/>
                </a:solidFill>
                <a:latin typeface="Times New Roman" panose="02020603050405020304" pitchFamily="18" charset="0"/>
                <a:cs typeface="Times New Roman" panose="02020603050405020304" pitchFamily="18" charset="0"/>
              </a:rPr>
              <a:t> </a:t>
            </a:r>
            <a:r>
              <a:rPr sz="3600" b="1" dirty="0">
                <a:solidFill>
                  <a:srgbClr val="FF2600"/>
                </a:solidFill>
                <a:latin typeface="Times New Roman" panose="02020603050405020304" pitchFamily="18" charset="0"/>
                <a:cs typeface="Times New Roman" panose="02020603050405020304" pitchFamily="18" charset="0"/>
              </a:rPr>
              <a:t>All patients, all the time</a:t>
            </a:r>
          </a:p>
        </p:txBody>
      </p:sp>
      <p:sp>
        <p:nvSpPr>
          <p:cNvPr id="261" name="Shape 261"/>
          <p:cNvSpPr/>
          <p:nvPr/>
        </p:nvSpPr>
        <p:spPr>
          <a:xfrm>
            <a:off x="395536" y="1844824"/>
            <a:ext cx="8229600" cy="3600986"/>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gn="ctr"/>
            <a:r>
              <a:rPr lang="fr-FR" sz="2600" dirty="0">
                <a:solidFill>
                  <a:srgbClr val="002060"/>
                </a:solidFill>
                <a:latin typeface="Arial" panose="020B0604020202020204" pitchFamily="34" charset="0"/>
                <a:ea typeface="Calibri"/>
                <a:cs typeface="Arial" panose="020B0604020202020204" pitchFamily="34" charset="0"/>
                <a:sym typeface="Calibri"/>
              </a:rPr>
              <a:t>"</a:t>
            </a:r>
            <a:r>
              <a:rPr sz="2600" b="1" dirty="0">
                <a:solidFill>
                  <a:srgbClr val="002060"/>
                </a:solidFill>
                <a:latin typeface="Arial" panose="020B0604020202020204" pitchFamily="34" charset="0"/>
                <a:ea typeface="Calibri"/>
                <a:cs typeface="Arial" panose="020B0604020202020204" pitchFamily="34" charset="0"/>
                <a:sym typeface="Calibri"/>
              </a:rPr>
              <a:t>Risk assessment is critical</a:t>
            </a:r>
            <a:r>
              <a:rPr sz="2600" dirty="0">
                <a:solidFill>
                  <a:srgbClr val="002060"/>
                </a:solidFill>
                <a:latin typeface="Arial" panose="020B0604020202020204" pitchFamily="34" charset="0"/>
                <a:ea typeface="Calibri"/>
                <a:cs typeface="Arial" panose="020B0604020202020204" pitchFamily="34" charset="0"/>
                <a:sym typeface="Calibri"/>
              </a:rPr>
              <a:t>. Assess all health-care activities to determine the personal protection that is indicated</a:t>
            </a:r>
            <a:r>
              <a:rPr sz="2600" dirty="0">
                <a:solidFill>
                  <a:srgbClr val="002060"/>
                </a:solidFill>
                <a:latin typeface="Arial" panose="020B0604020202020204" pitchFamily="34" charset="0"/>
                <a:ea typeface="Calibri"/>
                <a:cs typeface="Arial" panose="020B0604020202020204" pitchFamily="34" charset="0"/>
                <a:sym typeface="Calibri"/>
              </a:rPr>
              <a:t>.</a:t>
            </a:r>
            <a:r>
              <a:rPr lang="fr-FR" sz="2600" dirty="0">
                <a:solidFill>
                  <a:srgbClr val="002060"/>
                </a:solidFill>
                <a:latin typeface="Arial" panose="020B0604020202020204" pitchFamily="34" charset="0"/>
                <a:ea typeface="Calibri"/>
                <a:cs typeface="Arial" panose="020B0604020202020204" pitchFamily="34" charset="0"/>
                <a:sym typeface="Calibri"/>
              </a:rPr>
              <a:t>« </a:t>
            </a:r>
          </a:p>
          <a:p>
            <a:pPr lvl="0" algn="l"/>
            <a:endParaRPr lang="fr-FR" sz="2600" dirty="0">
              <a:solidFill>
                <a:srgbClr val="002060"/>
              </a:solidFill>
              <a:latin typeface="Arial" panose="020B0604020202020204" pitchFamily="34" charset="0"/>
              <a:ea typeface="Calibri"/>
              <a:cs typeface="Arial" panose="020B0604020202020204" pitchFamily="34" charset="0"/>
              <a:sym typeface="Calibri"/>
            </a:endParaRPr>
          </a:p>
          <a:p>
            <a:pPr marL="457189" indent="-457189" algn="just">
              <a:buFont typeface="Wingdings" panose="05000000000000000000" pitchFamily="2" charset="2"/>
              <a:buChar char="q"/>
            </a:pPr>
            <a:r>
              <a:rPr lang="fr-FR" sz="2600" dirty="0" err="1">
                <a:solidFill>
                  <a:srgbClr val="002060"/>
                </a:solidFill>
                <a:latin typeface="Arial" panose="020B0604020202020204" pitchFamily="34" charset="0"/>
                <a:ea typeface="Calibri"/>
                <a:cs typeface="Arial" panose="020B0604020202020204" pitchFamily="34" charset="0"/>
                <a:sym typeface="Calibri"/>
              </a:rPr>
              <a:t>With</a:t>
            </a:r>
            <a:r>
              <a:rPr lang="fr-FR" sz="2600" dirty="0">
                <a:solidFill>
                  <a:srgbClr val="002060"/>
                </a:solidFill>
                <a:latin typeface="Arial" panose="020B0604020202020204" pitchFamily="34" charset="0"/>
                <a:ea typeface="Calibri"/>
                <a:cs typeface="Arial" panose="020B0604020202020204" pitchFamily="34" charset="0"/>
                <a:sym typeface="Calibri"/>
              </a:rPr>
              <a:t> </a:t>
            </a:r>
            <a:r>
              <a:rPr lang="fr-FR" sz="2600" dirty="0" err="1">
                <a:solidFill>
                  <a:srgbClr val="002060"/>
                </a:solidFill>
                <a:latin typeface="Arial" panose="020B0604020202020204" pitchFamily="34" charset="0"/>
                <a:ea typeface="Calibri"/>
                <a:cs typeface="Arial" panose="020B0604020202020204" pitchFamily="34" charset="0"/>
                <a:sym typeface="Calibri"/>
              </a:rPr>
              <a:t>whom</a:t>
            </a:r>
            <a:r>
              <a:rPr lang="fr-FR" sz="2600" dirty="0">
                <a:solidFill>
                  <a:srgbClr val="002060"/>
                </a:solidFill>
                <a:latin typeface="Arial" panose="020B0604020202020204" pitchFamily="34" charset="0"/>
                <a:ea typeface="Calibri"/>
                <a:cs typeface="Arial" panose="020B0604020202020204" pitchFamily="34" charset="0"/>
                <a:sym typeface="Calibri"/>
              </a:rPr>
              <a:t> I </a:t>
            </a:r>
            <a:r>
              <a:rPr lang="fr-FR" sz="2600" dirty="0" err="1">
                <a:solidFill>
                  <a:srgbClr val="002060"/>
                </a:solidFill>
                <a:latin typeface="Arial" panose="020B0604020202020204" pitchFamily="34" charset="0"/>
                <a:ea typeface="Calibri"/>
                <a:cs typeface="Arial" panose="020B0604020202020204" pitchFamily="34" charset="0"/>
                <a:sym typeface="Calibri"/>
              </a:rPr>
              <a:t>am</a:t>
            </a:r>
            <a:r>
              <a:rPr lang="fr-FR" sz="2600" dirty="0">
                <a:solidFill>
                  <a:srgbClr val="002060"/>
                </a:solidFill>
                <a:latin typeface="Arial" panose="020B0604020202020204" pitchFamily="34" charset="0"/>
                <a:ea typeface="Calibri"/>
                <a:cs typeface="Arial" panose="020B0604020202020204" pitchFamily="34" charset="0"/>
                <a:sym typeface="Calibri"/>
              </a:rPr>
              <a:t> </a:t>
            </a:r>
            <a:r>
              <a:rPr lang="fr-FR" sz="2600" dirty="0" err="1">
                <a:solidFill>
                  <a:srgbClr val="002060"/>
                </a:solidFill>
                <a:latin typeface="Arial" panose="020B0604020202020204" pitchFamily="34" charset="0"/>
                <a:ea typeface="Calibri"/>
                <a:cs typeface="Arial" panose="020B0604020202020204" pitchFamily="34" charset="0"/>
                <a:sym typeface="Calibri"/>
              </a:rPr>
              <a:t>dealing</a:t>
            </a:r>
            <a:r>
              <a:rPr lang="fr-FR" sz="2600" dirty="0">
                <a:solidFill>
                  <a:srgbClr val="002060"/>
                </a:solidFill>
                <a:latin typeface="Arial" panose="020B0604020202020204" pitchFamily="34" charset="0"/>
                <a:ea typeface="Calibri"/>
                <a:cs typeface="Arial" panose="020B0604020202020204" pitchFamily="34" charset="0"/>
                <a:sym typeface="Calibri"/>
              </a:rPr>
              <a:t> </a:t>
            </a:r>
          </a:p>
          <a:p>
            <a:pPr marL="457189" indent="-457189" algn="just">
              <a:buFont typeface="Wingdings" panose="05000000000000000000" pitchFamily="2" charset="2"/>
              <a:buChar char="q"/>
            </a:pPr>
            <a:r>
              <a:rPr lang="fr-FR" sz="2600" dirty="0">
                <a:solidFill>
                  <a:srgbClr val="002060"/>
                </a:solidFill>
                <a:latin typeface="Arial" panose="020B0604020202020204" pitchFamily="34" charset="0"/>
                <a:ea typeface="Calibri"/>
                <a:cs typeface="Arial" panose="020B0604020202020204" pitchFamily="34" charset="0"/>
                <a:sym typeface="Calibri"/>
              </a:rPr>
              <a:t>W</a:t>
            </a:r>
            <a:r>
              <a:rPr lang="fr-FR" sz="2600" dirty="0">
                <a:solidFill>
                  <a:srgbClr val="002060"/>
                </a:solidFill>
                <a:latin typeface="Arial" panose="020B0604020202020204" pitchFamily="34" charset="0"/>
                <a:ea typeface="Calibri"/>
                <a:cs typeface="Arial" panose="020B0604020202020204" pitchFamily="34" charset="0"/>
                <a:sym typeface="Calibri"/>
              </a:rPr>
              <a:t>here </a:t>
            </a:r>
          </a:p>
          <a:p>
            <a:pPr marL="457189" indent="-457189" algn="just">
              <a:buFont typeface="Wingdings" panose="05000000000000000000" pitchFamily="2" charset="2"/>
              <a:buChar char="q"/>
            </a:pPr>
            <a:r>
              <a:rPr lang="fr-FR" sz="2600" dirty="0">
                <a:solidFill>
                  <a:srgbClr val="002060"/>
                </a:solidFill>
                <a:latin typeface="Arial" panose="020B0604020202020204" pitchFamily="34" charset="0"/>
                <a:ea typeface="Calibri"/>
                <a:cs typeface="Arial" panose="020B0604020202020204" pitchFamily="34" charset="0"/>
                <a:sym typeface="Calibri"/>
              </a:rPr>
              <a:t>W</a:t>
            </a:r>
            <a:r>
              <a:rPr lang="fr-FR" sz="2600" dirty="0">
                <a:solidFill>
                  <a:srgbClr val="002060"/>
                </a:solidFill>
                <a:latin typeface="Arial" panose="020B0604020202020204" pitchFamily="34" charset="0"/>
                <a:ea typeface="Calibri"/>
                <a:cs typeface="Arial" panose="020B0604020202020204" pitchFamily="34" charset="0"/>
                <a:sym typeface="Calibri"/>
              </a:rPr>
              <a:t>hat procedure will be done </a:t>
            </a:r>
          </a:p>
          <a:p>
            <a:pPr lvl="0" algn="ctr"/>
            <a:endParaRPr lang="fr-FR" sz="2600" dirty="0">
              <a:solidFill>
                <a:srgbClr val="002060"/>
              </a:solidFill>
              <a:latin typeface="Arial" panose="020B0604020202020204" pitchFamily="34" charset="0"/>
              <a:ea typeface="Calibri"/>
              <a:cs typeface="Arial" panose="020B0604020202020204" pitchFamily="34" charset="0"/>
              <a:sym typeface="Calibri"/>
            </a:endParaRPr>
          </a:p>
          <a:p>
            <a:pPr lvl="0" algn="ctr"/>
            <a:r>
              <a:rPr lang="en-US" sz="2600" dirty="0">
                <a:solidFill>
                  <a:srgbClr val="002060"/>
                </a:solidFill>
                <a:latin typeface="Arial" panose="020B0604020202020204" pitchFamily="34" charset="0"/>
                <a:ea typeface="Calibri"/>
                <a:cs typeface="Arial" panose="020B0604020202020204" pitchFamily="34" charset="0"/>
                <a:sym typeface="Calibri"/>
              </a:rPr>
              <a:t> </a:t>
            </a:r>
            <a:endParaRPr sz="2600" dirty="0">
              <a:solidFill>
                <a:srgbClr val="002060"/>
              </a:solidFill>
              <a:latin typeface="Arial" panose="020B0604020202020204" pitchFamily="34" charset="0"/>
              <a:ea typeface="Calibri"/>
              <a:cs typeface="Arial" panose="020B0604020202020204" pitchFamily="34" charset="0"/>
              <a:sym typeface="Calibri"/>
            </a:endParaRPr>
          </a:p>
        </p:txBody>
      </p:sp>
      <p:sp>
        <p:nvSpPr>
          <p:cNvPr id="5" name="Shape 266"/>
          <p:cNvSpPr/>
          <p:nvPr/>
        </p:nvSpPr>
        <p:spPr>
          <a:xfrm>
            <a:off x="3995941" y="6091843"/>
            <a:ext cx="4923977" cy="369332"/>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r>
              <a:rPr sz="1200" dirty="0">
                <a:solidFill>
                  <a:schemeClr val="bg1"/>
                </a:solidFill>
                <a:latin typeface="Calibri"/>
                <a:ea typeface="Calibri"/>
                <a:cs typeface="Calibri"/>
                <a:sym typeface="Calibri"/>
              </a:rPr>
              <a:t> </a:t>
            </a:r>
            <a:r>
              <a:rPr sz="1200" dirty="0">
                <a:solidFill>
                  <a:schemeClr val="bg1"/>
                </a:solidFill>
                <a:latin typeface="Arial" panose="020B0604020202020204" pitchFamily="34" charset="0"/>
                <a:ea typeface="Calibri"/>
                <a:cs typeface="Arial" panose="020B0604020202020204" pitchFamily="34" charset="0"/>
                <a:sym typeface="Calibri"/>
              </a:rPr>
              <a:t>Standard precautions in health care: Aide-memoire. WHO Oct</a:t>
            </a:r>
            <a:r>
              <a:rPr lang="fr-FR" sz="1200" dirty="0" err="1">
                <a:solidFill>
                  <a:schemeClr val="bg1"/>
                </a:solidFill>
                <a:latin typeface="Arial" panose="020B0604020202020204" pitchFamily="34" charset="0"/>
                <a:ea typeface="Calibri"/>
                <a:cs typeface="Arial" panose="020B0604020202020204" pitchFamily="34" charset="0"/>
                <a:sym typeface="Calibri"/>
              </a:rPr>
              <a:t>ober</a:t>
            </a:r>
            <a:r>
              <a:rPr sz="1200" dirty="0">
                <a:solidFill>
                  <a:schemeClr val="bg1"/>
                </a:solidFill>
                <a:latin typeface="Arial" panose="020B0604020202020204" pitchFamily="34" charset="0"/>
                <a:ea typeface="Calibri"/>
                <a:cs typeface="Arial" panose="020B0604020202020204" pitchFamily="34" charset="0"/>
                <a:sym typeface="Calibri"/>
              </a:rPr>
              <a:t> 2007</a:t>
            </a:r>
          </a:p>
          <a:p>
            <a:pPr lvl="0"/>
            <a:r>
              <a:rPr sz="1200" dirty="0">
                <a:solidFill>
                  <a:schemeClr val="bg1"/>
                </a:solidFill>
                <a:latin typeface="Arial" panose="020B0604020202020204" pitchFamily="34" charset="0"/>
                <a:ea typeface="Calibri"/>
                <a:cs typeface="Arial" panose="020B0604020202020204" pitchFamily="34" charset="0"/>
                <a:sym typeface="Calibri"/>
                <a:hlinkClick r:id="rId2"/>
              </a:rPr>
              <a:t>http://www.who.int/csr/resources/publications/EPR_AM2_E7.pdf</a:t>
            </a:r>
            <a:r>
              <a:rPr sz="1200" dirty="0">
                <a:solidFill>
                  <a:schemeClr val="bg1"/>
                </a:solidFill>
                <a:latin typeface="Arial" panose="020B0604020202020204" pitchFamily="34" charset="0"/>
                <a:ea typeface="Calibri"/>
                <a:cs typeface="Arial" panose="020B0604020202020204" pitchFamily="34" charset="0"/>
                <a:sym typeface="Calibri"/>
              </a:rPr>
              <a:t>. </a:t>
            </a:r>
          </a:p>
        </p:txBody>
      </p:sp>
    </p:spTree>
    <p:extLst>
      <p:ext uri="{BB962C8B-B14F-4D97-AF65-F5344CB8AC3E}">
        <p14:creationId xmlns:p14="http://schemas.microsoft.com/office/powerpoint/2010/main" val="35139344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p:cNvSpPr>
          <p:nvPr>
            <p:ph type="title"/>
          </p:nvPr>
        </p:nvSpPr>
        <p:spPr>
          <a:xfrm>
            <a:off x="447945" y="188643"/>
            <a:ext cx="8229600" cy="778099"/>
          </a:xfrm>
          <a:prstGeom prst="rect">
            <a:avLst/>
          </a:prstGeom>
        </p:spPr>
        <p:txBody>
          <a:bodyPr/>
          <a:lstStyle>
            <a:lvl1pPr defTabSz="868680">
              <a:defRPr sz="3700" b="1"/>
            </a:lvl1pPr>
          </a:lstStyle>
          <a:p>
            <a:pPr lvl="0" algn="l" rtl="0">
              <a:defRPr sz="1800" b="0">
                <a:solidFill>
                  <a:srgbClr val="000000"/>
                </a:solidFill>
              </a:defRPr>
            </a:pPr>
            <a:r>
              <a:rPr sz="3200" dirty="0">
                <a:solidFill>
                  <a:srgbClr val="002060"/>
                </a:solidFill>
                <a:latin typeface="Times New Roman" panose="02020603050405020304" pitchFamily="18" charset="0"/>
                <a:cs typeface="Times New Roman" panose="02020603050405020304" pitchFamily="18" charset="0"/>
              </a:rPr>
              <a:t>Components of Standard Precautions</a:t>
            </a:r>
          </a:p>
        </p:txBody>
      </p:sp>
      <p:sp>
        <p:nvSpPr>
          <p:cNvPr id="2" name="Content Placeholder 1"/>
          <p:cNvSpPr>
            <a:spLocks noGrp="1"/>
          </p:cNvSpPr>
          <p:nvPr>
            <p:ph idx="1"/>
          </p:nvPr>
        </p:nvSpPr>
        <p:spPr>
          <a:xfrm>
            <a:off x="447949" y="908720"/>
            <a:ext cx="8444535" cy="5184576"/>
          </a:xfrm>
        </p:spPr>
        <p:txBody>
          <a:bodyPr>
            <a:normAutofit/>
          </a:bodyPr>
          <a:lstStyle/>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Hand hygiene</a:t>
            </a:r>
          </a:p>
          <a:p>
            <a:pPr marL="457200" indent="-457200" algn="l" rtl="0">
              <a:buFont typeface="+mj-lt"/>
              <a:buAutoNum type="arabicPeriod"/>
            </a:pPr>
            <a:r>
              <a:rPr lang="en-US" sz="2400" b="1" dirty="0">
                <a:latin typeface="Times New Roman" panose="02020603050405020304" pitchFamily="18" charset="0"/>
                <a:cs typeface="Times New Roman" panose="02020603050405020304" pitchFamily="18" charset="0"/>
              </a:rPr>
              <a:t>Assess all health-care activities </a:t>
            </a:r>
            <a:r>
              <a:rPr lang="en-US" sz="2400" dirty="0">
                <a:latin typeface="Times New Roman" panose="02020603050405020304" pitchFamily="18" charset="0"/>
                <a:cs typeface="Times New Roman" panose="02020603050405020304" pitchFamily="18" charset="0"/>
              </a:rPr>
              <a:t>to determine the personal </a:t>
            </a:r>
            <a:r>
              <a:rPr lang="en-US" sz="2400" dirty="0">
                <a:latin typeface="Times New Roman" panose="02020603050405020304" pitchFamily="18" charset="0"/>
                <a:cs typeface="Times New Roman" panose="02020603050405020304" pitchFamily="18" charset="0"/>
              </a:rPr>
              <a:t>protection equipment </a:t>
            </a:r>
            <a:r>
              <a:rPr lang="en-US" sz="2400" dirty="0">
                <a:latin typeface="Times New Roman" panose="02020603050405020304" pitchFamily="18" charset="0"/>
                <a:cs typeface="Times New Roman" panose="02020603050405020304" pitchFamily="18" charset="0"/>
              </a:rPr>
              <a:t>that is indicated (gloves, facial protection and gown) depending on the anticipated exposure</a:t>
            </a: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Prevention of needle stick </a:t>
            </a:r>
            <a:r>
              <a:rPr lang="en-US" sz="2400" dirty="0">
                <a:latin typeface="Times New Roman" panose="02020603050405020304" pitchFamily="18" charset="0"/>
                <a:cs typeface="Times New Roman" panose="02020603050405020304" pitchFamily="18" charset="0"/>
              </a:rPr>
              <a:t>and sharp  </a:t>
            </a:r>
            <a:r>
              <a:rPr lang="en-US" sz="2400" dirty="0">
                <a:latin typeface="Times New Roman" panose="02020603050405020304" pitchFamily="18" charset="0"/>
                <a:cs typeface="Times New Roman" panose="02020603050405020304" pitchFamily="18" charset="0"/>
              </a:rPr>
              <a:t>injuries </a:t>
            </a:r>
            <a:r>
              <a:rPr lang="en-US" sz="2400" dirty="0">
                <a:latin typeface="Times New Roman" panose="02020603050405020304" pitchFamily="18" charset="0"/>
                <a:cs typeface="Times New Roman" panose="02020603050405020304" pitchFamily="18" charset="0"/>
              </a:rPr>
              <a:t>and exposure to blood and body fluids </a:t>
            </a:r>
            <a:endParaRPr lang="en-US" sz="2400" dirty="0">
              <a:latin typeface="Times New Roman" panose="02020603050405020304" pitchFamily="18" charset="0"/>
              <a:cs typeface="Times New Roman" panose="02020603050405020304" pitchFamily="18" charset="0"/>
            </a:endParaRP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Respiratory &amp; cough </a:t>
            </a:r>
            <a:r>
              <a:rPr lang="en-US" sz="2400" dirty="0">
                <a:latin typeface="Times New Roman" panose="02020603050405020304" pitchFamily="18" charset="0"/>
                <a:cs typeface="Times New Roman" panose="02020603050405020304" pitchFamily="18" charset="0"/>
              </a:rPr>
              <a:t>etiquette </a:t>
            </a:r>
            <a:endParaRPr lang="en-US" sz="2400" dirty="0">
              <a:latin typeface="Times New Roman" panose="02020603050405020304" pitchFamily="18" charset="0"/>
              <a:cs typeface="Times New Roman" panose="02020603050405020304" pitchFamily="18" charset="0"/>
            </a:endParaRP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Environmental </a:t>
            </a:r>
            <a:r>
              <a:rPr lang="en-US" sz="2400" dirty="0">
                <a:latin typeface="Times New Roman" panose="02020603050405020304" pitchFamily="18" charset="0"/>
                <a:cs typeface="Times New Roman" panose="02020603050405020304" pitchFamily="18" charset="0"/>
              </a:rPr>
              <a:t>cleaning </a:t>
            </a:r>
            <a:endParaRPr lang="en-US" sz="2400" dirty="0">
              <a:latin typeface="Times New Roman" panose="02020603050405020304" pitchFamily="18" charset="0"/>
              <a:cs typeface="Times New Roman" panose="02020603050405020304" pitchFamily="18" charset="0"/>
            </a:endParaRP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Patient care equipment (clean, disinfect, and reprocess reusable equipment appropriately before use with another patient)</a:t>
            </a: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Safely handle linens</a:t>
            </a:r>
          </a:p>
          <a:p>
            <a:pPr marL="457200" indent="-457200" algn="l" rtl="0">
              <a:buFont typeface="+mj-lt"/>
              <a:buAutoNum type="arabicPeriod"/>
            </a:pPr>
            <a:r>
              <a:rPr lang="en-US" sz="2400" dirty="0">
                <a:latin typeface="Times New Roman" panose="02020603050405020304" pitchFamily="18" charset="0"/>
                <a:cs typeface="Times New Roman" panose="02020603050405020304" pitchFamily="18" charset="0"/>
              </a:rPr>
              <a:t>Safe waste management</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274" name="Shape 274"/>
          <p:cNvSpPr/>
          <p:nvPr/>
        </p:nvSpPr>
        <p:spPr>
          <a:xfrm>
            <a:off x="4427989" y="6381329"/>
            <a:ext cx="4236865" cy="369332"/>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r>
              <a:rPr sz="1200" dirty="0">
                <a:solidFill>
                  <a:srgbClr val="FFFFFF"/>
                </a:solidFill>
                <a:latin typeface="Calibri"/>
                <a:ea typeface="Calibri"/>
                <a:cs typeface="Calibri"/>
                <a:sym typeface="Calibri"/>
              </a:rPr>
              <a:t> </a:t>
            </a:r>
            <a:r>
              <a:rPr sz="1200" dirty="0">
                <a:solidFill>
                  <a:schemeClr val="bg1"/>
                </a:solidFill>
                <a:latin typeface="Calibri"/>
                <a:ea typeface="Calibri"/>
                <a:cs typeface="Calibri"/>
                <a:sym typeface="Calibri"/>
              </a:rPr>
              <a:t>Standard precautions in health care: Aide-memoire. WHO Oct 2007</a:t>
            </a:r>
          </a:p>
          <a:p>
            <a:pPr lvl="0"/>
            <a:r>
              <a:rPr sz="1200" dirty="0">
                <a:solidFill>
                  <a:schemeClr val="bg1"/>
                </a:solidFill>
                <a:latin typeface="Calibri"/>
                <a:ea typeface="Calibri"/>
                <a:cs typeface="Calibri"/>
                <a:sym typeface="Calibri"/>
                <a:hlinkClick r:id="rId3"/>
              </a:rPr>
              <a:t>http://www.who.int/csr/resources/publications/EPR_AM2_E7.pdf</a:t>
            </a:r>
            <a:r>
              <a:rPr sz="1200" dirty="0">
                <a:solidFill>
                  <a:schemeClr val="bg1"/>
                </a:solidFill>
                <a:latin typeface="Calibri"/>
                <a:ea typeface="Calibri"/>
                <a:cs typeface="Calibri"/>
                <a:sym typeface="Calibri"/>
              </a:rPr>
              <a:t>. </a:t>
            </a:r>
          </a:p>
        </p:txBody>
      </p:sp>
    </p:spTree>
    <p:extLst>
      <p:ext uri="{BB962C8B-B14F-4D97-AF65-F5344CB8AC3E}">
        <p14:creationId xmlns:p14="http://schemas.microsoft.com/office/powerpoint/2010/main" val="26610747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title"/>
          </p:nvPr>
        </p:nvSpPr>
        <p:spPr>
          <a:xfrm>
            <a:off x="457200" y="274640"/>
            <a:ext cx="8229600" cy="994123"/>
          </a:xfrm>
          <a:prstGeom prst="rect">
            <a:avLst/>
          </a:prstGeom>
        </p:spPr>
        <p:txBody>
          <a:bodyPr/>
          <a:lstStyle>
            <a:lvl1pPr>
              <a:defRPr sz="4000" b="1"/>
            </a:lvl1pPr>
          </a:lstStyle>
          <a:p>
            <a:pPr lvl="0" algn="l" rtl="0">
              <a:defRPr sz="1800" b="0">
                <a:solidFill>
                  <a:srgbClr val="000000"/>
                </a:solidFill>
              </a:defRPr>
            </a:pPr>
            <a:r>
              <a:rPr sz="3600" dirty="0">
                <a:solidFill>
                  <a:srgbClr val="002060"/>
                </a:solidFill>
                <a:latin typeface="Times New Roman" panose="02020603050405020304" pitchFamily="18" charset="0"/>
                <a:cs typeface="Times New Roman" panose="02020603050405020304" pitchFamily="18" charset="0"/>
              </a:rPr>
              <a:t>Hand Hygiene</a:t>
            </a:r>
          </a:p>
        </p:txBody>
      </p:sp>
      <p:sp>
        <p:nvSpPr>
          <p:cNvPr id="277" name="Shape 277"/>
          <p:cNvSpPr>
            <a:spLocks noGrp="1"/>
          </p:cNvSpPr>
          <p:nvPr>
            <p:ph type="body" idx="4294967295"/>
          </p:nvPr>
        </p:nvSpPr>
        <p:spPr>
          <a:xfrm>
            <a:off x="609600" y="1341440"/>
            <a:ext cx="8534400" cy="4391025"/>
          </a:xfrm>
          <a:prstGeom prst="rect">
            <a:avLst/>
          </a:prstGeom>
        </p:spPr>
        <p:txBody>
          <a:bodyPr>
            <a:normAutofit fontScale="92500" lnSpcReduction="10000"/>
          </a:bodyPr>
          <a:lstStyle/>
          <a:p>
            <a:pPr marL="0" indent="0" algn="l" defTabSz="896088" rtl="0">
              <a:buClr>
                <a:srgbClr val="FFFFFF"/>
              </a:buClr>
              <a:buNone/>
              <a:defRPr sz="1800">
                <a:solidFill>
                  <a:srgbClr val="000000"/>
                </a:solidFill>
              </a:defRPr>
            </a:pPr>
            <a:r>
              <a:rPr lang="en-US" sz="3100" dirty="0">
                <a:solidFill>
                  <a:srgbClr val="002060"/>
                </a:solidFill>
                <a:latin typeface="Times New Roman" panose="02020603050405020304" pitchFamily="18" charset="0"/>
                <a:cs typeface="Times New Roman" panose="02020603050405020304" pitchFamily="18" charset="0"/>
              </a:rPr>
              <a:t>Hand hygiene is the primary measure to </a:t>
            </a:r>
            <a:r>
              <a:rPr lang="en-US" sz="3100" dirty="0">
                <a:solidFill>
                  <a:srgbClr val="FF0000"/>
                </a:solidFill>
                <a:latin typeface="Times New Roman" panose="02020603050405020304" pitchFamily="18" charset="0"/>
                <a:cs typeface="Times New Roman" panose="02020603050405020304" pitchFamily="18" charset="0"/>
              </a:rPr>
              <a:t>reduce infections.</a:t>
            </a:r>
          </a:p>
          <a:p>
            <a:pPr marL="0" indent="0" algn="l" defTabSz="896088" rtl="0">
              <a:buClr>
                <a:srgbClr val="FFFFFF"/>
              </a:buClr>
              <a:buNone/>
              <a:defRPr sz="1800">
                <a:solidFill>
                  <a:srgbClr val="000000"/>
                </a:solidFill>
              </a:defRPr>
            </a:pPr>
            <a:endParaRPr lang="en-US" sz="3100" dirty="0">
              <a:solidFill>
                <a:srgbClr val="002060"/>
              </a:solidFill>
              <a:latin typeface="Times New Roman" panose="02020603050405020304" pitchFamily="18" charset="0"/>
              <a:cs typeface="Times New Roman" panose="02020603050405020304" pitchFamily="18" charset="0"/>
            </a:endParaRPr>
          </a:p>
          <a:p>
            <a:pPr marL="0" indent="0" algn="l" defTabSz="896088" rtl="0">
              <a:buClr>
                <a:srgbClr val="FFFFFF"/>
              </a:buClr>
              <a:buNone/>
              <a:defRPr sz="1800">
                <a:solidFill>
                  <a:srgbClr val="000000"/>
                </a:solidFill>
              </a:defRPr>
            </a:pPr>
            <a:r>
              <a:rPr lang="en-US" sz="3100" dirty="0">
                <a:solidFill>
                  <a:srgbClr val="002060"/>
                </a:solidFill>
                <a:latin typeface="Times New Roman" panose="02020603050405020304" pitchFamily="18" charset="0"/>
                <a:cs typeface="Times New Roman" panose="02020603050405020304" pitchFamily="18" charset="0"/>
              </a:rPr>
              <a:t>A simple action, perhaps, but the lack of compliance among health-care providers is </a:t>
            </a:r>
            <a:r>
              <a:rPr lang="en-US" sz="3100" dirty="0">
                <a:solidFill>
                  <a:srgbClr val="FF0000"/>
                </a:solidFill>
                <a:latin typeface="Times New Roman" panose="02020603050405020304" pitchFamily="18" charset="0"/>
                <a:cs typeface="Times New Roman" panose="02020603050405020304" pitchFamily="18" charset="0"/>
              </a:rPr>
              <a:t>problematic worldwide.</a:t>
            </a:r>
          </a:p>
          <a:p>
            <a:pPr marL="0" indent="0" algn="l" defTabSz="896088" rtl="0">
              <a:buClr>
                <a:srgbClr val="FFFFFF"/>
              </a:buClr>
              <a:buNone/>
              <a:defRPr sz="1800">
                <a:solidFill>
                  <a:srgbClr val="000000"/>
                </a:solidFill>
              </a:defRPr>
            </a:pPr>
            <a:endParaRPr lang="en-US" sz="3100" dirty="0">
              <a:solidFill>
                <a:srgbClr val="002060"/>
              </a:solidFill>
              <a:latin typeface="Times New Roman" panose="02020603050405020304" pitchFamily="18" charset="0"/>
              <a:cs typeface="Times New Roman" panose="02020603050405020304" pitchFamily="18" charset="0"/>
            </a:endParaRPr>
          </a:p>
          <a:p>
            <a:pPr marL="0" indent="0" algn="l" defTabSz="896088" rtl="0">
              <a:buClr>
                <a:srgbClr val="FFFFFF"/>
              </a:buClr>
              <a:buNone/>
              <a:defRPr sz="1800">
                <a:solidFill>
                  <a:srgbClr val="000000"/>
                </a:solidFill>
              </a:defRPr>
            </a:pPr>
            <a:r>
              <a:rPr lang="en-US" sz="3100" dirty="0">
                <a:solidFill>
                  <a:srgbClr val="002060"/>
                </a:solidFill>
                <a:latin typeface="Times New Roman" panose="02020603050405020304" pitchFamily="18" charset="0"/>
                <a:cs typeface="Times New Roman" panose="02020603050405020304" pitchFamily="18" charset="0"/>
              </a:rPr>
              <a:t>Failure to perform appropriate hand hygiene is considered to be the </a:t>
            </a:r>
            <a:r>
              <a:rPr lang="en-US" sz="3100" dirty="0">
                <a:solidFill>
                  <a:srgbClr val="FF0000"/>
                </a:solidFill>
                <a:latin typeface="Times New Roman" panose="02020603050405020304" pitchFamily="18" charset="0"/>
                <a:cs typeface="Times New Roman" panose="02020603050405020304" pitchFamily="18" charset="0"/>
              </a:rPr>
              <a:t>leading cause of HCAI </a:t>
            </a:r>
            <a:r>
              <a:rPr lang="en-US" sz="3100" dirty="0">
                <a:solidFill>
                  <a:srgbClr val="002060"/>
                </a:solidFill>
                <a:latin typeface="Times New Roman" panose="02020603050405020304" pitchFamily="18" charset="0"/>
                <a:cs typeface="Times New Roman" panose="02020603050405020304" pitchFamily="18" charset="0"/>
              </a:rPr>
              <a:t>and the spread of </a:t>
            </a:r>
            <a:r>
              <a:rPr lang="en-US" sz="3100" dirty="0">
                <a:solidFill>
                  <a:srgbClr val="002060"/>
                </a:solidFill>
                <a:latin typeface="Times New Roman" panose="02020603050405020304" pitchFamily="18" charset="0"/>
                <a:cs typeface="Times New Roman" panose="02020603050405020304" pitchFamily="18" charset="0"/>
              </a:rPr>
              <a:t>multi-resistant </a:t>
            </a:r>
            <a:r>
              <a:rPr lang="en-US" sz="3100" dirty="0">
                <a:solidFill>
                  <a:srgbClr val="002060"/>
                </a:solidFill>
                <a:latin typeface="Times New Roman" panose="02020603050405020304" pitchFamily="18" charset="0"/>
                <a:cs typeface="Times New Roman" panose="02020603050405020304" pitchFamily="18" charset="0"/>
              </a:rPr>
              <a:t>organisms, and has been recognized as a significant contributor to outbreaks. </a:t>
            </a:r>
          </a:p>
        </p:txBody>
      </p:sp>
    </p:spTree>
    <p:extLst>
      <p:ext uri="{BB962C8B-B14F-4D97-AF65-F5344CB8AC3E}">
        <p14:creationId xmlns:p14="http://schemas.microsoft.com/office/powerpoint/2010/main" val="1137506483"/>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00068" y="285751"/>
            <a:ext cx="8643937" cy="1143000"/>
          </a:xfrm>
        </p:spPr>
        <p:txBody>
          <a:bodyPr>
            <a:normAutofit fontScale="90000"/>
          </a:bodyPr>
          <a:lstStyle/>
          <a:p>
            <a:pPr algn="l" rtl="0" eaLnBrk="1" hangingPunct="1"/>
            <a:r>
              <a:rPr lang="en-US" altLang="en-US" b="1" u="sng" dirty="0" smtClean="0">
                <a:solidFill>
                  <a:schemeClr val="tx1"/>
                </a:solidFill>
              </a:rPr>
              <a:t>Why Is Hand Hygiene Important?</a:t>
            </a:r>
            <a:br>
              <a:rPr lang="en-US" altLang="en-US" b="1" u="sng" dirty="0" smtClean="0">
                <a:solidFill>
                  <a:schemeClr val="tx1"/>
                </a:solidFill>
              </a:rPr>
            </a:br>
            <a:endParaRPr lang="en-US" altLang="en-US" b="1" u="sng" dirty="0" smtClean="0">
              <a:solidFill>
                <a:schemeClr val="tx1"/>
              </a:solidFill>
            </a:endParaRPr>
          </a:p>
        </p:txBody>
      </p:sp>
      <p:pic>
        <p:nvPicPr>
          <p:cNvPr id="2969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7192" y="1071566"/>
            <a:ext cx="3929063" cy="4286251"/>
          </a:xfrm>
          <a:noFill/>
        </p:spPr>
      </p:pic>
      <p:pic>
        <p:nvPicPr>
          <p:cNvPr id="2970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4" y="1071566"/>
            <a:ext cx="3714751" cy="428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a:off x="4429130" y="4071943"/>
            <a:ext cx="714375" cy="158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9702" name="TextBox 5"/>
          <p:cNvSpPr txBox="1">
            <a:spLocks noChangeArrowheads="1"/>
          </p:cNvSpPr>
          <p:nvPr/>
        </p:nvSpPr>
        <p:spPr bwMode="auto">
          <a:xfrm>
            <a:off x="1000401" y="5500693"/>
            <a:ext cx="68907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cs typeface="Arial" panose="020B0604020202090204" pitchFamily="34" charset="0"/>
              </a:defRPr>
            </a:lvl1pPr>
            <a:lvl2pPr marL="742950" indent="-285750" eaLnBrk="0" hangingPunct="0">
              <a:defRPr>
                <a:solidFill>
                  <a:schemeClr val="tx1"/>
                </a:solidFill>
                <a:latin typeface="Arial" panose="020B0604020202090204" pitchFamily="34" charset="0"/>
                <a:cs typeface="Arial" panose="020B0604020202090204" pitchFamily="34" charset="0"/>
              </a:defRPr>
            </a:lvl2pPr>
            <a:lvl3pPr marL="1143000" indent="-228600" eaLnBrk="0" hangingPunct="0">
              <a:defRPr>
                <a:solidFill>
                  <a:schemeClr val="tx1"/>
                </a:solidFill>
                <a:latin typeface="Arial" panose="020B0604020202090204" pitchFamily="34" charset="0"/>
                <a:cs typeface="Arial" panose="020B0604020202090204" pitchFamily="34" charset="0"/>
              </a:defRPr>
            </a:lvl3pPr>
            <a:lvl4pPr marL="1600200" indent="-228600" eaLnBrk="0" hangingPunct="0">
              <a:defRPr>
                <a:solidFill>
                  <a:schemeClr val="tx1"/>
                </a:solidFill>
                <a:latin typeface="Arial" panose="020B0604020202090204" pitchFamily="34" charset="0"/>
                <a:cs typeface="Arial" panose="020B0604020202090204" pitchFamily="34" charset="0"/>
              </a:defRPr>
            </a:lvl4pPr>
            <a:lvl5pPr marL="2057400" indent="-228600" eaLnBrk="0" hangingPunct="0">
              <a:defRPr>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9pPr>
          </a:lstStyle>
          <a:p>
            <a:pPr algn="ctr" eaLnBrk="1" hangingPunct="1"/>
            <a:r>
              <a:rPr lang="en-US" altLang="en-US" sz="3600" b="1" u="sng" dirty="0">
                <a:latin typeface="Calibri" panose="020F0502020204030204" pitchFamily="34" charset="0"/>
              </a:rPr>
              <a:t>Organism Survival on HCWs’ Hands</a:t>
            </a:r>
            <a:endParaRPr lang="en-US" altLang="en-US" sz="3600" dirty="0">
              <a:latin typeface="Calibri" panose="020F0502020204030204" pitchFamily="34" charset="0"/>
            </a:endParaRPr>
          </a:p>
        </p:txBody>
      </p:sp>
    </p:spTree>
    <p:extLst>
      <p:ext uri="{BB962C8B-B14F-4D97-AF65-F5344CB8AC3E}">
        <p14:creationId xmlns:p14="http://schemas.microsoft.com/office/powerpoint/2010/main" val="6861916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 name="image11.png"/>
          <p:cNvPicPr/>
          <p:nvPr/>
        </p:nvPicPr>
        <p:blipFill>
          <a:blip r:embed="rId3" cstate="print">
            <a:extLst/>
          </a:blip>
          <a:stretch>
            <a:fillRect/>
          </a:stretch>
        </p:blipFill>
        <p:spPr>
          <a:xfrm>
            <a:off x="1043608" y="1014790"/>
            <a:ext cx="6385520" cy="4574450"/>
          </a:xfrm>
          <a:prstGeom prst="rect">
            <a:avLst/>
          </a:prstGeom>
          <a:ln w="12700">
            <a:miter lim="400000"/>
          </a:ln>
        </p:spPr>
      </p:pic>
      <p:sp>
        <p:nvSpPr>
          <p:cNvPr id="332" name="Shape 332"/>
          <p:cNvSpPr>
            <a:spLocks noGrp="1"/>
          </p:cNvSpPr>
          <p:nvPr>
            <p:ph type="title"/>
          </p:nvPr>
        </p:nvSpPr>
        <p:spPr>
          <a:xfrm>
            <a:off x="467544" y="399802"/>
            <a:ext cx="8229600" cy="796950"/>
          </a:xfrm>
          <a:prstGeom prst="rect">
            <a:avLst/>
          </a:prstGeom>
        </p:spPr>
        <p:txBody>
          <a:bodyPr>
            <a:normAutofit/>
          </a:bodyPr>
          <a:lstStyle>
            <a:lvl1pPr algn="l">
              <a:defRPr sz="4000" b="1"/>
            </a:lvl1pPr>
          </a:lstStyle>
          <a:p>
            <a:pPr lvl="0" algn="l" rtl="0">
              <a:defRPr sz="1800" b="0">
                <a:solidFill>
                  <a:srgbClr val="000000"/>
                </a:solidFill>
              </a:defRPr>
            </a:pPr>
            <a:r>
              <a:rPr sz="3600" b="1" dirty="0">
                <a:solidFill>
                  <a:srgbClr val="002060"/>
                </a:solidFill>
                <a:latin typeface="Times New Roman" panose="02020603050405020304" pitchFamily="18" charset="0"/>
                <a:cs typeface="Times New Roman" panose="02020603050405020304" pitchFamily="18" charset="0"/>
              </a:rPr>
              <a:t>WHO’s 5 Moments for Hand Hygiene</a:t>
            </a:r>
          </a:p>
        </p:txBody>
      </p:sp>
      <p:sp>
        <p:nvSpPr>
          <p:cNvPr id="333" name="Shape 333"/>
          <p:cNvSpPr>
            <a:spLocks noGrp="1"/>
          </p:cNvSpPr>
          <p:nvPr>
            <p:ph type="sldNum" sz="quarter" idx="12"/>
          </p:nvPr>
        </p:nvSpPr>
        <p:spPr>
          <a:prstGeom prst="rect">
            <a:avLst/>
          </a:prstGeom>
          <a:extLst>
            <a:ext uri="{C572A759-6A51-4108-AA02-DFA0A04FC94B}">
              <ma14:wrappingTextBoxFlag xmlns="" xmlns:ma14="http://schemas.microsoft.com/office/mac/drawingml/2011/main" val="1"/>
            </a:ext>
          </a:extLst>
        </p:spPr>
        <p:txBody>
          <a:bodyPr>
            <a:normAutofit/>
          </a:bodyPr>
          <a:lstStyle/>
          <a:p>
            <a:pPr lvl="0">
              <a:defRPr sz="1800">
                <a:solidFill>
                  <a:srgbClr val="000000"/>
                </a:solidFill>
              </a:defRPr>
            </a:pPr>
            <a:fld id="{86CB4B4D-7CA3-9044-876B-883B54F8677D}" type="slidenum">
              <a:rPr sz="1200">
                <a:solidFill>
                  <a:srgbClr val="FFFFFF"/>
                </a:solidFill>
              </a:rPr>
              <a:pPr lvl="0">
                <a:defRPr sz="1800">
                  <a:solidFill>
                    <a:srgbClr val="000000"/>
                  </a:solidFill>
                </a:defRPr>
              </a:pPr>
              <a:t>17</a:t>
            </a:fld>
            <a:endParaRPr sz="1200">
              <a:solidFill>
                <a:srgbClr val="FFFFFF"/>
              </a:solidFill>
            </a:endParaRPr>
          </a:p>
        </p:txBody>
      </p:sp>
      <p:sp>
        <p:nvSpPr>
          <p:cNvPr id="339" name="Shape 339"/>
          <p:cNvSpPr/>
          <p:nvPr/>
        </p:nvSpPr>
        <p:spPr>
          <a:xfrm>
            <a:off x="4139952" y="6165304"/>
            <a:ext cx="4869622" cy="43088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r>
              <a:rPr sz="1400" b="1" dirty="0">
                <a:solidFill>
                  <a:schemeClr val="bg1"/>
                </a:solidFill>
                <a:latin typeface="Calibri"/>
                <a:ea typeface="Calibri"/>
                <a:cs typeface="Calibri"/>
                <a:sym typeface="Calibri"/>
              </a:rPr>
              <a:t>My 5 Moments for Hand Hygiene. World Health Organization. </a:t>
            </a:r>
          </a:p>
          <a:p>
            <a:pPr lvl="0"/>
            <a:r>
              <a:rPr sz="1400" b="1" dirty="0">
                <a:solidFill>
                  <a:schemeClr val="bg1"/>
                </a:solidFill>
                <a:latin typeface="Calibri"/>
                <a:ea typeface="Calibri"/>
                <a:cs typeface="Calibri"/>
                <a:sym typeface="Calibri"/>
                <a:hlinkClick r:id="rId4"/>
              </a:rPr>
              <a:t>http://www.who.int/gpsc/5may/background/5moments/en/</a:t>
            </a:r>
          </a:p>
        </p:txBody>
      </p:sp>
    </p:spTree>
    <p:extLst>
      <p:ext uri="{BB962C8B-B14F-4D97-AF65-F5344CB8AC3E}">
        <p14:creationId xmlns:p14="http://schemas.microsoft.com/office/powerpoint/2010/main" val="28482489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050652"/>
          </a:xfrm>
        </p:spPr>
        <p:txBody>
          <a:bodyPr/>
          <a:lstStyle/>
          <a:p>
            <a:pPr algn="l" rtl="0"/>
            <a:r>
              <a:rPr lang="en-US" sz="3600" b="1" dirty="0">
                <a:solidFill>
                  <a:srgbClr val="002060"/>
                </a:solidFill>
                <a:latin typeface="Times New Roman" panose="02020603050405020304" pitchFamily="18" charset="0"/>
                <a:cs typeface="Times New Roman" panose="02020603050405020304" pitchFamily="18" charset="0"/>
              </a:rPr>
              <a:t>Hand </a:t>
            </a:r>
            <a:r>
              <a:rPr lang="en-US" sz="3600" b="1" dirty="0" smtClean="0">
                <a:solidFill>
                  <a:srgbClr val="002060"/>
                </a:solidFill>
                <a:latin typeface="Times New Roman" panose="02020603050405020304" pitchFamily="18" charset="0"/>
                <a:cs typeface="Times New Roman" panose="02020603050405020304" pitchFamily="18" charset="0"/>
              </a:rPr>
              <a:t>Hygiene indicators</a:t>
            </a:r>
            <a:endParaRPr lang="en-US" sz="3600" b="1"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7504" y="1052736"/>
            <a:ext cx="4656906" cy="4904089"/>
          </a:xfrm>
        </p:spPr>
        <p:txBody>
          <a:bodyPr/>
          <a:lstStyle/>
          <a:p>
            <a:pPr algn="l" rtl="0"/>
            <a:r>
              <a:rPr lang="en-US" sz="2400" dirty="0">
                <a:latin typeface="Times New Roman" panose="02020603050405020304" pitchFamily="18" charset="0"/>
                <a:cs typeface="Times New Roman" panose="02020603050405020304" pitchFamily="18" charset="0"/>
              </a:rPr>
              <a:t>Summary indications:</a:t>
            </a:r>
          </a:p>
          <a:p>
            <a:pPr lvl="1" algn="l" rtl="0"/>
            <a:r>
              <a:rPr lang="en-US" sz="1800" dirty="0">
                <a:latin typeface="Times New Roman" panose="02020603050405020304" pitchFamily="18" charset="0"/>
                <a:cs typeface="Times New Roman" panose="02020603050405020304" pitchFamily="18" charset="0"/>
              </a:rPr>
              <a:t>Before and after any direct patient contact and between patients, whether or not gloves are worn.</a:t>
            </a:r>
          </a:p>
          <a:p>
            <a:pPr lvl="1" algn="l" rtl="0"/>
            <a:r>
              <a:rPr lang="en-US" sz="1800" dirty="0">
                <a:latin typeface="Times New Roman" panose="02020603050405020304" pitchFamily="18" charset="0"/>
                <a:cs typeface="Times New Roman" panose="02020603050405020304" pitchFamily="18" charset="0"/>
              </a:rPr>
              <a:t>Immediately after gloves are removed.</a:t>
            </a:r>
          </a:p>
          <a:p>
            <a:pPr lvl="1" algn="l" rtl="0"/>
            <a:r>
              <a:rPr lang="en-US" sz="1800" dirty="0">
                <a:latin typeface="Times New Roman" panose="02020603050405020304" pitchFamily="18" charset="0"/>
                <a:cs typeface="Times New Roman" panose="02020603050405020304" pitchFamily="18" charset="0"/>
              </a:rPr>
              <a:t>Before handling an invasive device.</a:t>
            </a:r>
          </a:p>
          <a:p>
            <a:pPr lvl="1" algn="l" rtl="0"/>
            <a:r>
              <a:rPr lang="en-US" sz="1800" dirty="0">
                <a:latin typeface="Times New Roman" panose="02020603050405020304" pitchFamily="18" charset="0"/>
                <a:cs typeface="Times New Roman" panose="02020603050405020304" pitchFamily="18" charset="0"/>
              </a:rPr>
              <a:t>After touching blood, body fluids, secretions, excretions, non-intact skin, and contaminated items, even if gloves are worn.</a:t>
            </a:r>
          </a:p>
          <a:p>
            <a:pPr lvl="1" algn="l" rtl="0"/>
            <a:r>
              <a:rPr lang="en-US" sz="1800" dirty="0">
                <a:latin typeface="Times New Roman" panose="02020603050405020304" pitchFamily="18" charset="0"/>
                <a:cs typeface="Times New Roman" panose="02020603050405020304" pitchFamily="18" charset="0"/>
              </a:rPr>
              <a:t>During patient care, when moving from a contaminated to a clean body site of the patient.</a:t>
            </a:r>
          </a:p>
          <a:p>
            <a:pPr lvl="1" algn="l" rtl="0"/>
            <a:r>
              <a:rPr lang="en-US" sz="1800" dirty="0">
                <a:latin typeface="Times New Roman" panose="02020603050405020304" pitchFamily="18" charset="0"/>
                <a:cs typeface="Times New Roman" panose="02020603050405020304" pitchFamily="18" charset="0"/>
              </a:rPr>
              <a:t>After contact with inanimate objects in the immediate vicinity of the patient</a:t>
            </a:r>
          </a:p>
        </p:txBody>
      </p:sp>
      <p:sp>
        <p:nvSpPr>
          <p:cNvPr id="4" name="Shape 274"/>
          <p:cNvSpPr/>
          <p:nvPr/>
        </p:nvSpPr>
        <p:spPr>
          <a:xfrm>
            <a:off x="4572000" y="6093296"/>
            <a:ext cx="4249561" cy="369332"/>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r>
              <a:rPr sz="1200" dirty="0">
                <a:solidFill>
                  <a:schemeClr val="bg1"/>
                </a:solidFill>
                <a:latin typeface="Calibri"/>
                <a:ea typeface="Calibri"/>
                <a:cs typeface="Calibri"/>
                <a:sym typeface="Calibri"/>
              </a:rPr>
              <a:t> Standard precautions in health care: Aide-memoire. WHO Oct 2007</a:t>
            </a:r>
          </a:p>
          <a:p>
            <a:pPr lvl="0"/>
            <a:r>
              <a:rPr sz="1200" dirty="0">
                <a:solidFill>
                  <a:schemeClr val="bg1"/>
                </a:solidFill>
                <a:latin typeface="Calibri"/>
                <a:ea typeface="Calibri"/>
                <a:cs typeface="Calibri"/>
                <a:sym typeface="Calibri"/>
                <a:hlinkClick r:id="rId2"/>
              </a:rPr>
              <a:t>http://www.who.int/csr/resources/publications/EPR_AM2_E7.pdf</a:t>
            </a:r>
            <a:r>
              <a:rPr sz="1200" dirty="0">
                <a:solidFill>
                  <a:schemeClr val="bg1"/>
                </a:solidFill>
                <a:latin typeface="Calibri"/>
                <a:ea typeface="Calibri"/>
                <a:cs typeface="Calibri"/>
                <a:sym typeface="Calibri"/>
              </a:rPr>
              <a:t>. </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3230" y="1340768"/>
            <a:ext cx="4180769" cy="3843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199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542"/>
            <a:ext cx="9144000" cy="6831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2639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a:spLocks noGrp="1"/>
          </p:cNvSpPr>
          <p:nvPr>
            <p:ph type="title"/>
          </p:nvPr>
        </p:nvSpPr>
        <p:spPr>
          <a:xfrm>
            <a:off x="257631" y="188641"/>
            <a:ext cx="8229600" cy="970740"/>
          </a:xfrm>
          <a:prstGeom prst="rect">
            <a:avLst/>
          </a:prstGeom>
        </p:spPr>
        <p:txBody>
          <a:bodyPr/>
          <a:lstStyle>
            <a:lvl1pPr algn="l">
              <a:defRPr sz="4000" b="1"/>
            </a:lvl1pPr>
          </a:lstStyle>
          <a:p>
            <a:pPr lvl="0" algn="l" rtl="0">
              <a:defRPr sz="1800" b="0">
                <a:solidFill>
                  <a:srgbClr val="000000"/>
                </a:solidFill>
              </a:defRPr>
            </a:pPr>
            <a:r>
              <a:rPr sz="3600" dirty="0">
                <a:solidFill>
                  <a:srgbClr val="002060"/>
                </a:solidFill>
                <a:latin typeface="Times New Roman" panose="02020603050405020304" pitchFamily="18" charset="0"/>
                <a:cs typeface="Times New Roman" panose="02020603050405020304" pitchFamily="18" charset="0"/>
              </a:rPr>
              <a:t>Chain of Disease Transmission</a:t>
            </a:r>
          </a:p>
        </p:txBody>
      </p:sp>
      <p:sp>
        <p:nvSpPr>
          <p:cNvPr id="233" name="Shape 233"/>
          <p:cNvSpPr/>
          <p:nvPr/>
        </p:nvSpPr>
        <p:spPr>
          <a:xfrm>
            <a:off x="129144" y="2154798"/>
            <a:ext cx="4267203" cy="2781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pPr marL="356516" indent="-356516">
              <a:spcBef>
                <a:spcPts val="600"/>
              </a:spcBef>
              <a:buClr>
                <a:srgbClr val="FFFFFF"/>
              </a:buClr>
              <a:buSzPct val="100000"/>
              <a:buFont typeface="Arial"/>
              <a:buChar char="•"/>
            </a:pPr>
            <a:r>
              <a:rPr sz="2800" dirty="0">
                <a:solidFill>
                  <a:srgbClr val="002060"/>
                </a:solidFill>
                <a:latin typeface="Times New Roman" panose="02020603050405020304" pitchFamily="18" charset="0"/>
                <a:ea typeface="Calibri"/>
                <a:cs typeface="Times New Roman" panose="02020603050405020304" pitchFamily="18" charset="0"/>
                <a:sym typeface="Calibri"/>
              </a:rPr>
              <a:t>For infection to spread, </a:t>
            </a:r>
            <a:r>
              <a:rPr sz="2800" u="sng" dirty="0">
                <a:solidFill>
                  <a:srgbClr val="002060"/>
                </a:solidFill>
                <a:latin typeface="Times New Roman" panose="02020603050405020304" pitchFamily="18" charset="0"/>
                <a:ea typeface="Calibri"/>
                <a:cs typeface="Times New Roman" panose="02020603050405020304" pitchFamily="18" charset="0"/>
                <a:sym typeface="Calibri"/>
              </a:rPr>
              <a:t>all links must be connected</a:t>
            </a:r>
            <a:endParaRPr sz="3200" dirty="0">
              <a:solidFill>
                <a:srgbClr val="002060"/>
              </a:solidFill>
              <a:latin typeface="Times New Roman" panose="02020603050405020304" pitchFamily="18" charset="0"/>
              <a:ea typeface="Calibri"/>
              <a:cs typeface="Times New Roman" panose="02020603050405020304" pitchFamily="18" charset="0"/>
              <a:sym typeface="Calibri"/>
            </a:endParaRPr>
          </a:p>
          <a:p>
            <a:pPr marL="356516" indent="-356516">
              <a:spcBef>
                <a:spcPts val="600"/>
              </a:spcBef>
              <a:buClr>
                <a:srgbClr val="FFFFFF"/>
              </a:buClr>
              <a:buSzPct val="100000"/>
              <a:buFont typeface="Arial"/>
              <a:buChar char="•"/>
            </a:pPr>
            <a:r>
              <a:rPr sz="2800" u="sng" dirty="0">
                <a:solidFill>
                  <a:srgbClr val="002060"/>
                </a:solidFill>
                <a:latin typeface="Times New Roman" panose="02020603050405020304" pitchFamily="18" charset="0"/>
                <a:ea typeface="Calibri"/>
                <a:cs typeface="Times New Roman" panose="02020603050405020304" pitchFamily="18" charset="0"/>
                <a:sym typeface="Calibri"/>
              </a:rPr>
              <a:t>Breaking any link in chain </a:t>
            </a:r>
            <a:r>
              <a:rPr sz="2800" dirty="0">
                <a:solidFill>
                  <a:srgbClr val="002060"/>
                </a:solidFill>
                <a:latin typeface="Times New Roman" panose="02020603050405020304" pitchFamily="18" charset="0"/>
                <a:ea typeface="Calibri"/>
                <a:cs typeface="Times New Roman" panose="02020603050405020304" pitchFamily="18" charset="0"/>
                <a:sym typeface="Calibri"/>
              </a:rPr>
              <a:t>will stop infection transmission</a:t>
            </a:r>
          </a:p>
        </p:txBody>
      </p:sp>
      <p:grpSp>
        <p:nvGrpSpPr>
          <p:cNvPr id="247" name="Group 247"/>
          <p:cNvGrpSpPr/>
          <p:nvPr/>
        </p:nvGrpSpPr>
        <p:grpSpPr>
          <a:xfrm>
            <a:off x="4131817" y="980729"/>
            <a:ext cx="5363967" cy="4999612"/>
            <a:chOff x="-2" y="-1"/>
            <a:chExt cx="5363964" cy="4999610"/>
          </a:xfrm>
        </p:grpSpPr>
        <p:grpSp>
          <p:nvGrpSpPr>
            <p:cNvPr id="240" name="Group 240"/>
            <p:cNvGrpSpPr/>
            <p:nvPr/>
          </p:nvGrpSpPr>
          <p:grpSpPr>
            <a:xfrm>
              <a:off x="-2" y="-1"/>
              <a:ext cx="5363964" cy="4999610"/>
              <a:chOff x="0" y="0"/>
              <a:chExt cx="5363963" cy="4999608"/>
            </a:xfrm>
          </p:grpSpPr>
          <p:sp>
            <p:nvSpPr>
              <p:cNvPr id="234" name="Shape 234"/>
              <p:cNvSpPr/>
              <p:nvPr/>
            </p:nvSpPr>
            <p:spPr>
              <a:xfrm>
                <a:off x="1597579" y="0"/>
                <a:ext cx="2237919" cy="160509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66" y="10800"/>
                    </a:moveTo>
                    <a:cubicBezTo>
                      <a:pt x="2366" y="14943"/>
                      <a:pt x="6142" y="18301"/>
                      <a:pt x="10800" y="18301"/>
                    </a:cubicBezTo>
                    <a:cubicBezTo>
                      <a:pt x="15458" y="18301"/>
                      <a:pt x="19234" y="14943"/>
                      <a:pt x="19234" y="10800"/>
                    </a:cubicBezTo>
                    <a:cubicBezTo>
                      <a:pt x="19234" y="6657"/>
                      <a:pt x="15458" y="3299"/>
                      <a:pt x="10800" y="3299"/>
                    </a:cubicBezTo>
                    <a:cubicBezTo>
                      <a:pt x="6142" y="3299"/>
                      <a:pt x="2366" y="6657"/>
                      <a:pt x="2366" y="10800"/>
                    </a:cubicBezTo>
                    <a:close/>
                  </a:path>
                </a:pathLst>
              </a:custGeom>
              <a:solidFill>
                <a:srgbClr val="FF000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sp>
            <p:nvSpPr>
              <p:cNvPr id="235" name="Shape 235"/>
              <p:cNvSpPr/>
              <p:nvPr/>
            </p:nvSpPr>
            <p:spPr>
              <a:xfrm>
                <a:off x="1477131" y="3448083"/>
                <a:ext cx="2358368" cy="155152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70" y="10800"/>
                    </a:moveTo>
                    <a:cubicBezTo>
                      <a:pt x="2170" y="14943"/>
                      <a:pt x="6034" y="18301"/>
                      <a:pt x="10800" y="18301"/>
                    </a:cubicBezTo>
                    <a:cubicBezTo>
                      <a:pt x="15566" y="18301"/>
                      <a:pt x="19430" y="14943"/>
                      <a:pt x="19430" y="10800"/>
                    </a:cubicBezTo>
                    <a:cubicBezTo>
                      <a:pt x="19430" y="6657"/>
                      <a:pt x="15566" y="3299"/>
                      <a:pt x="10800" y="3299"/>
                    </a:cubicBezTo>
                    <a:cubicBezTo>
                      <a:pt x="6034" y="3299"/>
                      <a:pt x="2170" y="6657"/>
                      <a:pt x="2170" y="10800"/>
                    </a:cubicBezTo>
                    <a:close/>
                  </a:path>
                </a:pathLst>
              </a:custGeom>
              <a:solidFill>
                <a:srgbClr val="08121F"/>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sp>
            <p:nvSpPr>
              <p:cNvPr id="236" name="Shape 236"/>
              <p:cNvSpPr/>
              <p:nvPr/>
            </p:nvSpPr>
            <p:spPr>
              <a:xfrm rot="3162393">
                <a:off x="2737823" y="1035420"/>
                <a:ext cx="2520293" cy="151462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33" y="10800"/>
                    </a:moveTo>
                    <a:cubicBezTo>
                      <a:pt x="2233" y="14712"/>
                      <a:pt x="6069" y="17884"/>
                      <a:pt x="10800" y="17884"/>
                    </a:cubicBezTo>
                    <a:cubicBezTo>
                      <a:pt x="15531" y="17884"/>
                      <a:pt x="19367" y="14712"/>
                      <a:pt x="19367" y="10800"/>
                    </a:cubicBezTo>
                    <a:cubicBezTo>
                      <a:pt x="19367" y="6888"/>
                      <a:pt x="15531" y="3716"/>
                      <a:pt x="10800" y="3716"/>
                    </a:cubicBezTo>
                    <a:cubicBezTo>
                      <a:pt x="6069" y="3716"/>
                      <a:pt x="2233" y="6888"/>
                      <a:pt x="2233" y="10800"/>
                    </a:cubicBezTo>
                    <a:close/>
                  </a:path>
                </a:pathLst>
              </a:custGeom>
              <a:solidFill>
                <a:srgbClr val="4F81BD"/>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sp>
            <p:nvSpPr>
              <p:cNvPr id="237" name="Shape 237"/>
              <p:cNvSpPr/>
              <p:nvPr/>
            </p:nvSpPr>
            <p:spPr>
              <a:xfrm rot="7731003">
                <a:off x="169380" y="988108"/>
                <a:ext cx="2518245" cy="164017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49" y="10800"/>
                    </a:moveTo>
                    <a:cubicBezTo>
                      <a:pt x="2149" y="14943"/>
                      <a:pt x="6022" y="18301"/>
                      <a:pt x="10800" y="18301"/>
                    </a:cubicBezTo>
                    <a:cubicBezTo>
                      <a:pt x="15578" y="18301"/>
                      <a:pt x="19451" y="14943"/>
                      <a:pt x="19451" y="10800"/>
                    </a:cubicBezTo>
                    <a:cubicBezTo>
                      <a:pt x="19451" y="6657"/>
                      <a:pt x="15578" y="3299"/>
                      <a:pt x="10800" y="3299"/>
                    </a:cubicBezTo>
                    <a:cubicBezTo>
                      <a:pt x="6022" y="3299"/>
                      <a:pt x="2149" y="6657"/>
                      <a:pt x="2149" y="10800"/>
                    </a:cubicBezTo>
                    <a:close/>
                  </a:path>
                </a:pathLst>
              </a:custGeom>
              <a:solidFill>
                <a:srgbClr val="9F6D8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sp>
            <p:nvSpPr>
              <p:cNvPr id="238" name="Shape 238"/>
              <p:cNvSpPr/>
              <p:nvPr/>
            </p:nvSpPr>
            <p:spPr>
              <a:xfrm rot="4155156">
                <a:off x="-33901" y="2800928"/>
                <a:ext cx="2482761" cy="145335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31" y="10800"/>
                    </a:moveTo>
                    <a:cubicBezTo>
                      <a:pt x="1931" y="14943"/>
                      <a:pt x="5902" y="18301"/>
                      <a:pt x="10800" y="18301"/>
                    </a:cubicBezTo>
                    <a:cubicBezTo>
                      <a:pt x="15698" y="18301"/>
                      <a:pt x="19669" y="14943"/>
                      <a:pt x="19669" y="10800"/>
                    </a:cubicBezTo>
                    <a:cubicBezTo>
                      <a:pt x="19669" y="6657"/>
                      <a:pt x="15698" y="3299"/>
                      <a:pt x="10800" y="3299"/>
                    </a:cubicBezTo>
                    <a:cubicBezTo>
                      <a:pt x="5902" y="3299"/>
                      <a:pt x="1931" y="6657"/>
                      <a:pt x="1931" y="10800"/>
                    </a:cubicBezTo>
                    <a:close/>
                  </a:path>
                </a:pathLst>
              </a:custGeom>
              <a:solidFill>
                <a:srgbClr val="604A7B"/>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sp>
            <p:nvSpPr>
              <p:cNvPr id="239" name="Shape 239"/>
              <p:cNvSpPr/>
              <p:nvPr/>
            </p:nvSpPr>
            <p:spPr>
              <a:xfrm rot="17734568">
                <a:off x="2882146" y="2798248"/>
                <a:ext cx="2516157" cy="136796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93" y="10800"/>
                    </a:moveTo>
                    <a:cubicBezTo>
                      <a:pt x="1793" y="14943"/>
                      <a:pt x="5826" y="18301"/>
                      <a:pt x="10800" y="18301"/>
                    </a:cubicBezTo>
                    <a:cubicBezTo>
                      <a:pt x="15774" y="18301"/>
                      <a:pt x="19807" y="14943"/>
                      <a:pt x="19807" y="10800"/>
                    </a:cubicBezTo>
                    <a:cubicBezTo>
                      <a:pt x="19807" y="6657"/>
                      <a:pt x="15774" y="3299"/>
                      <a:pt x="10800" y="3299"/>
                    </a:cubicBezTo>
                    <a:cubicBezTo>
                      <a:pt x="5826" y="3299"/>
                      <a:pt x="1793" y="6657"/>
                      <a:pt x="1793" y="10800"/>
                    </a:cubicBezTo>
                    <a:close/>
                  </a:path>
                </a:pathLst>
              </a:custGeom>
              <a:solidFill>
                <a:srgbClr val="FFC00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a:p>
            </p:txBody>
          </p:sp>
        </p:grpSp>
        <p:sp>
          <p:nvSpPr>
            <p:cNvPr id="241" name="Shape 241"/>
            <p:cNvSpPr/>
            <p:nvPr/>
          </p:nvSpPr>
          <p:spPr>
            <a:xfrm>
              <a:off x="2144362" y="437017"/>
              <a:ext cx="887102"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2000" b="1">
                  <a:solidFill>
                    <a:srgbClr val="FFFFFF"/>
                  </a:solidFill>
                  <a:latin typeface="Calibri"/>
                  <a:ea typeface="Calibri"/>
                  <a:cs typeface="Calibri"/>
                  <a:sym typeface="Calibri"/>
                </a:defRPr>
              </a:lvl1pPr>
            </a:lstStyle>
            <a:p>
              <a:pPr lvl="0">
                <a:defRPr sz="1800" b="0">
                  <a:solidFill>
                    <a:srgbClr val="000000"/>
                  </a:solidFill>
                </a:defRPr>
              </a:pPr>
              <a:r>
                <a:rPr sz="1800" dirty="0">
                  <a:solidFill>
                    <a:srgbClr val="002060"/>
                  </a:solidFill>
                </a:rPr>
                <a:t>Pathogen</a:t>
              </a:r>
            </a:p>
          </p:txBody>
        </p:sp>
        <p:sp>
          <p:nvSpPr>
            <p:cNvPr id="242" name="Shape 242"/>
            <p:cNvSpPr/>
            <p:nvPr/>
          </p:nvSpPr>
          <p:spPr>
            <a:xfrm>
              <a:off x="864389" y="3184892"/>
              <a:ext cx="693908" cy="6540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ctr">
                <a:lnSpc>
                  <a:spcPts val="1700"/>
                </a:lnSpc>
              </a:pPr>
              <a:r>
                <a:rPr sz="2000" b="1" dirty="0">
                  <a:solidFill>
                    <a:srgbClr val="002060"/>
                  </a:solidFill>
                  <a:latin typeface="Calibri"/>
                  <a:ea typeface="Calibri"/>
                  <a:cs typeface="Calibri"/>
                  <a:sym typeface="Calibri"/>
                </a:rPr>
                <a:t>Portal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of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Entry</a:t>
              </a:r>
            </a:p>
          </p:txBody>
        </p:sp>
        <p:sp>
          <p:nvSpPr>
            <p:cNvPr id="243" name="Shape 243"/>
            <p:cNvSpPr/>
            <p:nvPr/>
          </p:nvSpPr>
          <p:spPr>
            <a:xfrm>
              <a:off x="833922" y="1678045"/>
              <a:ext cx="1217255" cy="4360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ctr">
                <a:lnSpc>
                  <a:spcPts val="1700"/>
                </a:lnSpc>
              </a:pPr>
              <a:r>
                <a:rPr sz="2000" b="1" dirty="0">
                  <a:solidFill>
                    <a:srgbClr val="002060"/>
                  </a:solidFill>
                  <a:latin typeface="Calibri"/>
                  <a:ea typeface="Calibri"/>
                  <a:cs typeface="Calibri"/>
                  <a:sym typeface="Calibri"/>
                </a:rPr>
                <a:t>Susceptible</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Host</a:t>
              </a:r>
            </a:p>
          </p:txBody>
        </p:sp>
        <p:sp>
          <p:nvSpPr>
            <p:cNvPr id="244" name="Shape 244"/>
            <p:cNvSpPr/>
            <p:nvPr/>
          </p:nvSpPr>
          <p:spPr>
            <a:xfrm>
              <a:off x="3510448" y="1664628"/>
              <a:ext cx="880819" cy="2769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defRPr sz="2000" b="1">
                  <a:solidFill>
                    <a:srgbClr val="FFFFFF"/>
                  </a:solidFill>
                  <a:latin typeface="Calibri"/>
                  <a:ea typeface="Calibri"/>
                  <a:cs typeface="Calibri"/>
                  <a:sym typeface="Calibri"/>
                </a:defRPr>
              </a:lvl1pPr>
            </a:lstStyle>
            <a:p>
              <a:pPr lvl="0">
                <a:defRPr sz="1800" b="0">
                  <a:solidFill>
                    <a:srgbClr val="000000"/>
                  </a:solidFill>
                </a:defRPr>
              </a:pPr>
              <a:r>
                <a:rPr sz="1800" dirty="0">
                  <a:solidFill>
                    <a:srgbClr val="002060"/>
                  </a:solidFill>
                </a:rPr>
                <a:t>Reservoir</a:t>
              </a:r>
            </a:p>
          </p:txBody>
        </p:sp>
        <p:sp>
          <p:nvSpPr>
            <p:cNvPr id="245" name="Shape 245"/>
            <p:cNvSpPr/>
            <p:nvPr/>
          </p:nvSpPr>
          <p:spPr>
            <a:xfrm>
              <a:off x="3881932" y="3184892"/>
              <a:ext cx="693908" cy="6540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ctr">
                <a:lnSpc>
                  <a:spcPts val="1700"/>
                </a:lnSpc>
              </a:pPr>
              <a:r>
                <a:rPr sz="2000" b="1" dirty="0">
                  <a:solidFill>
                    <a:srgbClr val="002060"/>
                  </a:solidFill>
                  <a:latin typeface="Calibri"/>
                  <a:ea typeface="Calibri"/>
                  <a:cs typeface="Calibri"/>
                  <a:sym typeface="Calibri"/>
                </a:rPr>
                <a:t>Portal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of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Exit</a:t>
              </a:r>
            </a:p>
          </p:txBody>
        </p:sp>
        <p:sp>
          <p:nvSpPr>
            <p:cNvPr id="246" name="Shape 246"/>
            <p:cNvSpPr/>
            <p:nvPr/>
          </p:nvSpPr>
          <p:spPr>
            <a:xfrm>
              <a:off x="1981242" y="3955525"/>
              <a:ext cx="1380633" cy="6540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ctr">
                <a:lnSpc>
                  <a:spcPts val="1700"/>
                </a:lnSpc>
              </a:pPr>
              <a:r>
                <a:rPr sz="2000" b="1" dirty="0">
                  <a:solidFill>
                    <a:srgbClr val="002060"/>
                  </a:solidFill>
                  <a:latin typeface="Calibri"/>
                  <a:ea typeface="Calibri"/>
                  <a:cs typeface="Calibri"/>
                  <a:sym typeface="Calibri"/>
                </a:rPr>
                <a:t>Mode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of </a:t>
              </a:r>
              <a:endParaRPr dirty="0">
                <a:solidFill>
                  <a:srgbClr val="002060"/>
                </a:solidFill>
                <a:latin typeface="Calibri"/>
                <a:ea typeface="Calibri"/>
                <a:cs typeface="Calibri"/>
                <a:sym typeface="Calibri"/>
              </a:endParaRPr>
            </a:p>
            <a:p>
              <a:pPr algn="ctr">
                <a:lnSpc>
                  <a:spcPts val="1700"/>
                </a:lnSpc>
              </a:pPr>
              <a:r>
                <a:rPr sz="2000" b="1" dirty="0">
                  <a:solidFill>
                    <a:srgbClr val="002060"/>
                  </a:solidFill>
                  <a:latin typeface="Calibri"/>
                  <a:ea typeface="Calibri"/>
                  <a:cs typeface="Calibri"/>
                  <a:sym typeface="Calibri"/>
                </a:rPr>
                <a:t>Transmission</a:t>
              </a:r>
            </a:p>
          </p:txBody>
        </p:sp>
      </p:grpSp>
    </p:spTree>
    <p:extLst>
      <p:ext uri="{BB962C8B-B14F-4D97-AF65-F5344CB8AC3E}">
        <p14:creationId xmlns:p14="http://schemas.microsoft.com/office/powerpoint/2010/main" val="3435671529"/>
      </p:ext>
    </p:extLst>
  </p:cSld>
  <p:clrMapOvr>
    <a:masterClrMapping/>
  </p:clrMapOvr>
  <p:transition spd="med">
    <p:dissolve/>
  </p:transition>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p:cNvSpPr>
          <p:nvPr>
            <p:ph type="title"/>
          </p:nvPr>
        </p:nvSpPr>
        <p:spPr>
          <a:xfrm>
            <a:off x="478269" y="11266"/>
            <a:ext cx="8229600" cy="1143000"/>
          </a:xfrm>
          <a:prstGeom prst="rect">
            <a:avLst/>
          </a:prstGeom>
        </p:spPr>
        <p:txBody>
          <a:bodyPr/>
          <a:lstStyle>
            <a:lvl1pPr algn="l">
              <a:defRPr sz="4000" b="1"/>
            </a:lvl1pPr>
          </a:lstStyle>
          <a:p>
            <a:pPr lvl="0" algn="l" rtl="0">
              <a:defRPr sz="1800" b="0">
                <a:solidFill>
                  <a:srgbClr val="000000"/>
                </a:solidFill>
              </a:defRPr>
            </a:pPr>
            <a:r>
              <a:rPr sz="3600" b="1" dirty="0">
                <a:solidFill>
                  <a:srgbClr val="002060"/>
                </a:solidFill>
                <a:latin typeface="Times New Roman" panose="02020603050405020304" pitchFamily="18" charset="0"/>
                <a:cs typeface="Times New Roman" panose="02020603050405020304" pitchFamily="18" charset="0"/>
              </a:rPr>
              <a:t>Types of Hand Hygiene</a:t>
            </a:r>
          </a:p>
        </p:txBody>
      </p:sp>
      <p:sp>
        <p:nvSpPr>
          <p:cNvPr id="300" name="Shape 300"/>
          <p:cNvSpPr>
            <a:spLocks noGrp="1"/>
          </p:cNvSpPr>
          <p:nvPr>
            <p:ph type="sldNum" sz="quarter" idx="12"/>
          </p:nvPr>
        </p:nvSpPr>
        <p:spPr>
          <a:prstGeom prst="rect">
            <a:avLst/>
          </a:prstGeom>
          <a:extLst>
            <a:ext uri="{C572A759-6A51-4108-AA02-DFA0A04FC94B}">
              <ma14:wrappingTextBoxFlag xmlns="" xmlns:ma14="http://schemas.microsoft.com/office/mac/drawingml/2011/main" val="1"/>
            </a:ext>
          </a:extLst>
        </p:spPr>
        <p:txBody>
          <a:bodyPr>
            <a:normAutofit/>
          </a:bodyPr>
          <a:lstStyle/>
          <a:p>
            <a:pPr lvl="0">
              <a:defRPr sz="1800">
                <a:solidFill>
                  <a:srgbClr val="000000"/>
                </a:solidFill>
              </a:defRPr>
            </a:pPr>
            <a:fld id="{86CB4B4D-7CA3-9044-876B-883B54F8677D}" type="slidenum">
              <a:rPr sz="1200">
                <a:solidFill>
                  <a:srgbClr val="FFFFFF"/>
                </a:solidFill>
              </a:rPr>
              <a:pPr lvl="0">
                <a:defRPr sz="1800">
                  <a:solidFill>
                    <a:srgbClr val="000000"/>
                  </a:solidFill>
                </a:defRPr>
              </a:pPr>
              <a:t>20</a:t>
            </a:fld>
            <a:endParaRPr sz="1200">
              <a:solidFill>
                <a:srgbClr val="FFFFFF"/>
              </a:solidFill>
            </a:endParaRPr>
          </a:p>
        </p:txBody>
      </p:sp>
      <p:pic>
        <p:nvPicPr>
          <p:cNvPr id="301" name="image5.png"/>
          <p:cNvPicPr/>
          <p:nvPr/>
        </p:nvPicPr>
        <p:blipFill>
          <a:blip r:embed="rId3" cstate="print">
            <a:extLst/>
          </a:blip>
          <a:stretch>
            <a:fillRect/>
          </a:stretch>
        </p:blipFill>
        <p:spPr>
          <a:xfrm>
            <a:off x="4913020" y="1653525"/>
            <a:ext cx="2313683" cy="2009314"/>
          </a:xfrm>
          <a:prstGeom prst="rect">
            <a:avLst/>
          </a:prstGeom>
          <a:ln w="25400" cap="flat">
            <a:solidFill>
              <a:srgbClr val="FFFFFF"/>
            </a:solidFill>
            <a:prstDash val="solid"/>
            <a:bevel/>
          </a:ln>
          <a:effectLst/>
        </p:spPr>
      </p:pic>
      <p:sp>
        <p:nvSpPr>
          <p:cNvPr id="302" name="Shape 302"/>
          <p:cNvSpPr/>
          <p:nvPr/>
        </p:nvSpPr>
        <p:spPr>
          <a:xfrm>
            <a:off x="4913021" y="3815239"/>
            <a:ext cx="3115364" cy="1231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2800" b="1">
                <a:solidFill>
                  <a:srgbClr val="FFFFFF"/>
                </a:solidFill>
                <a:latin typeface="Calibri"/>
                <a:ea typeface="Calibri"/>
                <a:cs typeface="Calibri"/>
                <a:sym typeface="Calibri"/>
              </a:defRPr>
            </a:lvl1pPr>
          </a:lstStyle>
          <a:p>
            <a:pPr lvl="0">
              <a:defRPr sz="1800" b="0">
                <a:solidFill>
                  <a:srgbClr val="000000"/>
                </a:solidFill>
              </a:defRPr>
            </a:pPr>
            <a:r>
              <a:rPr lang="en-US" sz="1600" dirty="0">
                <a:solidFill>
                  <a:srgbClr val="002060"/>
                </a:solidFill>
                <a:latin typeface="Arial" panose="020B0604020202020204" pitchFamily="34" charset="0"/>
                <a:cs typeface="Arial" panose="020B0604020202020204" pitchFamily="34" charset="0"/>
              </a:rPr>
              <a:t>Clean your hands by rubbing them</a:t>
            </a:r>
          </a:p>
          <a:p>
            <a:pPr lvl="0">
              <a:defRPr sz="1800" b="0">
                <a:solidFill>
                  <a:srgbClr val="000000"/>
                </a:solidFill>
              </a:defRPr>
            </a:pPr>
            <a:r>
              <a:rPr lang="en-US" sz="1600" dirty="0">
                <a:solidFill>
                  <a:srgbClr val="002060"/>
                </a:solidFill>
                <a:latin typeface="Arial" panose="020B0604020202020204" pitchFamily="34" charset="0"/>
                <a:cs typeface="Arial" panose="020B0604020202020204" pitchFamily="34" charset="0"/>
              </a:rPr>
              <a:t>with an alcohol-based formulation,</a:t>
            </a:r>
          </a:p>
          <a:p>
            <a:pPr lvl="0">
              <a:defRPr sz="1800" b="0">
                <a:solidFill>
                  <a:srgbClr val="000000"/>
                </a:solidFill>
              </a:defRPr>
            </a:pPr>
            <a:r>
              <a:rPr lang="en-US" sz="1600" dirty="0">
                <a:solidFill>
                  <a:srgbClr val="002060"/>
                </a:solidFill>
                <a:latin typeface="Arial" panose="020B0604020202020204" pitchFamily="34" charset="0"/>
                <a:cs typeface="Arial" panose="020B0604020202020204" pitchFamily="34" charset="0"/>
              </a:rPr>
              <a:t>as the preferred mean for routine</a:t>
            </a:r>
          </a:p>
          <a:p>
            <a:pPr lvl="0">
              <a:defRPr sz="1800" b="0">
                <a:solidFill>
                  <a:srgbClr val="000000"/>
                </a:solidFill>
              </a:defRPr>
            </a:pPr>
            <a:r>
              <a:rPr lang="en-US" sz="1600" dirty="0">
                <a:solidFill>
                  <a:srgbClr val="002060"/>
                </a:solidFill>
                <a:latin typeface="Arial" panose="020B0604020202020204" pitchFamily="34" charset="0"/>
                <a:cs typeface="Arial" panose="020B0604020202020204" pitchFamily="34" charset="0"/>
              </a:rPr>
              <a:t>hygienic hand antisepsis if hands</a:t>
            </a:r>
          </a:p>
          <a:p>
            <a:pPr lvl="0">
              <a:defRPr sz="1800" b="0">
                <a:solidFill>
                  <a:srgbClr val="000000"/>
                </a:solidFill>
              </a:defRPr>
            </a:pPr>
            <a:r>
              <a:rPr lang="en-US" sz="1600" dirty="0">
                <a:solidFill>
                  <a:srgbClr val="002060"/>
                </a:solidFill>
                <a:latin typeface="Arial" panose="020B0604020202020204" pitchFamily="34" charset="0"/>
                <a:cs typeface="Arial" panose="020B0604020202020204" pitchFamily="34" charset="0"/>
              </a:rPr>
              <a:t>are not visibly soiled. </a:t>
            </a:r>
            <a:endParaRPr sz="1600" b="1" dirty="0">
              <a:solidFill>
                <a:srgbClr val="002060"/>
              </a:solidFill>
              <a:latin typeface="Arial" panose="020B0604020202020204" pitchFamily="34" charset="0"/>
              <a:cs typeface="Arial" panose="020B0604020202020204" pitchFamily="34" charset="0"/>
            </a:endParaRPr>
          </a:p>
        </p:txBody>
      </p:sp>
      <p:grpSp>
        <p:nvGrpSpPr>
          <p:cNvPr id="309" name="Group 309"/>
          <p:cNvGrpSpPr/>
          <p:nvPr/>
        </p:nvGrpSpPr>
        <p:grpSpPr>
          <a:xfrm>
            <a:off x="658467" y="1653525"/>
            <a:ext cx="3080636" cy="2561828"/>
            <a:chOff x="-1" y="-1"/>
            <a:chExt cx="2909264" cy="2561826"/>
          </a:xfrm>
        </p:grpSpPr>
        <p:pic>
          <p:nvPicPr>
            <p:cNvPr id="307" name="image6.png"/>
            <p:cNvPicPr/>
            <p:nvPr/>
          </p:nvPicPr>
          <p:blipFill>
            <a:blip r:embed="rId4" cstate="print">
              <a:extLst/>
            </a:blip>
            <a:stretch>
              <a:fillRect/>
            </a:stretch>
          </p:blipFill>
          <p:spPr>
            <a:xfrm>
              <a:off x="190233" y="-1"/>
              <a:ext cx="2719030" cy="2009316"/>
            </a:xfrm>
            <a:prstGeom prst="rect">
              <a:avLst/>
            </a:prstGeom>
            <a:ln w="25400" cap="flat">
              <a:solidFill>
                <a:srgbClr val="FFFFFF"/>
              </a:solidFill>
              <a:prstDash val="solid"/>
              <a:bevel/>
            </a:ln>
            <a:effectLst/>
          </p:spPr>
        </p:pic>
        <p:sp>
          <p:nvSpPr>
            <p:cNvPr id="308" name="Shape 308"/>
            <p:cNvSpPr/>
            <p:nvPr/>
          </p:nvSpPr>
          <p:spPr>
            <a:xfrm>
              <a:off x="-1" y="2161715"/>
              <a:ext cx="2900301" cy="40011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ctr"/>
              <a:endParaRPr sz="2600" b="1" dirty="0">
                <a:solidFill>
                  <a:srgbClr val="002060"/>
                </a:solidFill>
                <a:latin typeface="Arial" panose="020B0604020202020204" pitchFamily="34" charset="0"/>
                <a:ea typeface="Calibri"/>
                <a:cs typeface="Arial" panose="020B0604020202020204" pitchFamily="34" charset="0"/>
                <a:sym typeface="Calibri"/>
              </a:endParaRPr>
            </a:p>
          </p:txBody>
        </p:sp>
      </p:grpSp>
      <p:sp>
        <p:nvSpPr>
          <p:cNvPr id="310" name="Shape 310"/>
          <p:cNvSpPr/>
          <p:nvPr/>
        </p:nvSpPr>
        <p:spPr>
          <a:xfrm>
            <a:off x="853105" y="976618"/>
            <a:ext cx="1003480" cy="492443"/>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a:defRPr sz="3600" b="1">
                <a:solidFill>
                  <a:srgbClr val="FFFFFF"/>
                </a:solidFill>
                <a:latin typeface="Calibri"/>
                <a:ea typeface="Calibri"/>
                <a:cs typeface="Calibri"/>
                <a:sym typeface="Calibri"/>
              </a:defRPr>
            </a:lvl1pPr>
          </a:lstStyle>
          <a:p>
            <a:pPr lvl="0" algn="l">
              <a:defRPr sz="1800" b="0">
                <a:solidFill>
                  <a:srgbClr val="000000"/>
                </a:solidFill>
              </a:defRPr>
            </a:pPr>
            <a:r>
              <a:rPr lang="en-US" sz="3200" b="1" dirty="0">
                <a:solidFill>
                  <a:srgbClr val="002060"/>
                </a:solidFill>
                <a:latin typeface="Times New Roman" panose="02020603050405020304" pitchFamily="18" charset="0"/>
                <a:cs typeface="Times New Roman" panose="02020603050405020304" pitchFamily="18" charset="0"/>
              </a:rPr>
              <a:t>Wash</a:t>
            </a:r>
            <a:endParaRPr sz="3200" b="1" strike="sngStrike" dirty="0">
              <a:solidFill>
                <a:srgbClr val="002060"/>
              </a:solidFill>
              <a:latin typeface="Times New Roman" panose="02020603050405020304" pitchFamily="18" charset="0"/>
              <a:cs typeface="Times New Roman" panose="02020603050405020304" pitchFamily="18" charset="0"/>
            </a:endParaRPr>
          </a:p>
        </p:txBody>
      </p:sp>
      <p:sp>
        <p:nvSpPr>
          <p:cNvPr id="311" name="Shape 311"/>
          <p:cNvSpPr/>
          <p:nvPr/>
        </p:nvSpPr>
        <p:spPr>
          <a:xfrm>
            <a:off x="5040941" y="981099"/>
            <a:ext cx="1025922" cy="492443"/>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a:defRPr sz="3600" b="1">
                <a:solidFill>
                  <a:srgbClr val="FFFFFF"/>
                </a:solidFill>
                <a:latin typeface="Calibri"/>
                <a:ea typeface="Calibri"/>
                <a:cs typeface="Calibri"/>
                <a:sym typeface="Calibri"/>
              </a:defRPr>
            </a:lvl1pPr>
          </a:lstStyle>
          <a:p>
            <a:pPr lvl="0">
              <a:defRPr sz="1800" b="0">
                <a:solidFill>
                  <a:srgbClr val="000000"/>
                </a:solidFill>
              </a:defRPr>
            </a:pPr>
            <a:r>
              <a:rPr lang="en-US" sz="3200" b="1" dirty="0">
                <a:solidFill>
                  <a:srgbClr val="002060"/>
                </a:solidFill>
                <a:latin typeface="Times New Roman" panose="02020603050405020304" pitchFamily="18" charset="0"/>
                <a:cs typeface="Times New Roman" panose="02020603050405020304" pitchFamily="18" charset="0"/>
              </a:rPr>
              <a:t>Clean</a:t>
            </a:r>
            <a:endParaRPr sz="3200" b="1" strike="sngStrike" dirty="0">
              <a:solidFill>
                <a:srgbClr val="002060"/>
              </a:solidFill>
              <a:latin typeface="Times New Roman" panose="02020603050405020304" pitchFamily="18" charset="0"/>
              <a:cs typeface="Times New Roman" panose="02020603050405020304" pitchFamily="18" charset="0"/>
            </a:endParaRPr>
          </a:p>
        </p:txBody>
      </p:sp>
      <p:sp>
        <p:nvSpPr>
          <p:cNvPr id="312" name="Shape 312"/>
          <p:cNvSpPr/>
          <p:nvPr/>
        </p:nvSpPr>
        <p:spPr>
          <a:xfrm flipH="1">
            <a:off x="4130408" y="1222839"/>
            <a:ext cx="1" cy="4191002"/>
          </a:xfrm>
          <a:prstGeom prst="line">
            <a:avLst/>
          </a:prstGeom>
          <a:ln w="41275">
            <a:solidFill>
              <a:srgbClr val="00B0F0"/>
            </a:solidFill>
          </a:ln>
        </p:spPr>
        <p:txBody>
          <a:bodyPr lIns="0" tIns="0" rIns="0" bIns="0"/>
          <a:lstStyle/>
          <a:p>
            <a:pPr lvl="0" defTabSz="457200">
              <a:defRPr sz="1200"/>
            </a:pPr>
            <a:endParaRPr/>
          </a:p>
        </p:txBody>
      </p:sp>
      <p:sp>
        <p:nvSpPr>
          <p:cNvPr id="3" name="Rectangle 2"/>
          <p:cNvSpPr/>
          <p:nvPr/>
        </p:nvSpPr>
        <p:spPr>
          <a:xfrm>
            <a:off x="767032" y="3815239"/>
            <a:ext cx="2932423" cy="1754326"/>
          </a:xfrm>
          <a:prstGeom prst="rect">
            <a:avLst/>
          </a:prstGeom>
        </p:spPr>
        <p:txBody>
          <a:bodyPr wrap="square">
            <a:spAutoFit/>
          </a:bodyPr>
          <a:lstStyle/>
          <a:p>
            <a:r>
              <a:rPr lang="en-US" dirty="0"/>
              <a:t>Wash your hands with soap and water when hands are visibly dirty or visibly soiled with blood or other body fluids or after using the toilet.</a:t>
            </a:r>
          </a:p>
        </p:txBody>
      </p:sp>
    </p:spTree>
    <p:extLst>
      <p:ext uri="{BB962C8B-B14F-4D97-AF65-F5344CB8AC3E}">
        <p14:creationId xmlns:p14="http://schemas.microsoft.com/office/powerpoint/2010/main" val="1354083184"/>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30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3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advAuto="0"/>
      <p:bldP spid="310" grpId="0" animBg="1" advAuto="0"/>
      <p:bldP spid="311"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p:cNvSpPr>
          <p:nvPr>
            <p:ph type="title"/>
          </p:nvPr>
        </p:nvSpPr>
        <p:spPr>
          <a:xfrm>
            <a:off x="0" y="0"/>
            <a:ext cx="9144000" cy="1152127"/>
          </a:xfrm>
          <a:prstGeom prst="rect">
            <a:avLst/>
          </a:prstGeom>
        </p:spPr>
        <p:txBody>
          <a:bodyPr>
            <a:noAutofit/>
          </a:bodyPr>
          <a:lstStyle>
            <a:lvl1pPr>
              <a:defRPr sz="4000" b="1"/>
            </a:lvl1pPr>
          </a:lstStyle>
          <a:p>
            <a:pPr lvl="0" algn="l" rtl="0">
              <a:defRPr sz="1800" b="0">
                <a:solidFill>
                  <a:srgbClr val="000000"/>
                </a:solidFill>
              </a:defRPr>
            </a:pPr>
            <a:r>
              <a:rPr sz="3600" b="1" dirty="0">
                <a:solidFill>
                  <a:srgbClr val="002060"/>
                </a:solidFill>
                <a:latin typeface="Arial" panose="020B0604020202020204" pitchFamily="34" charset="0"/>
                <a:cs typeface="Arial" panose="020B0604020202020204" pitchFamily="34" charset="0"/>
              </a:rPr>
              <a:t>Usually Missed During Hand Hygiene!</a:t>
            </a:r>
          </a:p>
        </p:txBody>
      </p:sp>
      <p:grpSp>
        <p:nvGrpSpPr>
          <p:cNvPr id="353" name="Group 353"/>
          <p:cNvGrpSpPr/>
          <p:nvPr/>
        </p:nvGrpSpPr>
        <p:grpSpPr>
          <a:xfrm>
            <a:off x="335280" y="980676"/>
            <a:ext cx="8808723" cy="4196157"/>
            <a:chOff x="-1" y="-1"/>
            <a:chExt cx="8808721" cy="4196155"/>
          </a:xfrm>
        </p:grpSpPr>
        <p:pic>
          <p:nvPicPr>
            <p:cNvPr id="347" name="image12.jpeg"/>
            <p:cNvPicPr/>
            <p:nvPr/>
          </p:nvPicPr>
          <p:blipFill>
            <a:blip r:embed="rId2" cstate="print">
              <a:extLst/>
            </a:blip>
            <a:stretch>
              <a:fillRect/>
            </a:stretch>
          </p:blipFill>
          <p:spPr>
            <a:xfrm>
              <a:off x="-1" y="-1"/>
              <a:ext cx="7048502" cy="3849570"/>
            </a:xfrm>
            <a:prstGeom prst="rect">
              <a:avLst/>
            </a:prstGeom>
            <a:ln w="12700" cap="flat">
              <a:noFill/>
              <a:miter lim="400000"/>
            </a:ln>
            <a:effectLst/>
          </p:spPr>
        </p:pic>
        <p:sp>
          <p:nvSpPr>
            <p:cNvPr id="348" name="Shape 348"/>
            <p:cNvSpPr/>
            <p:nvPr/>
          </p:nvSpPr>
          <p:spPr>
            <a:xfrm>
              <a:off x="701039" y="3743722"/>
              <a:ext cx="1600200" cy="4524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ts val="4000"/>
                </a:lnSpc>
                <a:defRPr sz="2000" b="1">
                  <a:solidFill>
                    <a:srgbClr val="FFFFFF"/>
                  </a:solidFill>
                  <a:latin typeface="Calibri"/>
                  <a:ea typeface="Calibri"/>
                  <a:cs typeface="Calibri"/>
                  <a:sym typeface="Calibri"/>
                </a:defRPr>
              </a:lvl1pPr>
            </a:lstStyle>
            <a:p>
              <a:pPr lvl="0">
                <a:defRPr sz="1800" b="0">
                  <a:solidFill>
                    <a:srgbClr val="000000"/>
                  </a:solidFill>
                </a:defRPr>
              </a:pPr>
              <a:r>
                <a:rPr sz="2000" b="1" dirty="0">
                  <a:solidFill>
                    <a:srgbClr val="002060"/>
                  </a:solidFill>
                </a:rPr>
                <a:t>Back of hand</a:t>
              </a:r>
            </a:p>
          </p:txBody>
        </p:sp>
        <p:sp>
          <p:nvSpPr>
            <p:cNvPr id="349" name="Shape 349"/>
            <p:cNvSpPr/>
            <p:nvPr/>
          </p:nvSpPr>
          <p:spPr>
            <a:xfrm>
              <a:off x="2926079" y="3743722"/>
              <a:ext cx="1676401" cy="4524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ts val="4000"/>
                </a:lnSpc>
                <a:defRPr sz="2000" b="1">
                  <a:solidFill>
                    <a:srgbClr val="FFFFFF"/>
                  </a:solidFill>
                  <a:latin typeface="Calibri"/>
                  <a:ea typeface="Calibri"/>
                  <a:cs typeface="Calibri"/>
                  <a:sym typeface="Calibri"/>
                </a:defRPr>
              </a:lvl1pPr>
            </a:lstStyle>
            <a:p>
              <a:pPr lvl="0">
                <a:defRPr sz="1800" b="0">
                  <a:solidFill>
                    <a:srgbClr val="000000"/>
                  </a:solidFill>
                </a:defRPr>
              </a:pPr>
              <a:r>
                <a:rPr sz="2000" b="1" dirty="0">
                  <a:solidFill>
                    <a:srgbClr val="002060"/>
                  </a:solidFill>
                </a:rPr>
                <a:t>Front of hand</a:t>
              </a:r>
            </a:p>
          </p:txBody>
        </p:sp>
        <p:sp>
          <p:nvSpPr>
            <p:cNvPr id="350" name="Shape 350"/>
            <p:cNvSpPr/>
            <p:nvPr/>
          </p:nvSpPr>
          <p:spPr>
            <a:xfrm>
              <a:off x="6050279" y="853440"/>
              <a:ext cx="2758441" cy="462831"/>
            </a:xfrm>
            <a:prstGeom prst="rect">
              <a:avLst/>
            </a:prstGeom>
            <a:solidFill>
              <a:srgbClr val="00000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sz="2000" dirty="0">
                  <a:solidFill>
                    <a:srgbClr val="FFFFFF"/>
                  </a:solidFill>
                </a:rPr>
                <a:t>Most frequently missed</a:t>
              </a:r>
            </a:p>
          </p:txBody>
        </p:sp>
        <p:sp>
          <p:nvSpPr>
            <p:cNvPr id="351" name="Shape 351"/>
            <p:cNvSpPr/>
            <p:nvPr/>
          </p:nvSpPr>
          <p:spPr>
            <a:xfrm>
              <a:off x="6050279" y="1560960"/>
              <a:ext cx="2758441" cy="462832"/>
            </a:xfrm>
            <a:prstGeom prst="rect">
              <a:avLst/>
            </a:prstGeom>
            <a:solidFill>
              <a:srgbClr val="00000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sz="2000">
                  <a:solidFill>
                    <a:srgbClr val="FFFFFF"/>
                  </a:solidFill>
                </a:rPr>
                <a:t>Frequently missed</a:t>
              </a:r>
            </a:p>
          </p:txBody>
        </p:sp>
        <p:sp>
          <p:nvSpPr>
            <p:cNvPr id="352" name="Shape 352"/>
            <p:cNvSpPr/>
            <p:nvPr/>
          </p:nvSpPr>
          <p:spPr>
            <a:xfrm>
              <a:off x="6050279" y="2288606"/>
              <a:ext cx="2758441" cy="462831"/>
            </a:xfrm>
            <a:prstGeom prst="rect">
              <a:avLst/>
            </a:prstGeom>
            <a:solidFill>
              <a:srgbClr val="00000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sz="2000">
                  <a:solidFill>
                    <a:srgbClr val="FFFFFF"/>
                  </a:solidFill>
                </a:rPr>
                <a:t>Least frequently missed</a:t>
              </a:r>
            </a:p>
          </p:txBody>
        </p:sp>
      </p:grpSp>
    </p:spTree>
    <p:extLst>
      <p:ext uri="{BB962C8B-B14F-4D97-AF65-F5344CB8AC3E}">
        <p14:creationId xmlns:p14="http://schemas.microsoft.com/office/powerpoint/2010/main" val="9636907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rtl="0" eaLnBrk="1" hangingPunct="1"/>
            <a:r>
              <a:rPr lang="en-US" altLang="en-US" b="1" u="sng" dirty="0" smtClean="0">
                <a:solidFill>
                  <a:schemeClr val="tx1"/>
                </a:solidFill>
              </a:rPr>
              <a:t>Incorrect Hand Cleansing</a:t>
            </a:r>
            <a:endParaRPr lang="en-US" altLang="en-US" u="sng" dirty="0" smtClean="0">
              <a:solidFill>
                <a:schemeClr val="tx1"/>
              </a:solidFill>
            </a:endParaRPr>
          </a:p>
        </p:txBody>
      </p:sp>
      <p:pic>
        <p:nvPicPr>
          <p:cNvPr id="307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1571625"/>
            <a:ext cx="742950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02928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idx="1"/>
          </p:nvPr>
        </p:nvSpPr>
        <p:spPr/>
        <p:txBody>
          <a:bodyPr/>
          <a:lstStyle/>
          <a:p>
            <a:pPr eaLnBrk="1" hangingPunct="1"/>
            <a:endParaRPr lang="en-US" altLang="en-US" smtClean="0"/>
          </a:p>
        </p:txBody>
      </p:sp>
      <p:pic>
        <p:nvPicPr>
          <p:cNvPr id="40963" name="Picture 3" descr="Image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7441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Image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63059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Image1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33270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Image1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0693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Image1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5496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Image1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56712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Image1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4492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اهمیت کنترل عفونت</a:t>
            </a:r>
            <a:endParaRPr lang="fa-IR" dirty="0"/>
          </a:p>
        </p:txBody>
      </p:sp>
      <p:sp>
        <p:nvSpPr>
          <p:cNvPr id="3" name="Content Placeholder 2"/>
          <p:cNvSpPr>
            <a:spLocks noGrp="1"/>
          </p:cNvSpPr>
          <p:nvPr>
            <p:ph idx="1"/>
          </p:nvPr>
        </p:nvSpPr>
        <p:spPr/>
        <p:txBody>
          <a:bodyPr/>
          <a:lstStyle/>
          <a:p>
            <a:r>
              <a:rPr lang="fa-IR" dirty="0" smtClean="0"/>
              <a:t>بیماری های نوپدید</a:t>
            </a:r>
          </a:p>
          <a:p>
            <a:r>
              <a:rPr lang="fa-IR" dirty="0" smtClean="0"/>
              <a:t>انتقال از بیماران بدون علامت</a:t>
            </a:r>
          </a:p>
          <a:p>
            <a:r>
              <a:rPr lang="fa-IR" smtClean="0"/>
              <a:t>بروز طغیان با مرکزیت مراکز درمانی</a:t>
            </a:r>
            <a:endParaRPr lang="fa-IR"/>
          </a:p>
        </p:txBody>
      </p:sp>
    </p:spTree>
    <p:extLst>
      <p:ext uri="{BB962C8B-B14F-4D97-AF65-F5344CB8AC3E}">
        <p14:creationId xmlns:p14="http://schemas.microsoft.com/office/powerpoint/2010/main" val="3814713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Image1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23123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5745_lo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34307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5746_lo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06823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5748_lo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5452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p:nvPr/>
        </p:nvSpPr>
        <p:spPr>
          <a:xfrm>
            <a:off x="0" y="123143"/>
            <a:ext cx="9036496"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defRPr sz="3600" b="1">
                <a:solidFill>
                  <a:srgbClr val="FFFFFF"/>
                </a:solidFill>
                <a:latin typeface="Calibri"/>
                <a:ea typeface="Calibri"/>
                <a:cs typeface="Calibri"/>
                <a:sym typeface="Calibri"/>
              </a:defRPr>
            </a:lvl1pPr>
          </a:lstStyle>
          <a:p>
            <a:pPr lvl="0" algn="ctr">
              <a:defRPr sz="1800" b="0">
                <a:solidFill>
                  <a:srgbClr val="000000"/>
                </a:solidFill>
              </a:defRPr>
            </a:pPr>
            <a:r>
              <a:rPr sz="3200" b="1" dirty="0">
                <a:solidFill>
                  <a:srgbClr val="002060"/>
                </a:solidFill>
                <a:latin typeface="Times New Roman" panose="02020603050405020304" pitchFamily="18" charset="0"/>
                <a:cs typeface="Times New Roman" panose="02020603050405020304" pitchFamily="18" charset="0"/>
              </a:rPr>
              <a:t>What is Personal Protective Equipment (</a:t>
            </a:r>
            <a:r>
              <a:rPr sz="3200" b="1" dirty="0" smtClean="0">
                <a:solidFill>
                  <a:srgbClr val="002060"/>
                </a:solidFill>
                <a:latin typeface="Times New Roman" panose="02020603050405020304" pitchFamily="18" charset="0"/>
                <a:cs typeface="Times New Roman" panose="02020603050405020304" pitchFamily="18" charset="0"/>
              </a:rPr>
              <a:t>PPE</a:t>
            </a:r>
            <a:r>
              <a:rPr lang="en-US" sz="3200" b="1" dirty="0" smtClean="0">
                <a:solidFill>
                  <a:srgbClr val="002060"/>
                </a:solidFill>
                <a:latin typeface="Times New Roman" panose="02020603050405020304" pitchFamily="18" charset="0"/>
                <a:cs typeface="Times New Roman" panose="02020603050405020304" pitchFamily="18" charset="0"/>
              </a:rPr>
              <a:t>)</a:t>
            </a:r>
            <a:r>
              <a:rPr sz="3200" b="1" dirty="0" smtClean="0">
                <a:solidFill>
                  <a:srgbClr val="002060"/>
                </a:solidFill>
                <a:latin typeface="Times New Roman" panose="02020603050405020304" pitchFamily="18" charset="0"/>
                <a:cs typeface="Times New Roman" panose="02020603050405020304" pitchFamily="18" charset="0"/>
              </a:rPr>
              <a:t>?</a:t>
            </a:r>
            <a:endParaRPr sz="3200" b="1" dirty="0">
              <a:solidFill>
                <a:srgbClr val="002060"/>
              </a:solidFill>
              <a:latin typeface="Times New Roman" panose="02020603050405020304" pitchFamily="18" charset="0"/>
              <a:cs typeface="Times New Roman" panose="02020603050405020304" pitchFamily="18" charset="0"/>
            </a:endParaRPr>
          </a:p>
        </p:txBody>
      </p:sp>
      <p:sp>
        <p:nvSpPr>
          <p:cNvPr id="3" name="Rectangle 2"/>
          <p:cNvSpPr/>
          <p:nvPr/>
        </p:nvSpPr>
        <p:spPr>
          <a:xfrm>
            <a:off x="449796" y="764704"/>
            <a:ext cx="8136904" cy="5370701"/>
          </a:xfrm>
          <a:prstGeom prst="rect">
            <a:avLst/>
          </a:prstGeom>
        </p:spPr>
        <p:txBody>
          <a:bodyPr wrap="square">
            <a:spAutoFit/>
          </a:bodyPr>
          <a:lstStyle/>
          <a:p>
            <a:r>
              <a:rPr lang="en-US" sz="2500" b="1" kern="1200" dirty="0">
                <a:solidFill>
                  <a:prstClr val="black"/>
                </a:solidFill>
                <a:latin typeface="Times New Roman" panose="02020603050405020304" pitchFamily="18" charset="0"/>
                <a:ea typeface="+mj-ea"/>
                <a:cs typeface="Times New Roman" panose="02020603050405020304" pitchFamily="18" charset="0"/>
              </a:rPr>
              <a:t>PPE</a:t>
            </a:r>
            <a:r>
              <a:rPr lang="en-US" sz="2500" kern="1200" dirty="0">
                <a:solidFill>
                  <a:prstClr val="black"/>
                </a:solidFill>
                <a:latin typeface="Times New Roman" panose="02020603050405020304" pitchFamily="18" charset="0"/>
                <a:ea typeface="+mj-ea"/>
                <a:cs typeface="Times New Roman" panose="02020603050405020304" pitchFamily="18" charset="0"/>
              </a:rPr>
              <a:t> is specialized clothing or equipment worn by HCW to protect against acquiring infectious agents from patients</a:t>
            </a:r>
            <a:r>
              <a:rPr lang="en-US" sz="2500" kern="1200" dirty="0" smtClean="0">
                <a:solidFill>
                  <a:prstClr val="black"/>
                </a:solidFill>
                <a:latin typeface="Times New Roman" panose="02020603050405020304" pitchFamily="18" charset="0"/>
                <a:ea typeface="+mj-ea"/>
                <a:cs typeface="Times New Roman" panose="02020603050405020304" pitchFamily="18" charset="0"/>
              </a:rPr>
              <a:t>.</a:t>
            </a:r>
          </a:p>
          <a:p>
            <a:endParaRPr lang="en-US" sz="2500" kern="1200" dirty="0">
              <a:solidFill>
                <a:prstClr val="black"/>
              </a:solidFill>
              <a:latin typeface="Times New Roman" panose="02020603050405020304" pitchFamily="18" charset="0"/>
              <a:ea typeface="+mj-ea"/>
              <a:cs typeface="Times New Roman" panose="02020603050405020304" pitchFamily="18" charset="0"/>
            </a:endParaRPr>
          </a:p>
          <a:p>
            <a:r>
              <a:rPr lang="en-US" sz="2500" b="1" dirty="0">
                <a:solidFill>
                  <a:schemeClr val="tx1"/>
                </a:solidFill>
                <a:latin typeface="Times New Roman" panose="02020603050405020304" pitchFamily="18" charset="0"/>
                <a:cs typeface="Times New Roman" panose="02020603050405020304" pitchFamily="18" charset="0"/>
              </a:rPr>
              <a:t>PPE</a:t>
            </a:r>
            <a:r>
              <a:rPr lang="en-US" sz="2500" dirty="0">
                <a:solidFill>
                  <a:schemeClr val="tx1"/>
                </a:solidFill>
                <a:latin typeface="Times New Roman" panose="02020603050405020304" pitchFamily="18" charset="0"/>
                <a:cs typeface="Times New Roman" panose="02020603050405020304" pitchFamily="18" charset="0"/>
              </a:rPr>
              <a:t> provides barriers to protect your eyes, nose, mouth, skin, feet and clothing from contact with a patient’s body fluids (e.g. blood, vomit, urine, feces, sweat, pus</a:t>
            </a:r>
            <a:r>
              <a:rPr lang="en-US" sz="2500" dirty="0" smtClean="0">
                <a:solidFill>
                  <a:schemeClr val="tx1"/>
                </a:solidFill>
                <a:latin typeface="Times New Roman" panose="02020603050405020304" pitchFamily="18" charset="0"/>
                <a:cs typeface="Times New Roman" panose="02020603050405020304" pitchFamily="18" charset="0"/>
              </a:rPr>
              <a:t>)</a:t>
            </a:r>
          </a:p>
          <a:p>
            <a:endParaRPr lang="en-US" sz="2500" kern="1200" dirty="0">
              <a:solidFill>
                <a:schemeClr val="tx1"/>
              </a:solidFill>
              <a:latin typeface="Times New Roman" panose="02020603050405020304" pitchFamily="18" charset="0"/>
              <a:ea typeface="+mj-ea"/>
              <a:cs typeface="Times New Roman" panose="02020603050405020304" pitchFamily="18" charset="0"/>
            </a:endParaRPr>
          </a:p>
          <a:p>
            <a:pPr marR="7990" algn="l"/>
            <a:r>
              <a:rPr lang="en-US" sz="2400" dirty="0">
                <a:solidFill>
                  <a:srgbClr val="000000"/>
                </a:solidFill>
                <a:latin typeface="Times New Roman" panose="02020603050405020304" pitchFamily="18" charset="0"/>
                <a:cs typeface="Times New Roman" panose="02020603050405020304" pitchFamily="18" charset="0"/>
              </a:rPr>
              <a:t>Selection of PPE is based on the nature of the patient interaction and potential for exposure to infectious </a:t>
            </a:r>
            <a:r>
              <a:rPr lang="en-US" sz="2400" dirty="0" smtClean="0">
                <a:solidFill>
                  <a:srgbClr val="000000"/>
                </a:solidFill>
                <a:latin typeface="Times New Roman" panose="02020603050405020304" pitchFamily="18" charset="0"/>
                <a:cs typeface="Times New Roman" panose="02020603050405020304" pitchFamily="18" charset="0"/>
              </a:rPr>
              <a:t>material</a:t>
            </a:r>
          </a:p>
          <a:p>
            <a:pPr marR="7990" algn="l"/>
            <a:endParaRPr lang="en-US" sz="2400" dirty="0">
              <a:solidFill>
                <a:srgbClr val="000000"/>
              </a:solidFill>
              <a:latin typeface="Times New Roman" panose="02020603050405020304" pitchFamily="18" charset="0"/>
              <a:cs typeface="Times New Roman" panose="02020603050405020304" pitchFamily="18" charset="0"/>
            </a:endParaRPr>
          </a:p>
          <a:p>
            <a:pPr marL="457200" marR="19850" indent="-457200" algn="l">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Put on (don) PPE prior to coming into contact with the patient </a:t>
            </a:r>
          </a:p>
          <a:p>
            <a:pPr marL="457200" marR="0" indent="-457200" algn="l">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Be aware of self-contamination when PPE is used</a:t>
            </a:r>
          </a:p>
          <a:p>
            <a:pPr marL="457200" marR="0" indent="-457200" algn="l">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Perform hand hygiene after PPE removal </a:t>
            </a:r>
            <a:endParaRPr lang="en-US" dirty="0"/>
          </a:p>
        </p:txBody>
      </p:sp>
      <p:sp>
        <p:nvSpPr>
          <p:cNvPr id="5" name="Rectangle 4"/>
          <p:cNvSpPr/>
          <p:nvPr/>
        </p:nvSpPr>
        <p:spPr>
          <a:xfrm>
            <a:off x="4518248" y="6135405"/>
            <a:ext cx="4572000" cy="338554"/>
          </a:xfrm>
          <a:prstGeom prst="rect">
            <a:avLst/>
          </a:prstGeom>
        </p:spPr>
        <p:txBody>
          <a:bodyPr>
            <a:spAutoFit/>
          </a:bodyPr>
          <a:lstStyle/>
          <a:p>
            <a:r>
              <a:rPr lang="en-US" sz="1600" i="1" dirty="0">
                <a:solidFill>
                  <a:schemeClr val="bg1"/>
                </a:solidFill>
                <a:latin typeface="Times New Roman" panose="02020603050405020304" pitchFamily="18" charset="0"/>
                <a:cs typeface="Times New Roman" panose="02020603050405020304" pitchFamily="18" charset="0"/>
              </a:rPr>
              <a:t>(</a:t>
            </a:r>
            <a:r>
              <a:rPr lang="en-US" sz="1400" i="1" dirty="0">
                <a:solidFill>
                  <a:schemeClr val="bg1"/>
                </a:solidFill>
                <a:latin typeface="Times New Roman" panose="02020603050405020304" pitchFamily="18" charset="0"/>
                <a:cs typeface="Times New Roman" panose="02020603050405020304" pitchFamily="18" charset="0"/>
              </a:rPr>
              <a:t>Siegel JD, CDC Guidelines for Isolation Precaution, 2007 ) </a:t>
            </a:r>
            <a:endParaRPr lang="en-US" sz="1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4951691"/>
      </p:ext>
    </p:extLst>
  </p:cSld>
  <p:clrMapOvr>
    <a:masterClrMapping/>
  </p:clrMapOvr>
  <p:timing>
    <p:tnLst>
      <p:par>
        <p:cTn id="1" dur="indefinite" restart="never" fill="hold"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96" y="188640"/>
            <a:ext cx="8229600" cy="634082"/>
          </a:xfrm>
        </p:spPr>
        <p:txBody>
          <a:bodyPr>
            <a:normAutofit fontScale="90000"/>
          </a:bodyPr>
          <a:lstStyle/>
          <a:p>
            <a:pPr algn="l" rtl="0"/>
            <a:r>
              <a:rPr lang="en-US" sz="4000" dirty="0" smtClean="0">
                <a:solidFill>
                  <a:schemeClr val="tx1"/>
                </a:solidFill>
                <a:latin typeface="Times New Roman" panose="02020603050405020304" pitchFamily="18" charset="0"/>
                <a:cs typeface="Times New Roman" panose="02020603050405020304" pitchFamily="18" charset="0"/>
              </a:rPr>
              <a:t>Types </a:t>
            </a:r>
            <a:r>
              <a:rPr lang="en-US" sz="4000" dirty="0">
                <a:solidFill>
                  <a:schemeClr val="tx1"/>
                </a:solidFill>
                <a:latin typeface="Times New Roman" panose="02020603050405020304" pitchFamily="18" charset="0"/>
                <a:cs typeface="Times New Roman" panose="02020603050405020304" pitchFamily="18" charset="0"/>
              </a:rPr>
              <a:t>of PPE in Health Care</a:t>
            </a:r>
          </a:p>
        </p:txBody>
      </p:sp>
      <p:sp>
        <p:nvSpPr>
          <p:cNvPr id="3" name="Rectangle 2"/>
          <p:cNvSpPr/>
          <p:nvPr/>
        </p:nvSpPr>
        <p:spPr>
          <a:xfrm>
            <a:off x="251520" y="787102"/>
            <a:ext cx="8779246" cy="3693319"/>
          </a:xfrm>
          <a:prstGeom prst="rect">
            <a:avLst/>
          </a:prstGeom>
        </p:spPr>
        <p:txBody>
          <a:bodyPr wrap="square">
            <a:spAutoFit/>
          </a:bodyPr>
          <a:lstStyle/>
          <a:p>
            <a:pPr algn="l"/>
            <a:endParaRPr lang="en-US" sz="1100" dirty="0">
              <a:solidFill>
                <a:srgbClr val="000000"/>
              </a:solidFill>
            </a:endParaRP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Gloves</a:t>
            </a:r>
            <a:r>
              <a:rPr lang="en-US" sz="2400" dirty="0">
                <a:latin typeface="Times New Roman" panose="02020603050405020304" pitchFamily="18" charset="0"/>
                <a:cs typeface="Times New Roman" panose="02020603050405020304" pitchFamily="18" charset="0"/>
              </a:rPr>
              <a:t>– protect hands and allow efficient removal of organisms from hands</a:t>
            </a: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Gowns and Aprons</a:t>
            </a:r>
            <a:r>
              <a:rPr lang="en-US" sz="2400" dirty="0">
                <a:latin typeface="Times New Roman" panose="02020603050405020304" pitchFamily="18" charset="0"/>
                <a:cs typeface="Times New Roman" panose="02020603050405020304" pitchFamily="18" charset="0"/>
              </a:rPr>
              <a:t>– protect skin and clothing </a:t>
            </a: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Face masks</a:t>
            </a:r>
            <a:r>
              <a:rPr lang="en-US" sz="2400" dirty="0">
                <a:latin typeface="Times New Roman" panose="02020603050405020304" pitchFamily="18" charset="0"/>
                <a:cs typeface="Times New Roman" panose="02020603050405020304" pitchFamily="18" charset="0"/>
              </a:rPr>
              <a:t>– protect mucous membranes of mouth and nose</a:t>
            </a: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Respirators-</a:t>
            </a:r>
            <a:r>
              <a:rPr lang="en-US" sz="2400" dirty="0">
                <a:latin typeface="Times New Roman" panose="02020603050405020304" pitchFamily="18" charset="0"/>
                <a:cs typeface="Times New Roman" panose="02020603050405020304" pitchFamily="18" charset="0"/>
              </a:rPr>
              <a:t>prevent inhalation of infectious material</a:t>
            </a: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Goggles</a:t>
            </a:r>
            <a:r>
              <a:rPr lang="en-US" sz="2400" dirty="0">
                <a:latin typeface="Times New Roman" panose="02020603050405020304" pitchFamily="18" charset="0"/>
                <a:cs typeface="Times New Roman" panose="02020603050405020304" pitchFamily="18" charset="0"/>
              </a:rPr>
              <a:t>– protect eyes</a:t>
            </a:r>
          </a:p>
          <a:p>
            <a:pPr marL="342900" indent="-342900">
              <a:spcBef>
                <a:spcPts val="600"/>
              </a:spcBef>
              <a:spcAft>
                <a:spcPts val="600"/>
              </a:spcAft>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 ace shields </a:t>
            </a:r>
            <a:r>
              <a:rPr lang="en-US" sz="2400" dirty="0">
                <a:latin typeface="Times New Roman" panose="02020603050405020304" pitchFamily="18" charset="0"/>
                <a:cs typeface="Times New Roman" panose="02020603050405020304" pitchFamily="18" charset="0"/>
              </a:rPr>
              <a:t>– mucous membranes of face, mouth, nose and eyes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90" y="4581128"/>
            <a:ext cx="8784976" cy="1540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15875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p:nvPr/>
        </p:nvSpPr>
        <p:spPr>
          <a:xfrm>
            <a:off x="457200" y="441102"/>
            <a:ext cx="8229600" cy="5539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defRPr sz="4000" b="1">
                <a:solidFill>
                  <a:srgbClr val="FFFFFF"/>
                </a:solidFill>
                <a:latin typeface="Calibri"/>
                <a:ea typeface="Calibri"/>
                <a:cs typeface="Calibri"/>
                <a:sym typeface="Calibri"/>
              </a:defRPr>
            </a:lvl1pPr>
          </a:lstStyle>
          <a:p>
            <a:pPr lvl="0" algn="ctr">
              <a:defRPr sz="1800" b="0">
                <a:solidFill>
                  <a:srgbClr val="000000"/>
                </a:solidFill>
              </a:defRPr>
            </a:pPr>
            <a:r>
              <a:rPr sz="3600" b="1" dirty="0">
                <a:solidFill>
                  <a:srgbClr val="002060"/>
                </a:solidFill>
                <a:latin typeface="Times New Roman" panose="02020603050405020304" pitchFamily="18" charset="0"/>
                <a:cs typeface="Times New Roman" panose="02020603050405020304" pitchFamily="18" charset="0"/>
              </a:rPr>
              <a:t>Examples of PPE Items</a:t>
            </a:r>
          </a:p>
        </p:txBody>
      </p:sp>
      <p:sp>
        <p:nvSpPr>
          <p:cNvPr id="387" name="Shape 387"/>
          <p:cNvSpPr/>
          <p:nvPr/>
        </p:nvSpPr>
        <p:spPr>
          <a:xfrm>
            <a:off x="501469" y="4480244"/>
            <a:ext cx="1784532" cy="4470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a:solidFill>
                  <a:srgbClr val="FFFFFF"/>
                </a:solidFill>
              </a:rPr>
              <a:t>Gloves</a:t>
            </a:r>
          </a:p>
        </p:txBody>
      </p:sp>
      <p:sp>
        <p:nvSpPr>
          <p:cNvPr id="388" name="Shape 388"/>
          <p:cNvSpPr/>
          <p:nvPr/>
        </p:nvSpPr>
        <p:spPr>
          <a:xfrm>
            <a:off x="6553200" y="6446580"/>
            <a:ext cx="2133600" cy="18466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r">
              <a:defRPr sz="1200">
                <a:solidFill>
                  <a:srgbClr val="FFFFFF"/>
                </a:solidFill>
                <a:latin typeface="Calibri"/>
                <a:ea typeface="Calibri"/>
                <a:cs typeface="Calibri"/>
                <a:sym typeface="Calibri"/>
              </a:defRPr>
            </a:lvl1pPr>
          </a:lstStyle>
          <a:p>
            <a:pPr lvl="0">
              <a:defRPr sz="1800">
                <a:solidFill>
                  <a:srgbClr val="000000"/>
                </a:solidFill>
              </a:defRPr>
            </a:pPr>
            <a:endParaRPr sz="1200" dirty="0">
              <a:solidFill>
                <a:srgbClr val="FFFFFF"/>
              </a:solidFill>
            </a:endParaRPr>
          </a:p>
        </p:txBody>
      </p:sp>
      <p:sp>
        <p:nvSpPr>
          <p:cNvPr id="389" name="Shape 389"/>
          <p:cNvSpPr/>
          <p:nvPr/>
        </p:nvSpPr>
        <p:spPr>
          <a:xfrm>
            <a:off x="532467" y="2127577"/>
            <a:ext cx="1697940" cy="44703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a:solidFill>
                  <a:srgbClr val="FFFFFF"/>
                </a:solidFill>
              </a:rPr>
              <a:t>Face shield</a:t>
            </a:r>
          </a:p>
        </p:txBody>
      </p:sp>
      <p:grpSp>
        <p:nvGrpSpPr>
          <p:cNvPr id="401" name="Group 401"/>
          <p:cNvGrpSpPr/>
          <p:nvPr/>
        </p:nvGrpSpPr>
        <p:grpSpPr>
          <a:xfrm>
            <a:off x="492282" y="3180219"/>
            <a:ext cx="8233240" cy="2253853"/>
            <a:chOff x="-2" y="-3"/>
            <a:chExt cx="8233238" cy="2253852"/>
          </a:xfrm>
        </p:grpSpPr>
        <p:sp>
          <p:nvSpPr>
            <p:cNvPr id="390" name="Shape 390"/>
            <p:cNvSpPr/>
            <p:nvPr/>
          </p:nvSpPr>
          <p:spPr>
            <a:xfrm>
              <a:off x="146129" y="31940"/>
              <a:ext cx="1752858"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Gloves</a:t>
              </a:r>
            </a:p>
          </p:txBody>
        </p:sp>
        <p:grpSp>
          <p:nvGrpSpPr>
            <p:cNvPr id="393" name="Group 393"/>
            <p:cNvGrpSpPr/>
            <p:nvPr/>
          </p:nvGrpSpPr>
          <p:grpSpPr>
            <a:xfrm>
              <a:off x="6472858" y="31938"/>
              <a:ext cx="1760378" cy="2221910"/>
              <a:chOff x="-1" y="-2"/>
              <a:chExt cx="1760376" cy="2221909"/>
            </a:xfrm>
          </p:grpSpPr>
          <p:pic>
            <p:nvPicPr>
              <p:cNvPr id="391" name="image11.png"/>
              <p:cNvPicPr/>
              <p:nvPr/>
            </p:nvPicPr>
            <p:blipFill>
              <a:blip r:embed="rId2" cstate="print">
                <a:extLst/>
              </a:blip>
              <a:stretch>
                <a:fillRect/>
              </a:stretch>
            </p:blipFill>
            <p:spPr>
              <a:xfrm>
                <a:off x="0" y="455122"/>
                <a:ext cx="1760375" cy="1766785"/>
              </a:xfrm>
              <a:prstGeom prst="rect">
                <a:avLst/>
              </a:prstGeom>
              <a:ln w="25400" cap="flat">
                <a:solidFill>
                  <a:srgbClr val="FFFFFF"/>
                </a:solidFill>
                <a:prstDash val="solid"/>
                <a:bevel/>
              </a:ln>
              <a:effectLst/>
            </p:spPr>
          </p:pic>
          <p:sp>
            <p:nvSpPr>
              <p:cNvPr id="392" name="Shape 392"/>
              <p:cNvSpPr/>
              <p:nvPr/>
            </p:nvSpPr>
            <p:spPr>
              <a:xfrm>
                <a:off x="-1" y="-2"/>
                <a:ext cx="1752861"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Apron</a:t>
                </a:r>
              </a:p>
            </p:txBody>
          </p:sp>
        </p:grpSp>
        <p:grpSp>
          <p:nvGrpSpPr>
            <p:cNvPr id="396" name="Group 396"/>
            <p:cNvGrpSpPr/>
            <p:nvPr/>
          </p:nvGrpSpPr>
          <p:grpSpPr>
            <a:xfrm>
              <a:off x="2151741" y="-3"/>
              <a:ext cx="1752862" cy="2244382"/>
              <a:chOff x="-1" y="-1"/>
              <a:chExt cx="1752861" cy="2244381"/>
            </a:xfrm>
          </p:grpSpPr>
          <p:pic>
            <p:nvPicPr>
              <p:cNvPr id="394" name="image12.png"/>
              <p:cNvPicPr/>
              <p:nvPr/>
            </p:nvPicPr>
            <p:blipFill>
              <a:blip r:embed="rId3" cstate="print">
                <a:extLst/>
              </a:blip>
              <a:stretch>
                <a:fillRect/>
              </a:stretch>
            </p:blipFill>
            <p:spPr>
              <a:xfrm>
                <a:off x="326743" y="455121"/>
                <a:ext cx="1099374" cy="1789259"/>
              </a:xfrm>
              <a:prstGeom prst="rect">
                <a:avLst/>
              </a:prstGeom>
              <a:ln w="25400" cap="flat">
                <a:solidFill>
                  <a:srgbClr val="FFFFFF"/>
                </a:solidFill>
                <a:prstDash val="solid"/>
                <a:bevel/>
              </a:ln>
              <a:effectLst/>
            </p:spPr>
          </p:pic>
          <p:sp>
            <p:nvSpPr>
              <p:cNvPr id="395" name="Shape 395"/>
              <p:cNvSpPr/>
              <p:nvPr/>
            </p:nvSpPr>
            <p:spPr>
              <a:xfrm>
                <a:off x="-1" y="-1"/>
                <a:ext cx="1752861"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Gown</a:t>
                </a:r>
              </a:p>
            </p:txBody>
          </p:sp>
        </p:grpSp>
        <p:grpSp>
          <p:nvGrpSpPr>
            <p:cNvPr id="399" name="Group 399"/>
            <p:cNvGrpSpPr/>
            <p:nvPr/>
          </p:nvGrpSpPr>
          <p:grpSpPr>
            <a:xfrm>
              <a:off x="4174303" y="-3"/>
              <a:ext cx="1868051" cy="2253852"/>
              <a:chOff x="0" y="-2"/>
              <a:chExt cx="1868050" cy="2253850"/>
            </a:xfrm>
          </p:grpSpPr>
          <p:sp>
            <p:nvSpPr>
              <p:cNvPr id="397" name="Shape 397"/>
              <p:cNvSpPr/>
              <p:nvPr/>
            </p:nvSpPr>
            <p:spPr>
              <a:xfrm>
                <a:off x="376853" y="-2"/>
                <a:ext cx="1196949"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Boots</a:t>
                </a:r>
              </a:p>
            </p:txBody>
          </p:sp>
          <p:pic>
            <p:nvPicPr>
              <p:cNvPr id="398" name="image4.jpeg" descr="\\Cdc\project\NCHM_DCS_PhotoShare\PhotoServices\Share\ebola_rev\BootsRev.jpg"/>
              <p:cNvPicPr/>
              <p:nvPr/>
            </p:nvPicPr>
            <p:blipFill>
              <a:blip r:embed="rId4" cstate="print">
                <a:extLst/>
              </a:blip>
              <a:srcRect t="9360" b="10527"/>
              <a:stretch>
                <a:fillRect/>
              </a:stretch>
            </p:blipFill>
            <p:spPr>
              <a:xfrm>
                <a:off x="0" y="455123"/>
                <a:ext cx="1868050" cy="1798725"/>
              </a:xfrm>
              <a:prstGeom prst="rect">
                <a:avLst/>
              </a:prstGeom>
              <a:ln w="25400" cap="flat">
                <a:solidFill>
                  <a:srgbClr val="FFFFFF"/>
                </a:solidFill>
                <a:prstDash val="solid"/>
                <a:bevel/>
              </a:ln>
              <a:effectLst/>
            </p:spPr>
          </p:pic>
        </p:grpSp>
        <p:pic>
          <p:nvPicPr>
            <p:cNvPr id="400" name="image5.jpeg"/>
            <p:cNvPicPr/>
            <p:nvPr/>
          </p:nvPicPr>
          <p:blipFill>
            <a:blip r:embed="rId5" cstate="print">
              <a:extLst/>
            </a:blip>
            <a:stretch>
              <a:fillRect/>
            </a:stretch>
          </p:blipFill>
          <p:spPr>
            <a:xfrm>
              <a:off x="-2" y="487062"/>
              <a:ext cx="1745555" cy="1728437"/>
            </a:xfrm>
            <a:prstGeom prst="rect">
              <a:avLst/>
            </a:prstGeom>
            <a:ln w="28575" cap="flat">
              <a:solidFill>
                <a:srgbClr val="FFFFFF"/>
              </a:solidFill>
              <a:prstDash val="solid"/>
              <a:bevel/>
            </a:ln>
            <a:effectLst/>
          </p:spPr>
        </p:pic>
      </p:grpSp>
      <p:grpSp>
        <p:nvGrpSpPr>
          <p:cNvPr id="411" name="Group 411"/>
          <p:cNvGrpSpPr/>
          <p:nvPr/>
        </p:nvGrpSpPr>
        <p:grpSpPr>
          <a:xfrm>
            <a:off x="443600" y="1089069"/>
            <a:ext cx="8166247" cy="1967922"/>
            <a:chOff x="0" y="-1"/>
            <a:chExt cx="8166246" cy="1967920"/>
          </a:xfrm>
        </p:grpSpPr>
        <p:sp>
          <p:nvSpPr>
            <p:cNvPr id="402" name="Shape 402"/>
            <p:cNvSpPr/>
            <p:nvPr/>
          </p:nvSpPr>
          <p:spPr>
            <a:xfrm>
              <a:off x="0" y="-1"/>
              <a:ext cx="1784531"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Face</a:t>
              </a:r>
              <a:r>
                <a:rPr sz="2400" b="1" dirty="0">
                  <a:solidFill>
                    <a:srgbClr val="002060"/>
                  </a:solidFill>
                </a:rPr>
                <a:t> shields</a:t>
              </a:r>
            </a:p>
          </p:txBody>
        </p:sp>
        <p:sp>
          <p:nvSpPr>
            <p:cNvPr id="403" name="Shape 403"/>
            <p:cNvSpPr/>
            <p:nvPr/>
          </p:nvSpPr>
          <p:spPr>
            <a:xfrm>
              <a:off x="2059994" y="-1"/>
              <a:ext cx="178453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Masks</a:t>
              </a:r>
            </a:p>
          </p:txBody>
        </p:sp>
        <p:pic>
          <p:nvPicPr>
            <p:cNvPr id="404" name="image6.jpeg" descr="\\cdc\project\OID_NCEZID_DFWED\OD\6.Health Communications\Global Activities\Ebola\Photos IC education\109NIKON\DSCN2692.JPG"/>
            <p:cNvPicPr/>
            <p:nvPr/>
          </p:nvPicPr>
          <p:blipFill>
            <a:blip r:embed="rId6" cstate="print">
              <a:extLst/>
            </a:blip>
            <a:srcRect t="20501" r="61328" b="19577"/>
            <a:stretch>
              <a:fillRect/>
            </a:stretch>
          </p:blipFill>
          <p:spPr>
            <a:xfrm rot="5400000">
              <a:off x="6495720" y="443768"/>
              <a:ext cx="1406361" cy="1634372"/>
            </a:xfrm>
            <a:prstGeom prst="rect">
              <a:avLst/>
            </a:prstGeom>
            <a:ln w="25400" cap="flat">
              <a:solidFill>
                <a:srgbClr val="FFFFFF"/>
              </a:solidFill>
              <a:prstDash val="solid"/>
              <a:bevel/>
            </a:ln>
            <a:effectLst/>
          </p:spPr>
        </p:pic>
        <p:grpSp>
          <p:nvGrpSpPr>
            <p:cNvPr id="407" name="Group 407"/>
            <p:cNvGrpSpPr/>
            <p:nvPr/>
          </p:nvGrpSpPr>
          <p:grpSpPr>
            <a:xfrm>
              <a:off x="4157295" y="25397"/>
              <a:ext cx="1918508" cy="1942522"/>
              <a:chOff x="0" y="-1"/>
              <a:chExt cx="1918507" cy="1942521"/>
            </a:xfrm>
          </p:grpSpPr>
          <p:pic>
            <p:nvPicPr>
              <p:cNvPr id="405" name="image13.png"/>
              <p:cNvPicPr/>
              <p:nvPr/>
            </p:nvPicPr>
            <p:blipFill>
              <a:blip r:embed="rId7" cstate="print">
                <a:extLst/>
              </a:blip>
              <a:stretch>
                <a:fillRect/>
              </a:stretch>
            </p:blipFill>
            <p:spPr>
              <a:xfrm>
                <a:off x="72753" y="537542"/>
                <a:ext cx="1845754" cy="1404978"/>
              </a:xfrm>
              <a:prstGeom prst="rect">
                <a:avLst/>
              </a:prstGeom>
              <a:ln w="25400" cap="flat">
                <a:solidFill>
                  <a:srgbClr val="FFFFFF"/>
                </a:solidFill>
                <a:prstDash val="solid"/>
                <a:bevel/>
              </a:ln>
              <a:effectLst/>
            </p:spPr>
          </p:pic>
          <p:sp>
            <p:nvSpPr>
              <p:cNvPr id="406" name="Shape 406"/>
              <p:cNvSpPr/>
              <p:nvPr/>
            </p:nvSpPr>
            <p:spPr>
              <a:xfrm>
                <a:off x="0" y="-1"/>
                <a:ext cx="1784533" cy="369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Goggles</a:t>
                </a:r>
              </a:p>
            </p:txBody>
          </p:sp>
        </p:grpSp>
        <p:pic>
          <p:nvPicPr>
            <p:cNvPr id="408" name="image7.jpeg"/>
            <p:cNvPicPr/>
            <p:nvPr/>
          </p:nvPicPr>
          <p:blipFill>
            <a:blip r:embed="rId8" cstate="print">
              <a:extLst/>
            </a:blip>
            <a:stretch>
              <a:fillRect/>
            </a:stretch>
          </p:blipFill>
          <p:spPr>
            <a:xfrm>
              <a:off x="17401" y="505010"/>
              <a:ext cx="1585395" cy="1459124"/>
            </a:xfrm>
            <a:prstGeom prst="rect">
              <a:avLst/>
            </a:prstGeom>
            <a:ln w="28575" cap="flat">
              <a:solidFill>
                <a:srgbClr val="FFFFFF"/>
              </a:solidFill>
              <a:prstDash val="solid"/>
              <a:bevel/>
            </a:ln>
            <a:effectLst/>
          </p:spPr>
        </p:pic>
        <p:pic>
          <p:nvPicPr>
            <p:cNvPr id="409" name="image8.jpeg"/>
            <p:cNvPicPr/>
            <p:nvPr/>
          </p:nvPicPr>
          <p:blipFill>
            <a:blip r:embed="rId9" cstate="print">
              <a:extLst/>
            </a:blip>
            <a:stretch>
              <a:fillRect/>
            </a:stretch>
          </p:blipFill>
          <p:spPr>
            <a:xfrm>
              <a:off x="2059994" y="542098"/>
              <a:ext cx="1738941" cy="1371272"/>
            </a:xfrm>
            <a:prstGeom prst="rect">
              <a:avLst/>
            </a:prstGeom>
            <a:ln w="38100" cap="flat">
              <a:solidFill>
                <a:srgbClr val="FFFFFF"/>
              </a:solidFill>
              <a:prstDash val="solid"/>
              <a:bevel/>
            </a:ln>
            <a:effectLst/>
          </p:spPr>
        </p:pic>
        <p:sp>
          <p:nvSpPr>
            <p:cNvPr id="410" name="Shape 410"/>
            <p:cNvSpPr/>
            <p:nvPr/>
          </p:nvSpPr>
          <p:spPr>
            <a:xfrm>
              <a:off x="6381714" y="25399"/>
              <a:ext cx="178453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Hair cover</a:t>
              </a:r>
            </a:p>
          </p:txBody>
        </p:sp>
      </p:grpSp>
      <p:sp>
        <p:nvSpPr>
          <p:cNvPr id="412" name="Shape 412"/>
          <p:cNvSpPr/>
          <p:nvPr/>
        </p:nvSpPr>
        <p:spPr>
          <a:xfrm>
            <a:off x="1223972" y="5692397"/>
            <a:ext cx="6229672" cy="2430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p>
            <a:pPr lvl="0" algn="ctr" defTabSz="448055">
              <a:spcBef>
                <a:spcPts val="300"/>
              </a:spcBef>
            </a:pPr>
            <a:r>
              <a:rPr b="1" dirty="0">
                <a:solidFill>
                  <a:srgbClr val="FF0000"/>
                </a:solidFill>
                <a:latin typeface="Times New Roman" panose="02020603050405020304" pitchFamily="18" charset="0"/>
                <a:ea typeface="Calibri"/>
                <a:cs typeface="Times New Roman" panose="02020603050405020304" pitchFamily="18" charset="0"/>
                <a:sym typeface="Calibri"/>
              </a:rPr>
              <a:t>Remember! Not all PPE items are needed all the time</a:t>
            </a:r>
          </a:p>
        </p:txBody>
      </p:sp>
    </p:spTree>
    <p:extLst>
      <p:ext uri="{BB962C8B-B14F-4D97-AF65-F5344CB8AC3E}">
        <p14:creationId xmlns:p14="http://schemas.microsoft.com/office/powerpoint/2010/main" val="38709741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6432711" cy="1143000"/>
          </a:xfrm>
        </p:spPr>
        <p:txBody>
          <a:bodyPr/>
          <a:lstStyle/>
          <a:p>
            <a:pPr algn="l" rtl="0"/>
            <a:r>
              <a:rPr lang="en-US" b="1" dirty="0">
                <a:solidFill>
                  <a:schemeClr val="tx1"/>
                </a:solidFill>
                <a:latin typeface="Times New Roman" panose="02020603050405020304" pitchFamily="18" charset="0"/>
                <a:cs typeface="Times New Roman" panose="02020603050405020304" pitchFamily="18" charset="0"/>
              </a:rPr>
              <a:t>Glove Use </a:t>
            </a:r>
          </a:p>
        </p:txBody>
      </p:sp>
      <p:sp>
        <p:nvSpPr>
          <p:cNvPr id="3" name="Rectangle 2"/>
          <p:cNvSpPr/>
          <p:nvPr/>
        </p:nvSpPr>
        <p:spPr>
          <a:xfrm>
            <a:off x="502990" y="1700808"/>
            <a:ext cx="8317482" cy="3293209"/>
          </a:xfrm>
          <a:prstGeom prst="rect">
            <a:avLst/>
          </a:prstGeom>
        </p:spPr>
        <p:txBody>
          <a:bodyPr wrap="square">
            <a:spAutoFit/>
          </a:bodyPr>
          <a:lstStyle/>
          <a:p>
            <a:pPr marR="30960"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Wear gloves when anticipating contact with a patient’s:</a:t>
            </a:r>
          </a:p>
          <a:p>
            <a:pPr marL="285750" marR="0" indent="-28575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Blood or body substances (i.e., fluids or solids)</a:t>
            </a:r>
          </a:p>
          <a:p>
            <a:pPr marL="285750" marR="0" indent="-28575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Mucous membranes (e.g., nasal, oral, genital area)</a:t>
            </a:r>
          </a:p>
          <a:p>
            <a:pPr marL="285750" marR="0" indent="-28575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Non-intact skin (e.g., wound or surgical incision)</a:t>
            </a:r>
          </a:p>
          <a:p>
            <a:pPr marL="285750" marR="0" indent="-28575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Insertion point of a patient’s invasive or indwelling device </a:t>
            </a:r>
          </a:p>
        </p:txBody>
      </p:sp>
      <p:sp>
        <p:nvSpPr>
          <p:cNvPr id="4" name="Rectangle 3"/>
          <p:cNvSpPr/>
          <p:nvPr/>
        </p:nvSpPr>
        <p:spPr>
          <a:xfrm>
            <a:off x="4959350" y="6285127"/>
            <a:ext cx="3861122" cy="25391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050" i="1" dirty="0">
                <a:solidFill>
                  <a:schemeClr val="bg1"/>
                </a:solidFill>
              </a:rPr>
              <a:t>(Siegel JD, CDC Guidelines for Isolation Precaution, 2007 ) </a:t>
            </a:r>
            <a:endParaRPr lang="en-US" dirty="0">
              <a:solidFill>
                <a:schemeClr val="bg1"/>
              </a:solidFill>
            </a:endParaRPr>
          </a:p>
        </p:txBody>
      </p:sp>
      <p:sp>
        <p:nvSpPr>
          <p:cNvPr id="5" name="Shape 412"/>
          <p:cNvSpPr/>
          <p:nvPr/>
        </p:nvSpPr>
        <p:spPr>
          <a:xfrm>
            <a:off x="236673" y="5301208"/>
            <a:ext cx="8712968" cy="6096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pPr algn="ctr" defTabSz="448055">
              <a:spcBef>
                <a:spcPts val="300"/>
              </a:spcBef>
            </a:pPr>
            <a:r>
              <a:rPr sz="1600" b="1" dirty="0">
                <a:solidFill>
                  <a:schemeClr val="accent6">
                    <a:lumMod val="75000"/>
                  </a:schemeClr>
                </a:solidFill>
                <a:latin typeface="Times New Roman" panose="02020603050405020304" pitchFamily="18" charset="0"/>
                <a:ea typeface="Calibri"/>
                <a:cs typeface="Times New Roman" panose="02020603050405020304" pitchFamily="18" charset="0"/>
                <a:sym typeface="Calibri"/>
              </a:rPr>
              <a:t>Remember! </a:t>
            </a:r>
            <a:r>
              <a:rPr lang="en-US" sz="1600" b="1" dirty="0" smtClean="0">
                <a:solidFill>
                  <a:schemeClr val="accent6">
                    <a:lumMod val="75000"/>
                  </a:schemeClr>
                </a:solidFill>
                <a:latin typeface="Times New Roman" panose="02020603050405020304" pitchFamily="18" charset="0"/>
                <a:ea typeface="Calibri"/>
                <a:cs typeface="Times New Roman" panose="02020603050405020304" pitchFamily="18" charset="0"/>
                <a:sym typeface="Calibri"/>
              </a:rPr>
              <a:t> </a:t>
            </a:r>
            <a:r>
              <a:rPr lang="en-US" sz="1600" b="1" dirty="0" smtClean="0">
                <a:solidFill>
                  <a:schemeClr val="tx1"/>
                </a:solidFill>
                <a:latin typeface="Times New Roman" panose="02020603050405020304" pitchFamily="18" charset="0"/>
                <a:ea typeface="Calibri"/>
                <a:cs typeface="Times New Roman" panose="02020603050405020304" pitchFamily="18" charset="0"/>
                <a:sym typeface="Calibri"/>
              </a:rPr>
              <a:t>Risk assessment is critical. Assess all health care activities to determine the personal protective equipment that indicated </a:t>
            </a:r>
          </a:p>
        </p:txBody>
      </p:sp>
      <p:pic>
        <p:nvPicPr>
          <p:cNvPr id="6" name="image5.jpeg"/>
          <p:cNvPicPr/>
          <p:nvPr/>
        </p:nvPicPr>
        <p:blipFill>
          <a:blip r:embed="rId2" cstate="print">
            <a:extLst/>
          </a:blip>
          <a:stretch>
            <a:fillRect/>
          </a:stretch>
        </p:blipFill>
        <p:spPr>
          <a:xfrm>
            <a:off x="7362949" y="44378"/>
            <a:ext cx="1745555" cy="1728438"/>
          </a:xfrm>
          <a:prstGeom prst="rect">
            <a:avLst/>
          </a:prstGeom>
          <a:ln w="28575" cap="flat">
            <a:solidFill>
              <a:srgbClr val="FFFFFF"/>
            </a:solidFill>
            <a:prstDash val="solid"/>
            <a:bevel/>
          </a:ln>
          <a:effectLst/>
        </p:spPr>
      </p:pic>
    </p:spTree>
    <p:extLst>
      <p:ext uri="{BB962C8B-B14F-4D97-AF65-F5344CB8AC3E}">
        <p14:creationId xmlns:p14="http://schemas.microsoft.com/office/powerpoint/2010/main" val="22026847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714375" y="642938"/>
            <a:ext cx="7867650" cy="860425"/>
          </a:xfrm>
        </p:spPr>
        <p:txBody>
          <a:bodyPr/>
          <a:lstStyle/>
          <a:p>
            <a:pPr algn="l" rtl="0" eaLnBrk="1" hangingPunct="1"/>
            <a:r>
              <a:rPr lang="en-US" altLang="en-US" b="1" u="sng" dirty="0" smtClean="0">
                <a:solidFill>
                  <a:schemeClr val="tx1"/>
                </a:solidFill>
              </a:rPr>
              <a:t>Recommendations for Gloving</a:t>
            </a:r>
          </a:p>
        </p:txBody>
      </p:sp>
      <p:sp>
        <p:nvSpPr>
          <p:cNvPr id="74755" name="Rectangle 3"/>
          <p:cNvSpPr>
            <a:spLocks noGrp="1" noChangeArrowheads="1"/>
          </p:cNvSpPr>
          <p:nvPr>
            <p:ph idx="1"/>
          </p:nvPr>
        </p:nvSpPr>
        <p:spPr>
          <a:xfrm>
            <a:off x="623888" y="2214563"/>
            <a:ext cx="5472112" cy="3603625"/>
          </a:xfrm>
        </p:spPr>
        <p:txBody>
          <a:bodyPr/>
          <a:lstStyle/>
          <a:p>
            <a:pPr marL="457200" indent="-457200" algn="l" rtl="0" eaLnBrk="1" hangingPunct="1">
              <a:lnSpc>
                <a:spcPts val="3400"/>
              </a:lnSpc>
              <a:spcAft>
                <a:spcPct val="10000"/>
              </a:spcAft>
              <a:buSzPct val="75000"/>
            </a:pPr>
            <a:r>
              <a:rPr lang="en-US" altLang="en-US" dirty="0" smtClean="0">
                <a:solidFill>
                  <a:schemeClr val="tx1"/>
                </a:solidFill>
              </a:rPr>
              <a:t>Wear a new pair of gloves for each patient</a:t>
            </a:r>
          </a:p>
          <a:p>
            <a:pPr marL="457200" indent="-457200" algn="l" rtl="0" eaLnBrk="1" hangingPunct="1">
              <a:lnSpc>
                <a:spcPts val="3400"/>
              </a:lnSpc>
              <a:spcAft>
                <a:spcPct val="10000"/>
              </a:spcAft>
              <a:buSzPct val="75000"/>
            </a:pPr>
            <a:endParaRPr lang="en-US" altLang="en-US" dirty="0" smtClean="0">
              <a:solidFill>
                <a:schemeClr val="tx1"/>
              </a:solidFill>
            </a:endParaRPr>
          </a:p>
          <a:p>
            <a:pPr marL="457200" indent="-457200" algn="l" rtl="0" eaLnBrk="1" hangingPunct="1">
              <a:lnSpc>
                <a:spcPts val="3400"/>
              </a:lnSpc>
              <a:spcAft>
                <a:spcPct val="10000"/>
              </a:spcAft>
              <a:buSzPct val="75000"/>
              <a:buFont typeface="Arial" panose="020B0604020202090204" pitchFamily="34" charset="0"/>
              <a:buNone/>
            </a:pPr>
            <a:endParaRPr lang="en-US" altLang="en-US" dirty="0" smtClean="0">
              <a:solidFill>
                <a:schemeClr val="tx1"/>
              </a:solidFill>
            </a:endParaRPr>
          </a:p>
          <a:p>
            <a:pPr marL="457200" indent="-457200" algn="l" rtl="0" eaLnBrk="1" hangingPunct="1">
              <a:lnSpc>
                <a:spcPts val="3400"/>
              </a:lnSpc>
              <a:spcAft>
                <a:spcPct val="10000"/>
              </a:spcAft>
              <a:buFont typeface="Wingdings" panose="05000000000000000000" pitchFamily="2" charset="2"/>
              <a:buNone/>
            </a:pPr>
            <a:endParaRPr lang="en-US" altLang="en-US" dirty="0" smtClean="0">
              <a:solidFill>
                <a:schemeClr val="tx1"/>
              </a:solidFill>
            </a:endParaRPr>
          </a:p>
        </p:txBody>
      </p:sp>
      <p:pic>
        <p:nvPicPr>
          <p:cNvPr id="74756" name="Object 6" descr="npo00005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2420938"/>
            <a:ext cx="1514475" cy="2744787"/>
          </a:xfrm>
          <a:prstGeom prst="rect">
            <a:avLst/>
          </a:prstGeom>
          <a:noFill/>
          <a:ln w="635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35675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042988" y="549275"/>
            <a:ext cx="7715250" cy="939800"/>
          </a:xfrm>
        </p:spPr>
        <p:txBody>
          <a:bodyPr/>
          <a:lstStyle/>
          <a:p>
            <a:pPr algn="l" rtl="0" eaLnBrk="1" hangingPunct="1"/>
            <a:r>
              <a:rPr lang="en-US" altLang="en-US" b="1" u="sng" dirty="0" smtClean="0">
                <a:solidFill>
                  <a:schemeClr val="tx1"/>
                </a:solidFill>
              </a:rPr>
              <a:t>Recommendations for Gloving</a:t>
            </a:r>
          </a:p>
        </p:txBody>
      </p:sp>
      <p:sp>
        <p:nvSpPr>
          <p:cNvPr id="75779" name="Rectangle 3"/>
          <p:cNvSpPr>
            <a:spLocks noGrp="1" noChangeArrowheads="1"/>
          </p:cNvSpPr>
          <p:nvPr>
            <p:ph type="body" sz="half" idx="1"/>
          </p:nvPr>
        </p:nvSpPr>
        <p:spPr>
          <a:xfrm>
            <a:off x="457200" y="1600200"/>
            <a:ext cx="4335463" cy="4525963"/>
          </a:xfrm>
        </p:spPr>
        <p:txBody>
          <a:bodyPr/>
          <a:lstStyle/>
          <a:p>
            <a:pPr marL="457200" indent="-457200" algn="l" rtl="0" eaLnBrk="1" hangingPunct="1">
              <a:lnSpc>
                <a:spcPts val="3400"/>
              </a:lnSpc>
              <a:spcAft>
                <a:spcPct val="10000"/>
              </a:spcAft>
            </a:pPr>
            <a:endParaRPr lang="en-US" altLang="en-US" smtClean="0"/>
          </a:p>
          <a:p>
            <a:pPr marL="457200" indent="-457200" algn="l" rtl="0" eaLnBrk="1" hangingPunct="1">
              <a:lnSpc>
                <a:spcPts val="3400"/>
              </a:lnSpc>
              <a:spcAft>
                <a:spcPct val="10000"/>
              </a:spcAft>
            </a:pPr>
            <a:endParaRPr lang="en-US" altLang="en-US" smtClean="0"/>
          </a:p>
          <a:p>
            <a:pPr marL="457200" indent="-457200" algn="l" rtl="0" eaLnBrk="1" hangingPunct="1">
              <a:lnSpc>
                <a:spcPts val="3400"/>
              </a:lnSpc>
              <a:spcAft>
                <a:spcPct val="10000"/>
              </a:spcAft>
              <a:buFont typeface="Wingdings" panose="05000000000000000000" pitchFamily="2" charset="2"/>
              <a:buNone/>
            </a:pPr>
            <a:endParaRPr lang="en-US" altLang="en-US" smtClean="0"/>
          </a:p>
        </p:txBody>
      </p:sp>
      <p:pic>
        <p:nvPicPr>
          <p:cNvPr id="75780" name="Picture 4" descr="npo000030"/>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6199632" y="2342674"/>
            <a:ext cx="935736" cy="701040"/>
          </a:xfrm>
          <a:noFill/>
          <a:ln w="76200">
            <a:solidFill>
              <a:srgbClr val="FF3300"/>
            </a:solidFill>
            <a:miter lim="800000"/>
            <a:headEnd type="none" w="sm" len="sm"/>
            <a:tailEnd type="none" w="sm" len="sm"/>
          </a:ln>
        </p:spPr>
      </p:pic>
      <p:pic>
        <p:nvPicPr>
          <p:cNvPr id="75782" name="Picture 6" descr="npo000032"/>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l="12703" t="7826" r="43974" b="20869"/>
          <a:stretch>
            <a:fillRect/>
          </a:stretch>
        </p:blipFill>
        <p:spPr>
          <a:xfrm>
            <a:off x="1593850" y="3116263"/>
            <a:ext cx="1912938" cy="2771775"/>
          </a:xfrm>
          <a:noFill/>
          <a:ln w="76200">
            <a:solidFill>
              <a:srgbClr val="FF3300"/>
            </a:solidFill>
            <a:miter lim="800000"/>
            <a:headEnd type="none" w="sm" len="sm"/>
            <a:tailEnd type="none" w="sm" len="sm"/>
          </a:ln>
        </p:spPr>
      </p:pic>
      <p:sp>
        <p:nvSpPr>
          <p:cNvPr id="75781" name="Line 5"/>
          <p:cNvSpPr>
            <a:spLocks noChangeShapeType="1"/>
          </p:cNvSpPr>
          <p:nvPr/>
        </p:nvSpPr>
        <p:spPr bwMode="auto">
          <a:xfrm flipV="1">
            <a:off x="5472113" y="2098675"/>
            <a:ext cx="2632075" cy="2287588"/>
          </a:xfrm>
          <a:prstGeom prst="line">
            <a:avLst/>
          </a:prstGeom>
          <a:noFill/>
          <a:ln w="76200">
            <a:solidFill>
              <a:srgbClr val="FF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75783" name="Text Box 7"/>
          <p:cNvSpPr txBox="1">
            <a:spLocks noChangeArrowheads="1"/>
          </p:cNvSpPr>
          <p:nvPr/>
        </p:nvSpPr>
        <p:spPr bwMode="auto">
          <a:xfrm>
            <a:off x="996949" y="2060575"/>
            <a:ext cx="4790239"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cs typeface="Arial" panose="020B0604020202090204" pitchFamily="34" charset="0"/>
              </a:defRPr>
            </a:lvl1pPr>
            <a:lvl2pPr marL="742950" indent="-285750" eaLnBrk="0" hangingPunct="0">
              <a:defRPr>
                <a:solidFill>
                  <a:schemeClr val="tx1"/>
                </a:solidFill>
                <a:latin typeface="Arial" panose="020B0604020202090204" pitchFamily="34" charset="0"/>
                <a:cs typeface="Arial" panose="020B0604020202090204" pitchFamily="34" charset="0"/>
              </a:defRPr>
            </a:lvl2pPr>
            <a:lvl3pPr marL="1143000" indent="-228600" eaLnBrk="0" hangingPunct="0">
              <a:defRPr>
                <a:solidFill>
                  <a:schemeClr val="tx1"/>
                </a:solidFill>
                <a:latin typeface="Arial" panose="020B0604020202090204" pitchFamily="34" charset="0"/>
                <a:cs typeface="Arial" panose="020B0604020202090204" pitchFamily="34" charset="0"/>
              </a:defRPr>
            </a:lvl3pPr>
            <a:lvl4pPr marL="1600200" indent="-228600" eaLnBrk="0" hangingPunct="0">
              <a:defRPr>
                <a:solidFill>
                  <a:schemeClr val="tx1"/>
                </a:solidFill>
                <a:latin typeface="Arial" panose="020B0604020202090204" pitchFamily="34" charset="0"/>
                <a:cs typeface="Arial" panose="020B0604020202090204" pitchFamily="34" charset="0"/>
              </a:defRPr>
            </a:lvl4pPr>
            <a:lvl5pPr marL="2057400" indent="-228600" eaLnBrk="0" hangingPunct="0">
              <a:defRPr>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9pPr>
          </a:lstStyle>
          <a:p>
            <a:pPr algn="ctr"/>
            <a:r>
              <a:rPr lang="en-US" altLang="en-US" sz="2800" dirty="0">
                <a:latin typeface="Calibri" panose="020F0502020204030204" pitchFamily="34" charset="0"/>
              </a:rPr>
              <a:t>Remove gloves that </a:t>
            </a:r>
          </a:p>
          <a:p>
            <a:pPr algn="ctr"/>
            <a:r>
              <a:rPr lang="en-US" altLang="en-US" sz="2800" dirty="0">
                <a:latin typeface="Calibri" panose="020F0502020204030204" pitchFamily="34" charset="0"/>
              </a:rPr>
              <a:t>are torn, cut or punctured</a:t>
            </a:r>
          </a:p>
        </p:txBody>
      </p:sp>
      <p:sp>
        <p:nvSpPr>
          <p:cNvPr id="75784" name="Text Box 8"/>
          <p:cNvSpPr txBox="1">
            <a:spLocks noChangeArrowheads="1"/>
          </p:cNvSpPr>
          <p:nvPr/>
        </p:nvSpPr>
        <p:spPr bwMode="auto">
          <a:xfrm>
            <a:off x="4779963" y="4603750"/>
            <a:ext cx="403860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cs typeface="Arial" panose="020B0604020202090204" pitchFamily="34" charset="0"/>
              </a:defRPr>
            </a:lvl1pPr>
            <a:lvl2pPr marL="742950" indent="-285750" eaLnBrk="0" hangingPunct="0">
              <a:defRPr>
                <a:solidFill>
                  <a:schemeClr val="tx1"/>
                </a:solidFill>
                <a:latin typeface="Arial" panose="020B0604020202090204" pitchFamily="34" charset="0"/>
                <a:cs typeface="Arial" panose="020B0604020202090204" pitchFamily="34" charset="0"/>
              </a:defRPr>
            </a:lvl2pPr>
            <a:lvl3pPr marL="1143000" indent="-228600" eaLnBrk="0" hangingPunct="0">
              <a:defRPr>
                <a:solidFill>
                  <a:schemeClr val="tx1"/>
                </a:solidFill>
                <a:latin typeface="Arial" panose="020B0604020202090204" pitchFamily="34" charset="0"/>
                <a:cs typeface="Arial" panose="020B0604020202090204" pitchFamily="34" charset="0"/>
              </a:defRPr>
            </a:lvl3pPr>
            <a:lvl4pPr marL="1600200" indent="-228600" eaLnBrk="0" hangingPunct="0">
              <a:defRPr>
                <a:solidFill>
                  <a:schemeClr val="tx1"/>
                </a:solidFill>
                <a:latin typeface="Arial" panose="020B0604020202090204" pitchFamily="34" charset="0"/>
                <a:cs typeface="Arial" panose="020B0604020202090204" pitchFamily="34" charset="0"/>
              </a:defRPr>
            </a:lvl4pPr>
            <a:lvl5pPr marL="2057400" indent="-228600" eaLnBrk="0" hangingPunct="0">
              <a:defRPr>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cs typeface="Arial" panose="020B0604020202090204" pitchFamily="34" charset="0"/>
              </a:defRPr>
            </a:lvl9pPr>
          </a:lstStyle>
          <a:p>
            <a:pPr algn="ctr"/>
            <a:r>
              <a:rPr lang="en-US" altLang="en-US" sz="2800">
                <a:latin typeface="Calibri" panose="020F0502020204030204" pitchFamily="34" charset="0"/>
              </a:rPr>
              <a:t>Do not wash, disinfect </a:t>
            </a:r>
          </a:p>
          <a:p>
            <a:pPr algn="ctr"/>
            <a:r>
              <a:rPr lang="en-US" altLang="en-US" sz="2800">
                <a:latin typeface="Calibri" panose="020F0502020204030204" pitchFamily="34" charset="0"/>
              </a:rPr>
              <a:t>or sterilize gloves for reuse</a:t>
            </a:r>
          </a:p>
        </p:txBody>
      </p:sp>
      <p:sp>
        <p:nvSpPr>
          <p:cNvPr id="75785" name="Line 9"/>
          <p:cNvSpPr>
            <a:spLocks noChangeShapeType="1"/>
          </p:cNvSpPr>
          <p:nvPr/>
        </p:nvSpPr>
        <p:spPr bwMode="auto">
          <a:xfrm>
            <a:off x="2286000" y="3898900"/>
            <a:ext cx="230188" cy="533400"/>
          </a:xfrm>
          <a:prstGeom prst="line">
            <a:avLst/>
          </a:prstGeom>
          <a:noFill/>
          <a:ln w="57150">
            <a:solidFill>
              <a:srgbClr val="FF0000"/>
            </a:solidFill>
            <a:round/>
            <a:headEnd/>
            <a:tailEnd type="triangle" w="lg" len="med"/>
          </a:ln>
          <a:extLst>
            <a:ext uri="{909E8E84-426E-40DD-AFC4-6F175D3DCCD1}">
              <a14:hiddenFill xmlns:a14="http://schemas.microsoft.com/office/drawing/2010/main">
                <a:noFill/>
              </a14:hiddenFill>
            </a:ext>
          </a:extLst>
        </p:spPr>
        <p:txBody>
          <a:bodyPr anchor="ctr" anchorCtr="1"/>
          <a:lstStyle/>
          <a:p>
            <a:endParaRPr lang="en-US"/>
          </a:p>
        </p:txBody>
      </p:sp>
    </p:spTree>
    <p:extLst>
      <p:ext uri="{BB962C8B-B14F-4D97-AF65-F5344CB8AC3E}">
        <p14:creationId xmlns:p14="http://schemas.microsoft.com/office/powerpoint/2010/main" val="255993899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p:nvPr/>
        </p:nvSpPr>
        <p:spPr>
          <a:xfrm>
            <a:off x="762000" y="1066804"/>
            <a:ext cx="7772400" cy="1521971"/>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53" name="Shape 153"/>
          <p:cNvSpPr/>
          <p:nvPr/>
        </p:nvSpPr>
        <p:spPr>
          <a:xfrm>
            <a:off x="838097" y="1142902"/>
            <a:ext cx="1520448" cy="1369775"/>
          </a:xfrm>
          <a:prstGeom prst="roundRect">
            <a:avLst>
              <a:gd name="adj" fmla="val 7500"/>
            </a:avLst>
          </a:prstGeom>
          <a:blipFill rotWithShape="1">
            <a:blip r:embed="rId3"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54" name="Shape 154"/>
          <p:cNvSpPr/>
          <p:nvPr/>
        </p:nvSpPr>
        <p:spPr>
          <a:xfrm>
            <a:off x="3248275" y="1395463"/>
            <a:ext cx="4680521" cy="6155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3600">
                <a:latin typeface="Calibri"/>
                <a:ea typeface="Calibri"/>
                <a:cs typeface="Calibri"/>
                <a:sym typeface="Calibri"/>
              </a:defRPr>
            </a:lvl1pPr>
          </a:lstStyle>
          <a:p>
            <a:pPr lvl="1">
              <a:defRPr sz="1800"/>
            </a:pPr>
            <a:r>
              <a:rPr sz="4000" b="1" dirty="0">
                <a:solidFill>
                  <a:schemeClr val="tx2">
                    <a:lumMod val="75000"/>
                  </a:schemeClr>
                </a:solidFill>
                <a:latin typeface="Times New Roman" panose="02020603050405020304" pitchFamily="18" charset="0"/>
                <a:cs typeface="Times New Roman" panose="02020603050405020304" pitchFamily="18" charset="0"/>
              </a:rPr>
              <a:t>Protect yourself</a:t>
            </a:r>
            <a:r>
              <a:rPr b="1" dirty="0">
                <a:latin typeface="Times New Roman" panose="02020603050405020304" pitchFamily="18" charset="0"/>
                <a:cs typeface="Times New Roman" panose="02020603050405020304" pitchFamily="18" charset="0"/>
              </a:rPr>
              <a:t>                       </a:t>
            </a:r>
          </a:p>
        </p:txBody>
      </p:sp>
      <p:sp>
        <p:nvSpPr>
          <p:cNvPr id="155" name="Shape 155"/>
          <p:cNvSpPr/>
          <p:nvPr/>
        </p:nvSpPr>
        <p:spPr>
          <a:xfrm>
            <a:off x="762000" y="4355301"/>
            <a:ext cx="7772400" cy="1521972"/>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56" name="Shape 156"/>
          <p:cNvSpPr/>
          <p:nvPr/>
        </p:nvSpPr>
        <p:spPr>
          <a:xfrm>
            <a:off x="838097" y="4431406"/>
            <a:ext cx="1520448" cy="1369775"/>
          </a:xfrm>
          <a:prstGeom prst="roundRect">
            <a:avLst>
              <a:gd name="adj" fmla="val 7500"/>
            </a:avLst>
          </a:prstGeom>
          <a:blipFill rotWithShape="1">
            <a:blip r:embed="rId4"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57" name="Shape 157"/>
          <p:cNvSpPr/>
          <p:nvPr/>
        </p:nvSpPr>
        <p:spPr>
          <a:xfrm>
            <a:off x="2813063" y="4500733"/>
            <a:ext cx="5721341" cy="1231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3600">
                <a:latin typeface="Calibri"/>
                <a:ea typeface="Calibri"/>
                <a:cs typeface="Calibri"/>
                <a:sym typeface="Calibri"/>
              </a:defRPr>
            </a:lvl1pPr>
          </a:lstStyle>
          <a:p>
            <a:pPr lvl="1">
              <a:defRPr sz="1800"/>
            </a:pPr>
            <a:r>
              <a:rPr sz="4000" b="1" dirty="0">
                <a:solidFill>
                  <a:schemeClr val="tx2">
                    <a:lumMod val="75000"/>
                  </a:schemeClr>
                </a:solidFill>
                <a:latin typeface="Times New Roman" panose="02020603050405020304" pitchFamily="18" charset="0"/>
                <a:cs typeface="Times New Roman" panose="02020603050405020304" pitchFamily="18" charset="0"/>
              </a:rPr>
              <a:t>Protect your community</a:t>
            </a:r>
          </a:p>
        </p:txBody>
      </p:sp>
      <p:sp>
        <p:nvSpPr>
          <p:cNvPr id="158" name="Shape 158"/>
          <p:cNvSpPr/>
          <p:nvPr/>
        </p:nvSpPr>
        <p:spPr>
          <a:xfrm>
            <a:off x="762000" y="2699117"/>
            <a:ext cx="7772400" cy="1521972"/>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59" name="Shape 159"/>
          <p:cNvSpPr/>
          <p:nvPr/>
        </p:nvSpPr>
        <p:spPr>
          <a:xfrm>
            <a:off x="838097" y="2775222"/>
            <a:ext cx="1520448" cy="1369775"/>
          </a:xfrm>
          <a:prstGeom prst="roundRect">
            <a:avLst>
              <a:gd name="adj" fmla="val 7500"/>
            </a:avLst>
          </a:prstGeom>
          <a:blipFill rotWithShape="1">
            <a:blip r:embed="rId5"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dirty="0"/>
          </a:p>
        </p:txBody>
      </p:sp>
      <p:sp>
        <p:nvSpPr>
          <p:cNvPr id="160" name="Shape 160"/>
          <p:cNvSpPr/>
          <p:nvPr/>
        </p:nvSpPr>
        <p:spPr>
          <a:xfrm>
            <a:off x="2929491" y="2904676"/>
            <a:ext cx="4999301" cy="1231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3600">
                <a:latin typeface="Calibri"/>
                <a:ea typeface="Calibri"/>
                <a:cs typeface="Calibri"/>
                <a:sym typeface="Calibri"/>
              </a:defRPr>
            </a:lvl1pPr>
          </a:lstStyle>
          <a:p>
            <a:pPr lvl="1">
              <a:defRPr sz="1800"/>
            </a:pPr>
            <a:r>
              <a:rPr sz="4000" b="1" dirty="0">
                <a:solidFill>
                  <a:schemeClr val="tx2">
                    <a:lumMod val="75000"/>
                  </a:schemeClr>
                </a:solidFill>
                <a:latin typeface="Times New Roman" panose="02020603050405020304" pitchFamily="18" charset="0"/>
                <a:cs typeface="Times New Roman" panose="02020603050405020304" pitchFamily="18" charset="0"/>
              </a:rPr>
              <a:t>Protect your patients</a:t>
            </a:r>
          </a:p>
        </p:txBody>
      </p:sp>
      <p:sp>
        <p:nvSpPr>
          <p:cNvPr id="3" name="Title 2">
            <a:extLst>
              <a:ext uri="{FF2B5EF4-FFF2-40B4-BE49-F238E27FC236}">
                <a16:creationId xmlns:a16="http://schemas.microsoft.com/office/drawing/2014/main" id="{37F53FCD-D8DF-4A3B-BA51-A3734D56347E}"/>
              </a:ext>
            </a:extLst>
          </p:cNvPr>
          <p:cNvSpPr>
            <a:spLocks noGrp="1"/>
          </p:cNvSpPr>
          <p:nvPr>
            <p:ph type="title"/>
          </p:nvPr>
        </p:nvSpPr>
        <p:spPr>
          <a:xfrm>
            <a:off x="1331641" y="260655"/>
            <a:ext cx="6597148" cy="662133"/>
          </a:xfrm>
        </p:spPr>
        <p:txBody>
          <a:bodyPr/>
          <a:lstStyle/>
          <a:p>
            <a:pPr algn="l" rtl="0"/>
            <a:r>
              <a:rPr lang="fr-FR" sz="3600" b="1" dirty="0">
                <a:latin typeface="Times New Roman" panose="02020603050405020304" pitchFamily="18" charset="0"/>
                <a:cs typeface="Times New Roman" panose="02020603050405020304" pitchFamily="18" charset="0"/>
              </a:rPr>
              <a:t>Goals of IPC</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48722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6265445" cy="777874"/>
          </a:xfrm>
        </p:spPr>
        <p:txBody>
          <a:bodyPr rtlCol="0">
            <a:normAutofit fontScale="90000"/>
          </a:bodyPr>
          <a:lstStyle/>
          <a:p>
            <a:pPr algn="l" rtl="0" eaLnBrk="1" fontAlgn="auto" hangingPunct="1">
              <a:spcAft>
                <a:spcPts val="0"/>
              </a:spcAft>
              <a:defRPr/>
            </a:pPr>
            <a:r>
              <a:rPr lang="en-US" b="1" dirty="0" smtClean="0">
                <a:solidFill>
                  <a:schemeClr val="tx1"/>
                </a:solidFill>
              </a:rPr>
              <a:t>Situations Requiring and                          </a:t>
            </a:r>
            <a:r>
              <a:rPr lang="en-US" b="1" u="sng" dirty="0" smtClean="0">
                <a:solidFill>
                  <a:schemeClr val="tx1"/>
                </a:solidFill>
              </a:rPr>
              <a:t>Not Requiring Glove Use</a:t>
            </a:r>
            <a:endParaRPr lang="en-US" u="sng" dirty="0" smtClean="0">
              <a:solidFill>
                <a:schemeClr val="tx1"/>
              </a:solidFill>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Callout 4"/>
          <p:cNvSpPr/>
          <p:nvPr/>
        </p:nvSpPr>
        <p:spPr>
          <a:xfrm>
            <a:off x="4786313" y="4714875"/>
            <a:ext cx="4357687" cy="1500188"/>
          </a:xfrm>
          <a:prstGeom prst="wedgeEllipseCallout">
            <a:avLst>
              <a:gd name="adj1" fmla="val -52609"/>
              <a:gd name="adj2" fmla="val 3607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000" b="1" i="1" dirty="0"/>
              <a:t>No potential for exposure to blood or body fluids, or contaminated environment</a:t>
            </a:r>
            <a:endParaRPr lang="en-US" sz="2000" b="1" dirty="0"/>
          </a:p>
        </p:txBody>
      </p:sp>
      <p:sp>
        <p:nvSpPr>
          <p:cNvPr id="6" name="Cloud Callout 5"/>
          <p:cNvSpPr/>
          <p:nvPr/>
        </p:nvSpPr>
        <p:spPr>
          <a:xfrm>
            <a:off x="4786313" y="1857375"/>
            <a:ext cx="4357687" cy="2571750"/>
          </a:xfrm>
          <a:prstGeom prst="cloudCallout">
            <a:avLst>
              <a:gd name="adj1" fmla="val -41699"/>
              <a:gd name="adj2" fmla="val 6142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b="1" i="1" dirty="0"/>
          </a:p>
          <a:p>
            <a:pPr algn="ctr" fontAlgn="auto">
              <a:spcBef>
                <a:spcPts val="0"/>
              </a:spcBef>
              <a:spcAft>
                <a:spcPts val="0"/>
              </a:spcAft>
              <a:defRPr/>
            </a:pPr>
            <a:r>
              <a:rPr lang="en-US" sz="2400" b="1" i="1" dirty="0"/>
              <a:t>Potential for touching blood, body fluids, secretions,</a:t>
            </a:r>
          </a:p>
          <a:p>
            <a:pPr algn="ctr" fontAlgn="auto">
              <a:spcBef>
                <a:spcPts val="0"/>
              </a:spcBef>
              <a:spcAft>
                <a:spcPts val="0"/>
              </a:spcAft>
              <a:defRPr/>
            </a:pPr>
            <a:r>
              <a:rPr lang="en-US" sz="2400" b="1" i="1" dirty="0"/>
              <a:t>excretions and items visibly soiled by body fluids</a:t>
            </a:r>
            <a:endParaRPr lang="en-US" sz="2400" b="1" dirty="0"/>
          </a:p>
        </p:txBody>
      </p:sp>
      <p:sp>
        <p:nvSpPr>
          <p:cNvPr id="7" name="Cloud 6"/>
          <p:cNvSpPr/>
          <p:nvPr/>
        </p:nvSpPr>
        <p:spPr>
          <a:xfrm>
            <a:off x="285750" y="1428750"/>
            <a:ext cx="2571750" cy="100012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t>Any surgical</a:t>
            </a:r>
          </a:p>
          <a:p>
            <a:pPr algn="ctr" fontAlgn="auto">
              <a:spcBef>
                <a:spcPts val="0"/>
              </a:spcBef>
              <a:spcAft>
                <a:spcPts val="0"/>
              </a:spcAft>
              <a:defRPr/>
            </a:pPr>
            <a:r>
              <a:rPr lang="en-US" sz="2000" b="1" dirty="0"/>
              <a:t>procedure</a:t>
            </a:r>
          </a:p>
        </p:txBody>
      </p:sp>
    </p:spTree>
    <p:extLst>
      <p:ext uri="{BB962C8B-B14F-4D97-AF65-F5344CB8AC3E}">
        <p14:creationId xmlns:p14="http://schemas.microsoft.com/office/powerpoint/2010/main" val="4798539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3"/>
          <p:cNvSpPr>
            <a:spLocks noGrp="1"/>
          </p:cNvSpPr>
          <p:nvPr>
            <p:ph type="title"/>
          </p:nvPr>
        </p:nvSpPr>
        <p:spPr/>
        <p:txBody>
          <a:bodyPr/>
          <a:lstStyle/>
          <a:p>
            <a:pPr algn="l" rtl="0" eaLnBrk="1" hangingPunct="1"/>
            <a:r>
              <a:rPr lang="en-US" altLang="en-US" b="1" u="sng" dirty="0" smtClean="0"/>
              <a:t>How To Don Gloves</a:t>
            </a:r>
          </a:p>
        </p:txBody>
      </p:sp>
      <p:pic>
        <p:nvPicPr>
          <p:cNvPr id="788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1857375"/>
            <a:ext cx="7929562" cy="464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0020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algn="l" rtl="0" eaLnBrk="1" hangingPunct="1"/>
            <a:r>
              <a:rPr lang="en-US" altLang="en-US" b="1" u="sng" dirty="0" smtClean="0"/>
              <a:t>How To Don Gloves</a:t>
            </a:r>
            <a:endParaRPr lang="en-US" altLang="en-US" dirty="0" smtClean="0"/>
          </a:p>
        </p:txBody>
      </p:sp>
      <p:pic>
        <p:nvPicPr>
          <p:cNvPr id="798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571625"/>
            <a:ext cx="807243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67945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822960" y="286604"/>
            <a:ext cx="7543800" cy="1070709"/>
          </a:xfrm>
        </p:spPr>
        <p:txBody>
          <a:bodyPr/>
          <a:lstStyle/>
          <a:p>
            <a:pPr algn="l" rtl="0" eaLnBrk="1" hangingPunct="1"/>
            <a:r>
              <a:rPr lang="en-US" altLang="en-US" b="1" u="sng" dirty="0" smtClean="0">
                <a:solidFill>
                  <a:schemeClr val="tx1"/>
                </a:solidFill>
              </a:rPr>
              <a:t>How To Don Gloves</a:t>
            </a:r>
            <a:endParaRPr lang="en-US" altLang="en-US" dirty="0" smtClean="0">
              <a:solidFill>
                <a:schemeClr val="tx1"/>
              </a:solidFill>
            </a:endParaRPr>
          </a:p>
        </p:txBody>
      </p:sp>
      <p:pic>
        <p:nvPicPr>
          <p:cNvPr id="808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1357313"/>
            <a:ext cx="6715125"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12712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214438"/>
            <a:ext cx="74295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2" name="Title 1"/>
          <p:cNvSpPr>
            <a:spLocks noGrp="1"/>
          </p:cNvSpPr>
          <p:nvPr>
            <p:ph type="title"/>
          </p:nvPr>
        </p:nvSpPr>
        <p:spPr>
          <a:xfrm>
            <a:off x="822960" y="286605"/>
            <a:ext cx="7543800" cy="927834"/>
          </a:xfrm>
        </p:spPr>
        <p:txBody>
          <a:bodyPr/>
          <a:lstStyle/>
          <a:p>
            <a:pPr algn="l" rtl="0" eaLnBrk="1" hangingPunct="1"/>
            <a:r>
              <a:rPr lang="en-US" altLang="en-US" b="1" u="sng" dirty="0" smtClean="0">
                <a:solidFill>
                  <a:schemeClr val="tx1"/>
                </a:solidFill>
              </a:rPr>
              <a:t>How To Don Gloves</a:t>
            </a:r>
            <a:endParaRPr lang="en-US" altLang="en-US" dirty="0" smtClean="0">
              <a:solidFill>
                <a:schemeClr val="tx1"/>
              </a:solidFill>
            </a:endParaRPr>
          </a:p>
        </p:txBody>
      </p:sp>
    </p:spTree>
    <p:extLst>
      <p:ext uri="{BB962C8B-B14F-4D97-AF65-F5344CB8AC3E}">
        <p14:creationId xmlns:p14="http://schemas.microsoft.com/office/powerpoint/2010/main" val="20359364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822960" y="286604"/>
            <a:ext cx="7543800" cy="928585"/>
          </a:xfrm>
        </p:spPr>
        <p:txBody>
          <a:bodyPr/>
          <a:lstStyle/>
          <a:p>
            <a:pPr algn="l" rtl="0" eaLnBrk="1" hangingPunct="1"/>
            <a:r>
              <a:rPr lang="en-US" altLang="en-US" b="1" u="sng" dirty="0" smtClean="0">
                <a:solidFill>
                  <a:schemeClr val="tx1"/>
                </a:solidFill>
              </a:rPr>
              <a:t>How To Remove Gloves</a:t>
            </a:r>
            <a:endParaRPr lang="en-US" altLang="en-US" dirty="0" smtClean="0">
              <a:solidFill>
                <a:schemeClr val="tx1"/>
              </a:solidFill>
            </a:endParaRPr>
          </a:p>
        </p:txBody>
      </p:sp>
      <p:pic>
        <p:nvPicPr>
          <p:cNvPr id="829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428750"/>
            <a:ext cx="5715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1842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1428750"/>
            <a:ext cx="5715000" cy="521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0" name="Title 1"/>
          <p:cNvSpPr>
            <a:spLocks noGrp="1"/>
          </p:cNvSpPr>
          <p:nvPr>
            <p:ph type="title"/>
          </p:nvPr>
        </p:nvSpPr>
        <p:spPr/>
        <p:txBody>
          <a:bodyPr/>
          <a:lstStyle/>
          <a:p>
            <a:pPr algn="l" rtl="0" eaLnBrk="1" hangingPunct="1"/>
            <a:r>
              <a:rPr lang="en-US" altLang="en-US" b="1" u="sng" dirty="0" smtClean="0">
                <a:solidFill>
                  <a:schemeClr val="tx1"/>
                </a:solidFill>
              </a:rPr>
              <a:t>How To Remove Gloves</a:t>
            </a:r>
            <a:endParaRPr lang="en-US" altLang="en-US" dirty="0" smtClean="0">
              <a:solidFill>
                <a:schemeClr val="tx1"/>
              </a:solidFill>
            </a:endParaRPr>
          </a:p>
        </p:txBody>
      </p:sp>
    </p:spTree>
    <p:extLst>
      <p:ext uri="{BB962C8B-B14F-4D97-AF65-F5344CB8AC3E}">
        <p14:creationId xmlns:p14="http://schemas.microsoft.com/office/powerpoint/2010/main" val="40734482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1357313"/>
            <a:ext cx="5715000" cy="492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Title 1"/>
          <p:cNvSpPr>
            <a:spLocks noGrp="1"/>
          </p:cNvSpPr>
          <p:nvPr>
            <p:ph type="title"/>
          </p:nvPr>
        </p:nvSpPr>
        <p:spPr/>
        <p:txBody>
          <a:bodyPr/>
          <a:lstStyle/>
          <a:p>
            <a:pPr algn="l" rtl="0" eaLnBrk="1" hangingPunct="1"/>
            <a:r>
              <a:rPr lang="en-US" altLang="en-US" b="1" u="sng" dirty="0" smtClean="0">
                <a:solidFill>
                  <a:schemeClr val="tx1"/>
                </a:solidFill>
              </a:rPr>
              <a:t>How To Remove Gloves</a:t>
            </a:r>
            <a:endParaRPr lang="en-US" altLang="en-US" dirty="0" smtClean="0">
              <a:solidFill>
                <a:schemeClr val="tx1"/>
              </a:solidFill>
            </a:endParaRPr>
          </a:p>
        </p:txBody>
      </p:sp>
    </p:spTree>
    <p:extLst>
      <p:ext uri="{BB962C8B-B14F-4D97-AF65-F5344CB8AC3E}">
        <p14:creationId xmlns:p14="http://schemas.microsoft.com/office/powerpoint/2010/main" val="38406225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p>
        </p:txBody>
      </p:sp>
      <p:pic>
        <p:nvPicPr>
          <p:cNvPr id="860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2519363"/>
            <a:ext cx="8572500" cy="248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36785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endParaRPr lang="en-US" altLang="en-US" dirty="0" smtClean="0">
              <a:solidFill>
                <a:schemeClr val="tx1"/>
              </a:solidFill>
            </a:endParaRPr>
          </a:p>
        </p:txBody>
      </p:sp>
      <p:pic>
        <p:nvPicPr>
          <p:cNvPr id="870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857375"/>
            <a:ext cx="828675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2288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nvSpPr>
        <p:spPr>
          <a:xfrm>
            <a:off x="251528" y="160764"/>
            <a:ext cx="8640959" cy="1107996"/>
          </a:xfrm>
          <a:prstGeom prst="rect">
            <a:avLst/>
          </a:prstGeom>
          <a:ln/>
          <a:extLst>
            <a:ext uri="{C572A759-6A51-4108-AA02-DFA0A04FC94B}">
              <ma14:wrappingTextBoxFlag xmlns="" xmlns:ma14="http://schemas.microsoft.com/office/mac/drawingml/2011/main" val="1"/>
            </a:ext>
          </a:extLst>
        </p:spPr>
        <p:style>
          <a:lnRef idx="0">
            <a:schemeClr val="accent1"/>
          </a:lnRef>
          <a:fillRef idx="3">
            <a:schemeClr val="accent1"/>
          </a:fillRef>
          <a:effectRef idx="3">
            <a:schemeClr val="accent1"/>
          </a:effectRef>
          <a:fontRef idx="minor">
            <a:schemeClr val="lt1"/>
          </a:fontRef>
        </p:style>
        <p:txBody>
          <a:bodyPr wrap="square" lIns="0" tIns="0" rIns="0" bIns="0">
            <a:spAutoFit/>
          </a:bodyPr>
          <a:lstStyle>
            <a:lvl1pPr>
              <a:defRPr sz="4000" b="1">
                <a:solidFill>
                  <a:srgbClr val="F2F2F2"/>
                </a:solidFill>
                <a:latin typeface="Calibri"/>
                <a:ea typeface="Calibri"/>
                <a:cs typeface="Calibri"/>
                <a:sym typeface="Calibri"/>
              </a:defRPr>
            </a:lvl1pPr>
          </a:lstStyle>
          <a:p>
            <a:pPr lvl="0" algn="ctr">
              <a:defRPr sz="1800" b="0">
                <a:solidFill>
                  <a:srgbClr val="000000"/>
                </a:solidFill>
              </a:defRPr>
            </a:pPr>
            <a:r>
              <a:rPr sz="3600" dirty="0">
                <a:solidFill>
                  <a:schemeClr val="bg1"/>
                </a:solidFill>
                <a:latin typeface="Times New Roman" panose="02020603050405020304" pitchFamily="18" charset="0"/>
                <a:cs typeface="Times New Roman" panose="02020603050405020304" pitchFamily="18" charset="0"/>
              </a:rPr>
              <a:t>Who is at risk of </a:t>
            </a:r>
            <a:r>
              <a:rPr lang="en-US" sz="3600" dirty="0">
                <a:solidFill>
                  <a:schemeClr val="bg1"/>
                </a:solidFill>
                <a:latin typeface="Times New Roman" panose="02020603050405020304" pitchFamily="18" charset="0"/>
                <a:cs typeface="Times New Roman" panose="02020603050405020304" pitchFamily="18" charset="0"/>
              </a:rPr>
              <a:t>health care-associated infections </a:t>
            </a:r>
            <a:r>
              <a:rPr sz="3600" dirty="0">
                <a:solidFill>
                  <a:schemeClr val="bg1"/>
                </a:solidFill>
                <a:latin typeface="Times New Roman" panose="02020603050405020304" pitchFamily="18" charset="0"/>
                <a:cs typeface="Times New Roman" panose="02020603050405020304" pitchFamily="18" charset="0"/>
              </a:rPr>
              <a:t>?</a:t>
            </a:r>
          </a:p>
        </p:txBody>
      </p:sp>
      <p:pic>
        <p:nvPicPr>
          <p:cNvPr id="176" name="image2.png"/>
          <p:cNvPicPr/>
          <p:nvPr/>
        </p:nvPicPr>
        <p:blipFill>
          <a:blip r:embed="rId3" cstate="print">
            <a:extLst/>
          </a:blip>
          <a:stretch>
            <a:fillRect/>
          </a:stretch>
        </p:blipFill>
        <p:spPr>
          <a:xfrm>
            <a:off x="1407771" y="3140726"/>
            <a:ext cx="809627" cy="1352551"/>
          </a:xfrm>
          <a:prstGeom prst="rect">
            <a:avLst/>
          </a:prstGeom>
          <a:ln w="12700">
            <a:miter lim="400000"/>
          </a:ln>
        </p:spPr>
      </p:pic>
      <p:grpSp>
        <p:nvGrpSpPr>
          <p:cNvPr id="205" name="Group 205"/>
          <p:cNvGrpSpPr/>
          <p:nvPr/>
        </p:nvGrpSpPr>
        <p:grpSpPr>
          <a:xfrm>
            <a:off x="2193165" y="1387926"/>
            <a:ext cx="4369733" cy="4749759"/>
            <a:chOff x="0" y="-1"/>
            <a:chExt cx="4672098" cy="5178384"/>
          </a:xfrm>
        </p:grpSpPr>
        <p:sp>
          <p:nvSpPr>
            <p:cNvPr id="177" name="Shape 177"/>
            <p:cNvSpPr/>
            <p:nvPr/>
          </p:nvSpPr>
          <p:spPr>
            <a:xfrm flipV="1">
              <a:off x="2524451" y="1614168"/>
              <a:ext cx="1177093" cy="159583"/>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78" name="Shape 178"/>
            <p:cNvSpPr/>
            <p:nvPr/>
          </p:nvSpPr>
          <p:spPr>
            <a:xfrm>
              <a:off x="2903331" y="3704847"/>
              <a:ext cx="746733" cy="331339"/>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79" name="Shape 179"/>
            <p:cNvSpPr/>
            <p:nvPr/>
          </p:nvSpPr>
          <p:spPr>
            <a:xfrm flipV="1">
              <a:off x="2452067" y="2367053"/>
              <a:ext cx="1249477" cy="483519"/>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80" name="Shape 180"/>
            <p:cNvSpPr/>
            <p:nvPr/>
          </p:nvSpPr>
          <p:spPr>
            <a:xfrm>
              <a:off x="2903331" y="4635551"/>
              <a:ext cx="832804" cy="193188"/>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81" name="Shape 181"/>
            <p:cNvSpPr/>
            <p:nvPr/>
          </p:nvSpPr>
          <p:spPr>
            <a:xfrm flipV="1">
              <a:off x="2867025" y="519113"/>
              <a:ext cx="783039" cy="3"/>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82" name="Shape 182"/>
            <p:cNvSpPr/>
            <p:nvPr/>
          </p:nvSpPr>
          <p:spPr>
            <a:xfrm flipV="1">
              <a:off x="2541962" y="947738"/>
              <a:ext cx="1108102" cy="666432"/>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grpSp>
          <p:nvGrpSpPr>
            <p:cNvPr id="204" name="Group 204"/>
            <p:cNvGrpSpPr/>
            <p:nvPr/>
          </p:nvGrpSpPr>
          <p:grpSpPr>
            <a:xfrm>
              <a:off x="0" y="-1"/>
              <a:ext cx="4672098" cy="5178384"/>
              <a:chOff x="0" y="-1"/>
              <a:chExt cx="4672097" cy="5178383"/>
            </a:xfrm>
          </p:grpSpPr>
          <p:pic>
            <p:nvPicPr>
              <p:cNvPr id="183" name="image3.png"/>
              <p:cNvPicPr/>
              <p:nvPr/>
            </p:nvPicPr>
            <p:blipFill>
              <a:blip r:embed="rId4" cstate="print">
                <a:extLst/>
              </a:blip>
              <a:stretch>
                <a:fillRect/>
              </a:stretch>
            </p:blipFill>
            <p:spPr>
              <a:xfrm>
                <a:off x="3741858" y="873910"/>
                <a:ext cx="657228" cy="1097957"/>
              </a:xfrm>
              <a:prstGeom prst="rect">
                <a:avLst/>
              </a:prstGeom>
              <a:ln w="12700" cap="flat">
                <a:noFill/>
                <a:miter lim="400000"/>
              </a:ln>
              <a:effectLst/>
            </p:spPr>
          </p:pic>
          <p:pic>
            <p:nvPicPr>
              <p:cNvPr id="184" name="image3.png"/>
              <p:cNvPicPr/>
              <p:nvPr/>
            </p:nvPicPr>
            <p:blipFill>
              <a:blip r:embed="rId4" cstate="print">
                <a:extLst/>
              </a:blip>
              <a:stretch>
                <a:fillRect/>
              </a:stretch>
            </p:blipFill>
            <p:spPr>
              <a:xfrm>
                <a:off x="3741858" y="2564599"/>
                <a:ext cx="657228" cy="1097957"/>
              </a:xfrm>
              <a:prstGeom prst="rect">
                <a:avLst/>
              </a:prstGeom>
              <a:ln w="12700" cap="flat">
                <a:noFill/>
                <a:miter lim="400000"/>
              </a:ln>
              <a:effectLst/>
            </p:spPr>
          </p:pic>
          <p:pic>
            <p:nvPicPr>
              <p:cNvPr id="185" name="image4.png"/>
              <p:cNvPicPr/>
              <p:nvPr/>
            </p:nvPicPr>
            <p:blipFill>
              <a:blip r:embed="rId5" cstate="print">
                <a:extLst/>
              </a:blip>
              <a:stretch>
                <a:fillRect/>
              </a:stretch>
            </p:blipFill>
            <p:spPr>
              <a:xfrm>
                <a:off x="3741858" y="3593272"/>
                <a:ext cx="809627" cy="885828"/>
              </a:xfrm>
              <a:prstGeom prst="rect">
                <a:avLst/>
              </a:prstGeom>
              <a:ln w="12700" cap="flat">
                <a:noFill/>
                <a:miter lim="400000"/>
              </a:ln>
              <a:effectLst/>
            </p:spPr>
          </p:pic>
          <p:pic>
            <p:nvPicPr>
              <p:cNvPr id="186" name="image4.png"/>
              <p:cNvPicPr/>
              <p:nvPr/>
            </p:nvPicPr>
            <p:blipFill>
              <a:blip r:embed="rId5" cstate="print">
                <a:extLst/>
              </a:blip>
              <a:stretch>
                <a:fillRect/>
              </a:stretch>
            </p:blipFill>
            <p:spPr>
              <a:xfrm>
                <a:off x="3741858" y="1831174"/>
                <a:ext cx="809627" cy="885827"/>
              </a:xfrm>
              <a:prstGeom prst="rect">
                <a:avLst/>
              </a:prstGeom>
              <a:ln w="12700" cap="flat">
                <a:noFill/>
                <a:miter lim="400000"/>
              </a:ln>
              <a:effectLst/>
            </p:spPr>
          </p:pic>
          <p:pic>
            <p:nvPicPr>
              <p:cNvPr id="187" name="image5.png"/>
              <p:cNvPicPr/>
              <p:nvPr/>
            </p:nvPicPr>
            <p:blipFill>
              <a:blip r:embed="rId6" cstate="print">
                <a:extLst/>
              </a:blip>
              <a:stretch>
                <a:fillRect/>
              </a:stretch>
            </p:blipFill>
            <p:spPr>
              <a:xfrm>
                <a:off x="3741858" y="-1"/>
                <a:ext cx="685802" cy="857253"/>
              </a:xfrm>
              <a:prstGeom prst="rect">
                <a:avLst/>
              </a:prstGeom>
              <a:ln w="12700" cap="flat">
                <a:noFill/>
                <a:miter lim="400000"/>
              </a:ln>
              <a:effectLst/>
            </p:spPr>
          </p:pic>
          <p:sp>
            <p:nvSpPr>
              <p:cNvPr id="188" name="Shape 188"/>
              <p:cNvSpPr/>
              <p:nvPr/>
            </p:nvSpPr>
            <p:spPr>
              <a:xfrm flipV="1">
                <a:off x="152401" y="1831174"/>
                <a:ext cx="1545174" cy="556131"/>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89" name="Shape 189"/>
              <p:cNvSpPr/>
              <p:nvPr/>
            </p:nvSpPr>
            <p:spPr>
              <a:xfrm>
                <a:off x="152401" y="2579894"/>
                <a:ext cx="1676401" cy="2"/>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90" name="Shape 190"/>
              <p:cNvSpPr/>
              <p:nvPr/>
            </p:nvSpPr>
            <p:spPr>
              <a:xfrm>
                <a:off x="164132" y="2796700"/>
                <a:ext cx="1703096" cy="904698"/>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91" name="Shape 191"/>
              <p:cNvSpPr/>
              <p:nvPr/>
            </p:nvSpPr>
            <p:spPr>
              <a:xfrm>
                <a:off x="0" y="3062289"/>
                <a:ext cx="1867228" cy="1416810"/>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sp>
            <p:nvSpPr>
              <p:cNvPr id="192" name="Shape 192"/>
              <p:cNvSpPr/>
              <p:nvPr/>
            </p:nvSpPr>
            <p:spPr>
              <a:xfrm flipV="1">
                <a:off x="0" y="823857"/>
                <a:ext cx="1697575" cy="1278988"/>
              </a:xfrm>
              <a:prstGeom prst="line">
                <a:avLst/>
              </a:prstGeom>
              <a:ln>
                <a:tailEnd type="triangle" w="med" len="med"/>
              </a:ln>
            </p:spPr>
            <p:style>
              <a:lnRef idx="3">
                <a:schemeClr val="dk1"/>
              </a:lnRef>
              <a:fillRef idx="0">
                <a:schemeClr val="dk1"/>
              </a:fillRef>
              <a:effectRef idx="2">
                <a:schemeClr val="dk1"/>
              </a:effectRef>
              <a:fontRef idx="minor">
                <a:schemeClr val="tx1"/>
              </a:fontRef>
            </p:style>
            <p:txBody>
              <a:bodyPr wrap="square" lIns="0" tIns="0" rIns="0" bIns="0" numCol="1" anchor="t">
                <a:noAutofit/>
              </a:bodyPr>
              <a:lstStyle/>
              <a:p>
                <a:pPr defTabSz="457189">
                  <a:defRPr sz="1200"/>
                </a:pPr>
                <a:endParaRPr sz="1200"/>
              </a:p>
            </p:txBody>
          </p:sp>
          <p:pic>
            <p:nvPicPr>
              <p:cNvPr id="193" name="image6.png"/>
              <p:cNvPicPr/>
              <p:nvPr/>
            </p:nvPicPr>
            <p:blipFill>
              <a:blip r:embed="rId7" cstate="print">
                <a:extLst/>
              </a:blip>
              <a:stretch>
                <a:fillRect/>
              </a:stretch>
            </p:blipFill>
            <p:spPr>
              <a:xfrm>
                <a:off x="1867226" y="1032224"/>
                <a:ext cx="657227" cy="1209678"/>
              </a:xfrm>
              <a:prstGeom prst="rect">
                <a:avLst/>
              </a:prstGeom>
              <a:ln w="12700" cap="flat">
                <a:noFill/>
                <a:miter lim="400000"/>
              </a:ln>
              <a:effectLst/>
            </p:spPr>
          </p:pic>
          <p:pic>
            <p:nvPicPr>
              <p:cNvPr id="194" name="image7.png"/>
              <p:cNvPicPr/>
              <p:nvPr/>
            </p:nvPicPr>
            <p:blipFill>
              <a:blip r:embed="rId8" cstate="print">
                <a:extLst/>
              </a:blip>
              <a:stretch>
                <a:fillRect/>
              </a:stretch>
            </p:blipFill>
            <p:spPr>
              <a:xfrm>
                <a:off x="1867226" y="2214563"/>
                <a:ext cx="485777" cy="1152527"/>
              </a:xfrm>
              <a:prstGeom prst="rect">
                <a:avLst/>
              </a:prstGeom>
              <a:ln w="12700" cap="flat">
                <a:noFill/>
                <a:miter lim="400000"/>
              </a:ln>
              <a:effectLst/>
            </p:spPr>
          </p:pic>
          <p:pic>
            <p:nvPicPr>
              <p:cNvPr id="195" name="image8.png"/>
              <p:cNvPicPr/>
              <p:nvPr/>
            </p:nvPicPr>
            <p:blipFill>
              <a:blip r:embed="rId9" cstate="print">
                <a:extLst/>
              </a:blip>
              <a:stretch>
                <a:fillRect/>
              </a:stretch>
            </p:blipFill>
            <p:spPr>
              <a:xfrm>
                <a:off x="1867226" y="3351757"/>
                <a:ext cx="935962" cy="699282"/>
              </a:xfrm>
              <a:prstGeom prst="rect">
                <a:avLst/>
              </a:prstGeom>
              <a:ln w="12700" cap="flat">
                <a:noFill/>
                <a:miter lim="400000"/>
              </a:ln>
              <a:effectLst/>
            </p:spPr>
          </p:pic>
          <p:grpSp>
            <p:nvGrpSpPr>
              <p:cNvPr id="198" name="Group 198"/>
              <p:cNvGrpSpPr/>
              <p:nvPr/>
            </p:nvGrpSpPr>
            <p:grpSpPr>
              <a:xfrm>
                <a:off x="1867226" y="4051037"/>
                <a:ext cx="935963" cy="699283"/>
                <a:chOff x="0" y="0"/>
                <a:chExt cx="935961" cy="699282"/>
              </a:xfrm>
            </p:grpSpPr>
            <p:sp>
              <p:nvSpPr>
                <p:cNvPr id="196" name="Shape 196"/>
                <p:cNvSpPr/>
                <p:nvPr/>
              </p:nvSpPr>
              <p:spPr>
                <a:xfrm>
                  <a:off x="-1" y="0"/>
                  <a:ext cx="935962" cy="699282"/>
                </a:xfrm>
                <a:prstGeom prst="rect">
                  <a:avLst/>
                </a:prstGeom>
                <a:solidFill>
                  <a:srgbClr val="4F81BD"/>
                </a:solidFill>
                <a:ln w="12700" cap="flat">
                  <a:noFill/>
                  <a:miter lim="400000"/>
                </a:ln>
                <a:effectLst/>
              </p:spPr>
              <p:txBody>
                <a:bodyPr wrap="square" lIns="0" tIns="0" rIns="0" bIns="0" numCol="1" anchor="ctr">
                  <a:noAutofit/>
                </a:bodyPr>
                <a:lstStyle/>
                <a:p>
                  <a:pPr lvl="0">
                    <a:defRPr>
                      <a:latin typeface="Calibri"/>
                      <a:ea typeface="Calibri"/>
                      <a:cs typeface="Calibri"/>
                      <a:sym typeface="Calibri"/>
                    </a:defRPr>
                  </a:pPr>
                  <a:endParaRPr/>
                </a:p>
              </p:txBody>
            </p:sp>
            <p:pic>
              <p:nvPicPr>
                <p:cNvPr id="197" name="image8.png"/>
                <p:cNvPicPr/>
                <p:nvPr/>
              </p:nvPicPr>
              <p:blipFill>
                <a:blip r:embed="rId9" cstate="print">
                  <a:extLst/>
                </a:blip>
                <a:stretch>
                  <a:fillRect/>
                </a:stretch>
              </p:blipFill>
              <p:spPr>
                <a:xfrm>
                  <a:off x="-1" y="-1"/>
                  <a:ext cx="935963" cy="699284"/>
                </a:xfrm>
                <a:prstGeom prst="rect">
                  <a:avLst/>
                </a:prstGeom>
                <a:ln w="12700" cap="flat">
                  <a:noFill/>
                  <a:miter lim="400000"/>
                </a:ln>
                <a:effectLst/>
              </p:spPr>
            </p:pic>
          </p:grpSp>
          <p:pic>
            <p:nvPicPr>
              <p:cNvPr id="199" name="image9.png"/>
              <p:cNvPicPr/>
              <p:nvPr/>
            </p:nvPicPr>
            <p:blipFill>
              <a:blip r:embed="rId10" cstate="print">
                <a:extLst/>
              </a:blip>
              <a:stretch>
                <a:fillRect/>
              </a:stretch>
            </p:blipFill>
            <p:spPr>
              <a:xfrm>
                <a:off x="1867226" y="-1"/>
                <a:ext cx="885827" cy="1095378"/>
              </a:xfrm>
              <a:prstGeom prst="rect">
                <a:avLst/>
              </a:prstGeom>
              <a:ln w="12700" cap="flat">
                <a:noFill/>
                <a:miter lim="400000"/>
              </a:ln>
              <a:effectLst/>
            </p:spPr>
          </p:pic>
          <p:grpSp>
            <p:nvGrpSpPr>
              <p:cNvPr id="202" name="Group 202"/>
              <p:cNvGrpSpPr/>
              <p:nvPr/>
            </p:nvGrpSpPr>
            <p:grpSpPr>
              <a:xfrm>
                <a:off x="3736135" y="4479098"/>
                <a:ext cx="935962" cy="699284"/>
                <a:chOff x="0" y="0"/>
                <a:chExt cx="935961" cy="699282"/>
              </a:xfrm>
            </p:grpSpPr>
            <p:sp>
              <p:nvSpPr>
                <p:cNvPr id="200" name="Shape 200"/>
                <p:cNvSpPr/>
                <p:nvPr/>
              </p:nvSpPr>
              <p:spPr>
                <a:xfrm>
                  <a:off x="-1" y="0"/>
                  <a:ext cx="935962" cy="699282"/>
                </a:xfrm>
                <a:prstGeom prst="rect">
                  <a:avLst/>
                </a:prstGeom>
                <a:solidFill>
                  <a:srgbClr val="FFFFFF"/>
                </a:solidFill>
                <a:ln w="12700" cap="flat">
                  <a:noFill/>
                  <a:miter lim="400000"/>
                </a:ln>
                <a:effectLst/>
              </p:spPr>
              <p:txBody>
                <a:bodyPr wrap="square" lIns="0" tIns="0" rIns="0" bIns="0" numCol="1" anchor="ctr">
                  <a:noAutofit/>
                </a:bodyPr>
                <a:lstStyle/>
                <a:p>
                  <a:pPr lvl="0">
                    <a:defRPr>
                      <a:latin typeface="Calibri"/>
                      <a:ea typeface="Calibri"/>
                      <a:cs typeface="Calibri"/>
                      <a:sym typeface="Calibri"/>
                    </a:defRPr>
                  </a:pPr>
                  <a:endParaRPr/>
                </a:p>
              </p:txBody>
            </p:sp>
            <p:pic>
              <p:nvPicPr>
                <p:cNvPr id="201" name="image10.png"/>
                <p:cNvPicPr/>
                <p:nvPr/>
              </p:nvPicPr>
              <p:blipFill>
                <a:blip r:embed="rId11" cstate="print">
                  <a:extLst/>
                </a:blip>
                <a:stretch>
                  <a:fillRect/>
                </a:stretch>
              </p:blipFill>
              <p:spPr>
                <a:xfrm>
                  <a:off x="-1" y="-1"/>
                  <a:ext cx="935963" cy="699284"/>
                </a:xfrm>
                <a:prstGeom prst="rect">
                  <a:avLst/>
                </a:prstGeom>
                <a:ln w="12700" cap="flat">
                  <a:noFill/>
                  <a:miter lim="400000"/>
                </a:ln>
                <a:effectLst/>
              </p:spPr>
            </p:pic>
          </p:grpSp>
        </p:grpSp>
      </p:grpSp>
      <p:sp>
        <p:nvSpPr>
          <p:cNvPr id="34" name="Shape 203"/>
          <p:cNvSpPr/>
          <p:nvPr/>
        </p:nvSpPr>
        <p:spPr>
          <a:xfrm rot="19856696">
            <a:off x="1761419" y="3118037"/>
            <a:ext cx="6379156" cy="14773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1" algn="ctr"/>
            <a:r>
              <a:rPr lang="en-US" sz="9600" b="1" dirty="0">
                <a:solidFill>
                  <a:srgbClr val="FF0000"/>
                </a:solidFill>
                <a:latin typeface="Calisto MT" panose="02040603050505030304" pitchFamily="18" charset="0"/>
                <a:ea typeface="Calibri"/>
                <a:cs typeface="Times New Roman" panose="02020603050405020304" pitchFamily="18" charset="0"/>
                <a:sym typeface="Calibri"/>
              </a:rPr>
              <a:t>Everyone</a:t>
            </a:r>
            <a:endParaRPr sz="9600" b="1" dirty="0">
              <a:solidFill>
                <a:srgbClr val="FF0000"/>
              </a:solidFill>
              <a:latin typeface="Calisto MT" panose="02040603050505030304" pitchFamily="18" charset="0"/>
              <a:ea typeface="Calibri"/>
              <a:cs typeface="Times New Roman" panose="02020603050405020304" pitchFamily="18" charset="0"/>
              <a:sym typeface="Calibri"/>
            </a:endParaRPr>
          </a:p>
        </p:txBody>
      </p:sp>
    </p:spTree>
    <p:extLst>
      <p:ext uri="{BB962C8B-B14F-4D97-AF65-F5344CB8AC3E}">
        <p14:creationId xmlns:p14="http://schemas.microsoft.com/office/powerpoint/2010/main" val="293359076"/>
      </p:ext>
    </p:extLst>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76"/>
                                        </p:tgtEl>
                                        <p:attrNameLst>
                                          <p:attrName>style.visibility</p:attrName>
                                        </p:attrNameLst>
                                      </p:cBhvr>
                                      <p:to>
                                        <p:strVal val="visible"/>
                                      </p:to>
                                    </p:set>
                                    <p:anim calcmode="lin" valueType="num">
                                      <p:cBhvr additive="base">
                                        <p:cTn id="11" dur="500" fill="hold"/>
                                        <p:tgtEl>
                                          <p:spTgt spid="176"/>
                                        </p:tgtEl>
                                        <p:attrNameLst>
                                          <p:attrName>ppt_x</p:attrName>
                                        </p:attrNameLst>
                                      </p:cBhvr>
                                      <p:tavLst>
                                        <p:tav tm="0">
                                          <p:val>
                                            <p:strVal val="#ppt_x"/>
                                          </p:val>
                                        </p:tav>
                                        <p:tav tm="100000">
                                          <p:val>
                                            <p:strVal val="#ppt_x"/>
                                          </p:val>
                                        </p:tav>
                                      </p:tavLst>
                                    </p:anim>
                                    <p:anim calcmode="lin" valueType="num">
                                      <p:cBhvr additive="base">
                                        <p:cTn id="12"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205"/>
                                        </p:tgtEl>
                                        <p:attrNameLst>
                                          <p:attrName>style.visibility</p:attrName>
                                        </p:attrNameLst>
                                      </p:cBhvr>
                                      <p:to>
                                        <p:strVal val="visible"/>
                                      </p:to>
                                    </p:set>
                                    <p:anim calcmode="lin" valueType="num">
                                      <p:cBhvr>
                                        <p:cTn id="17" dur="1000" fill="hold"/>
                                        <p:tgtEl>
                                          <p:spTgt spid="205"/>
                                        </p:tgtEl>
                                        <p:attrNameLst>
                                          <p:attrName>ppt_w</p:attrName>
                                        </p:attrNameLst>
                                      </p:cBhvr>
                                      <p:tavLst>
                                        <p:tav tm="0">
                                          <p:val>
                                            <p:fltVal val="0"/>
                                          </p:val>
                                        </p:tav>
                                        <p:tav tm="100000">
                                          <p:val>
                                            <p:strVal val="#ppt_w"/>
                                          </p:val>
                                        </p:tav>
                                      </p:tavLst>
                                    </p:anim>
                                    <p:anim calcmode="lin" valueType="num">
                                      <p:cBhvr>
                                        <p:cTn id="18" dur="1000" fill="hold"/>
                                        <p:tgtEl>
                                          <p:spTgt spid="205"/>
                                        </p:tgtEl>
                                        <p:attrNameLst>
                                          <p:attrName>ppt_h</p:attrName>
                                        </p:attrNameLst>
                                      </p:cBhvr>
                                      <p:tavLst>
                                        <p:tav tm="0">
                                          <p:val>
                                            <p:fltVal val="0"/>
                                          </p:val>
                                        </p:tav>
                                        <p:tav tm="100000">
                                          <p:val>
                                            <p:strVal val="#ppt_h"/>
                                          </p:val>
                                        </p:tav>
                                      </p:tavLst>
                                    </p:anim>
                                    <p:anim calcmode="lin" valueType="num">
                                      <p:cBhvr>
                                        <p:cTn id="19" dur="1000" fill="hold"/>
                                        <p:tgtEl>
                                          <p:spTgt spid="205"/>
                                        </p:tgtEl>
                                        <p:attrNameLst>
                                          <p:attrName>style.rotation</p:attrName>
                                        </p:attrNameLst>
                                      </p:cBhvr>
                                      <p:tavLst>
                                        <p:tav tm="0">
                                          <p:val>
                                            <p:fltVal val="90"/>
                                          </p:val>
                                        </p:tav>
                                        <p:tav tm="100000">
                                          <p:val>
                                            <p:fltVal val="0"/>
                                          </p:val>
                                        </p:tav>
                                      </p:tavLst>
                                    </p:anim>
                                    <p:animEffect transition="in" filter="fade">
                                      <p:cBhvr>
                                        <p:cTn id="20" dur="1000"/>
                                        <p:tgtEl>
                                          <p:spTgt spid="20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ppt_w</p:attrName>
                                        </p:attrNameLst>
                                      </p:cBhvr>
                                      <p:tavLst>
                                        <p:tav tm="0">
                                          <p:val>
                                            <p:fltVal val="0"/>
                                          </p:val>
                                        </p:tav>
                                        <p:tav tm="100000">
                                          <p:val>
                                            <p:strVal val="#ppt_w"/>
                                          </p:val>
                                        </p:tav>
                                      </p:tavLst>
                                    </p:anim>
                                    <p:anim calcmode="lin" valueType="num">
                                      <p:cBhvr>
                                        <p:cTn id="26" dur="1000" fill="hold"/>
                                        <p:tgtEl>
                                          <p:spTgt spid="34"/>
                                        </p:tgtEl>
                                        <p:attrNameLst>
                                          <p:attrName>ppt_h</p:attrName>
                                        </p:attrNameLst>
                                      </p:cBhvr>
                                      <p:tavLst>
                                        <p:tav tm="0">
                                          <p:val>
                                            <p:fltVal val="0"/>
                                          </p:val>
                                        </p:tav>
                                        <p:tav tm="100000">
                                          <p:val>
                                            <p:strVal val="#ppt_h"/>
                                          </p:val>
                                        </p:tav>
                                      </p:tavLst>
                                    </p:anim>
                                    <p:anim calcmode="lin" valueType="num">
                                      <p:cBhvr>
                                        <p:cTn id="27" dur="1000" fill="hold"/>
                                        <p:tgtEl>
                                          <p:spTgt spid="34"/>
                                        </p:tgtEl>
                                        <p:attrNameLst>
                                          <p:attrName>style.rotation</p:attrName>
                                        </p:attrNameLst>
                                      </p:cBhvr>
                                      <p:tavLst>
                                        <p:tav tm="0">
                                          <p:val>
                                            <p:fltVal val="90"/>
                                          </p:val>
                                        </p:tav>
                                        <p:tav tm="100000">
                                          <p:val>
                                            <p:fltVal val="0"/>
                                          </p:val>
                                        </p:tav>
                                      </p:tavLst>
                                    </p:anim>
                                    <p:animEffect transition="in" filter="fade">
                                      <p:cBhvr>
                                        <p:cTn id="2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bldP spid="3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endParaRPr lang="en-US" altLang="en-US" dirty="0" smtClean="0">
              <a:solidFill>
                <a:schemeClr val="tx1"/>
              </a:solidFill>
            </a:endParaRPr>
          </a:p>
        </p:txBody>
      </p:sp>
      <p:pic>
        <p:nvPicPr>
          <p:cNvPr id="880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2214563"/>
            <a:ext cx="8501063"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00508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endParaRPr lang="en-US" altLang="en-US" dirty="0" smtClean="0">
              <a:solidFill>
                <a:schemeClr val="tx1"/>
              </a:solidFill>
            </a:endParaRPr>
          </a:p>
        </p:txBody>
      </p:sp>
      <p:pic>
        <p:nvPicPr>
          <p:cNvPr id="8909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785938"/>
            <a:ext cx="307181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9950" y="2633663"/>
            <a:ext cx="3019425"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00" y="4572000"/>
            <a:ext cx="28575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12826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endParaRPr lang="en-US" altLang="en-US" dirty="0" smtClean="0">
              <a:solidFill>
                <a:schemeClr val="tx1"/>
              </a:solidFill>
            </a:endParaRPr>
          </a:p>
        </p:txBody>
      </p:sp>
      <p:pic>
        <p:nvPicPr>
          <p:cNvPr id="901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1857375"/>
            <a:ext cx="8001000"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35155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algn="l" rtl="0" eaLnBrk="1" hangingPunct="1"/>
            <a:r>
              <a:rPr lang="en-US" altLang="en-US" b="1" u="sng" dirty="0" smtClean="0">
                <a:solidFill>
                  <a:schemeClr val="tx1"/>
                </a:solidFill>
              </a:rPr>
              <a:t>How To Don Sterile Gloves</a:t>
            </a:r>
            <a:endParaRPr lang="en-US" altLang="en-US" dirty="0" smtClean="0">
              <a:solidFill>
                <a:schemeClr val="tx1"/>
              </a:solidFill>
            </a:endParaRPr>
          </a:p>
        </p:txBody>
      </p:sp>
      <p:pic>
        <p:nvPicPr>
          <p:cNvPr id="911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2000250"/>
            <a:ext cx="7786687"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52429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algn="l" rtl="0" eaLnBrk="1" hangingPunct="1"/>
            <a:r>
              <a:rPr lang="en-US" altLang="en-US" b="1" u="sng" dirty="0" smtClean="0">
                <a:solidFill>
                  <a:schemeClr val="tx1"/>
                </a:solidFill>
              </a:rPr>
              <a:t>How To Remove Sterile Gloves</a:t>
            </a:r>
            <a:endParaRPr lang="en-US" altLang="en-US" dirty="0" smtClean="0">
              <a:solidFill>
                <a:schemeClr val="tx1"/>
              </a:solidFill>
            </a:endParaRPr>
          </a:p>
        </p:txBody>
      </p:sp>
      <p:pic>
        <p:nvPicPr>
          <p:cNvPr id="921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 y="2495550"/>
            <a:ext cx="880110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849246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algn="l" rtl="0" eaLnBrk="1" hangingPunct="1"/>
            <a:r>
              <a:rPr lang="en-US" altLang="en-US" b="1" u="sng" dirty="0" smtClean="0">
                <a:solidFill>
                  <a:schemeClr val="tx1"/>
                </a:solidFill>
              </a:rPr>
              <a:t>How To Remove Sterile Gloves</a:t>
            </a:r>
            <a:endParaRPr lang="en-US" altLang="en-US" dirty="0" smtClean="0">
              <a:solidFill>
                <a:schemeClr val="tx1"/>
              </a:solidFill>
            </a:endParaRPr>
          </a:p>
        </p:txBody>
      </p:sp>
      <p:pic>
        <p:nvPicPr>
          <p:cNvPr id="931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500188"/>
            <a:ext cx="6143625"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8805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algn="l" rtl="0" eaLnBrk="1" hangingPunct="1"/>
            <a:r>
              <a:rPr lang="en-US" altLang="en-US" b="1" u="sng" dirty="0" smtClean="0">
                <a:solidFill>
                  <a:schemeClr val="tx1"/>
                </a:solidFill>
              </a:rPr>
              <a:t>How To Remove Sterile Gloves</a:t>
            </a:r>
            <a:endParaRPr lang="en-US" altLang="en-US" dirty="0" smtClean="0">
              <a:solidFill>
                <a:schemeClr val="tx1"/>
              </a:solidFill>
            </a:endParaRPr>
          </a:p>
        </p:txBody>
      </p:sp>
      <p:pic>
        <p:nvPicPr>
          <p:cNvPr id="942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8" y="2509838"/>
            <a:ext cx="8886825"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17275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971550" y="1052513"/>
            <a:ext cx="7772400" cy="1143000"/>
          </a:xfrm>
        </p:spPr>
        <p:txBody>
          <a:bodyPr/>
          <a:lstStyle/>
          <a:p>
            <a:pPr algn="l" rtl="0" eaLnBrk="1" hangingPunct="1"/>
            <a:r>
              <a:rPr lang="en-US" altLang="ar-SA" sz="4000" dirty="0" smtClean="0">
                <a:solidFill>
                  <a:schemeClr val="tx1"/>
                </a:solidFill>
              </a:rPr>
              <a:t> </a:t>
            </a:r>
            <a:r>
              <a:rPr lang="en-US" altLang="ar-SA" sz="4000" b="1" u="sng" dirty="0" smtClean="0">
                <a:solidFill>
                  <a:schemeClr val="tx1"/>
                </a:solidFill>
              </a:rPr>
              <a:t>Handwashing  &amp; Care of Hands</a:t>
            </a:r>
          </a:p>
        </p:txBody>
      </p:sp>
      <p:sp>
        <p:nvSpPr>
          <p:cNvPr id="94211" name="Rectangle 3"/>
          <p:cNvSpPr>
            <a:spLocks noGrp="1" noChangeArrowheads="1"/>
          </p:cNvSpPr>
          <p:nvPr>
            <p:ph idx="1"/>
          </p:nvPr>
        </p:nvSpPr>
        <p:spPr>
          <a:xfrm>
            <a:off x="777875" y="2876550"/>
            <a:ext cx="7134225" cy="2938463"/>
          </a:xfrm>
        </p:spPr>
        <p:txBody>
          <a:bodyPr/>
          <a:lstStyle/>
          <a:p>
            <a:pPr algn="l" rtl="0" eaLnBrk="1" hangingPunct="1"/>
            <a:r>
              <a:rPr lang="en-US" altLang="ar-SA" sz="4400" b="1" smtClean="0"/>
              <a:t>Gloving does </a:t>
            </a:r>
            <a:r>
              <a:rPr lang="en-US" altLang="ar-SA" sz="4400" b="1" i="1" smtClean="0"/>
              <a:t>not</a:t>
            </a:r>
            <a:r>
              <a:rPr lang="en-US" altLang="ar-SA" sz="4400" b="1" smtClean="0"/>
              <a:t> replace handwashing</a:t>
            </a:r>
          </a:p>
          <a:p>
            <a:pPr algn="l" rtl="0" eaLnBrk="1" hangingPunct="1">
              <a:buFont typeface="Wingdings" panose="05000000000000000000" pitchFamily="2" charset="2"/>
              <a:buNone/>
            </a:pPr>
            <a:endParaRPr lang="en-US" altLang="ar-SA" sz="4400" b="1" smtClean="0"/>
          </a:p>
        </p:txBody>
      </p:sp>
    </p:spTree>
    <p:extLst>
      <p:ext uri="{BB962C8B-B14F-4D97-AF65-F5344CB8AC3E}">
        <p14:creationId xmlns:p14="http://schemas.microsoft.com/office/powerpoint/2010/main" val="3770977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diamond(in)">
                                      <p:cBhvr>
                                        <p:cTn id="7" dur="2000"/>
                                        <p:tgtEl>
                                          <p:spTgt spid="942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l" rtl="0"/>
            <a:r>
              <a:rPr lang="en-US" b="1" dirty="0">
                <a:solidFill>
                  <a:srgbClr val="000000"/>
                </a:solidFill>
                <a:latin typeface="Times New Roman" panose="02020603050405020304" pitchFamily="18" charset="0"/>
                <a:cs typeface="Times New Roman" panose="02020603050405020304" pitchFamily="18" charset="0"/>
              </a:rPr>
              <a:t>Donning Gloves</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747594" y="1628800"/>
            <a:ext cx="7416824" cy="2846933"/>
          </a:xfrm>
          <a:prstGeom prst="rect">
            <a:avLst/>
          </a:prstGeom>
        </p:spPr>
        <p:txBody>
          <a:bodyPr wrap="square">
            <a:spAutoFit/>
          </a:bodyPr>
          <a:lstStyle/>
          <a:p>
            <a:pPr marR="0"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Select correct type of glove and size</a:t>
            </a:r>
          </a:p>
          <a:p>
            <a:pPr marR="0"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Extend to cover wrist, over isolation gown if worn</a:t>
            </a:r>
          </a:p>
          <a:p>
            <a:pPr marR="17570"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Sequence of PPE </a:t>
            </a:r>
            <a:r>
              <a:rPr lang="en-US" sz="2800" dirty="0" smtClean="0">
                <a:solidFill>
                  <a:srgbClr val="000000"/>
                </a:solidFill>
                <a:latin typeface="Times New Roman" panose="02020603050405020304" pitchFamily="18" charset="0"/>
                <a:cs typeface="Times New Roman" panose="02020603050405020304" pitchFamily="18" charset="0"/>
              </a:rPr>
              <a:t>donning, gloves </a:t>
            </a:r>
            <a:r>
              <a:rPr lang="en-US" sz="2800" dirty="0">
                <a:solidFill>
                  <a:srgbClr val="000000"/>
                </a:solidFill>
                <a:latin typeface="Times New Roman" panose="02020603050405020304" pitchFamily="18" charset="0"/>
                <a:cs typeface="Times New Roman" panose="02020603050405020304" pitchFamily="18" charset="0"/>
              </a:rPr>
              <a:t>are often the last item to be put on </a:t>
            </a:r>
          </a:p>
          <a:p>
            <a:r>
              <a:rPr lang="en-US" sz="1200" dirty="0" smtClean="0"/>
              <a:t> </a:t>
            </a:r>
          </a:p>
          <a:p>
            <a:endParaRPr lang="en-US" sz="1200" dirty="0" smtClean="0"/>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573016"/>
            <a:ext cx="3528392" cy="1929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788024" y="6093296"/>
            <a:ext cx="3952458" cy="738664"/>
          </a:xfrm>
          <a:prstGeom prst="rect">
            <a:avLst/>
          </a:prstGeom>
        </p:spPr>
        <p:txBody>
          <a:bodyPr wrap="square">
            <a:spAutoFit/>
          </a:bodyPr>
          <a:lstStyle/>
          <a:p>
            <a:r>
              <a:rPr lang="en-US" sz="1400" dirty="0">
                <a:solidFill>
                  <a:schemeClr val="bg1"/>
                </a:solidFill>
                <a:latin typeface="Times New Roman" panose="02020603050405020304" pitchFamily="18" charset="0"/>
                <a:cs typeface="Times New Roman" panose="02020603050405020304" pitchFamily="18" charset="0"/>
              </a:rPr>
              <a:t>(</a:t>
            </a:r>
            <a:r>
              <a:rPr lang="en-US" sz="1400" i="1" dirty="0">
                <a:solidFill>
                  <a:schemeClr val="bg1"/>
                </a:solidFill>
                <a:latin typeface="Times New Roman" panose="02020603050405020304" pitchFamily="18" charset="0"/>
                <a:cs typeface="Times New Roman" panose="02020603050405020304" pitchFamily="18" charset="0"/>
              </a:rPr>
              <a:t>CDC, Sequence for Personal Protective Equipment, https://www.cdc.gov/hai/pdfs/ppe/ppe-sequence.pdf</a:t>
            </a:r>
            <a:r>
              <a:rPr lang="en-US" sz="1400" dirty="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9153361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pPr algn="l" rtl="0"/>
            <a:r>
              <a:rPr lang="en-US" b="1" dirty="0">
                <a:solidFill>
                  <a:srgbClr val="000000"/>
                </a:solidFill>
                <a:latin typeface="Times New Roman" panose="02020603050405020304" pitchFamily="18" charset="0"/>
                <a:cs typeface="Times New Roman" panose="02020603050405020304" pitchFamily="18" charset="0"/>
              </a:rPr>
              <a:t>Doffing Gloves</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396692" y="1268760"/>
            <a:ext cx="8352928" cy="2739211"/>
          </a:xfrm>
          <a:prstGeom prst="rect">
            <a:avLst/>
          </a:prstGeom>
        </p:spPr>
        <p:txBody>
          <a:bodyPr wrap="square">
            <a:spAutoFit/>
          </a:bodyPr>
          <a:lstStyle/>
          <a:p>
            <a:pPr marR="6250"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There are a variety of ways to safely remove gloves, one option is: </a:t>
            </a:r>
          </a:p>
          <a:p>
            <a:pPr marL="457200" marR="0" indent="-457200" algn="l">
              <a:spcBef>
                <a:spcPts val="60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With the gloved hand, grasp the palm area of the other gloved hand and peel off</a:t>
            </a:r>
          </a:p>
          <a:p>
            <a:pPr marL="457200" marR="0" indent="-457200" algn="l">
              <a:spcBef>
                <a:spcPts val="60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Hold removed glove in gloved hand; slide fingers of ungloved hand under remaining glove at wrist, peel off and </a:t>
            </a:r>
            <a:r>
              <a:rPr lang="en-US" sz="2400" dirty="0" smtClean="0">
                <a:solidFill>
                  <a:srgbClr val="000000"/>
                </a:solidFill>
                <a:latin typeface="Times New Roman" panose="02020603050405020304" pitchFamily="18" charset="0"/>
                <a:cs typeface="Times New Roman" panose="02020603050405020304" pitchFamily="18" charset="0"/>
              </a:rPr>
              <a:t>discard</a:t>
            </a:r>
            <a:endParaRPr lang="en-US" sz="2400" dirty="0">
              <a:solidFill>
                <a:srgbClr val="000000"/>
              </a:solidFill>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031417"/>
            <a:ext cx="7272808"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44694" y="5615593"/>
            <a:ext cx="8304926" cy="400110"/>
          </a:xfrm>
          <a:prstGeom prst="rect">
            <a:avLst/>
          </a:prstGeom>
        </p:spPr>
        <p:txBody>
          <a:bodyPr wrap="square">
            <a:spAutoFit/>
          </a:bodyPr>
          <a:lstStyle/>
          <a:p>
            <a:pPr marR="13360" algn="l">
              <a:spcBef>
                <a:spcPts val="600"/>
              </a:spcBef>
              <a:spcAft>
                <a:spcPts val="600"/>
              </a:spcAft>
            </a:pPr>
            <a:r>
              <a:rPr lang="en-US" sz="2000" b="1" dirty="0">
                <a:solidFill>
                  <a:srgbClr val="FF0000"/>
                </a:solidFill>
                <a:latin typeface="Times New Roman" panose="02020603050405020304" pitchFamily="18" charset="0"/>
                <a:cs typeface="Times New Roman" panose="02020603050405020304" pitchFamily="18" charset="0"/>
              </a:rPr>
              <a:t>Sequence of PPE doffing, gloves are usually the first item to be removed </a:t>
            </a:r>
          </a:p>
        </p:txBody>
      </p:sp>
      <p:sp>
        <p:nvSpPr>
          <p:cNvPr id="5" name="Rectangle 4"/>
          <p:cNvSpPr/>
          <p:nvPr/>
        </p:nvSpPr>
        <p:spPr>
          <a:xfrm>
            <a:off x="4427984" y="6093296"/>
            <a:ext cx="4572000" cy="461665"/>
          </a:xfrm>
          <a:prstGeom prst="rect">
            <a:avLst/>
          </a:prstGeom>
        </p:spPr>
        <p:txBody>
          <a:bodyPr>
            <a:spAutoFit/>
          </a:bodyPr>
          <a:lstStyle/>
          <a:p>
            <a:r>
              <a:rPr lang="en-US" sz="1200" dirty="0">
                <a:solidFill>
                  <a:schemeClr val="bg1"/>
                </a:solidFill>
                <a:latin typeface="Times New Roman" panose="02020603050405020304" pitchFamily="18" charset="0"/>
                <a:cs typeface="Times New Roman" panose="02020603050405020304" pitchFamily="18" charset="0"/>
              </a:rPr>
              <a:t>(</a:t>
            </a:r>
            <a:r>
              <a:rPr lang="en-US" sz="1200" i="1" dirty="0">
                <a:solidFill>
                  <a:schemeClr val="bg1"/>
                </a:solidFill>
                <a:latin typeface="Times New Roman" panose="02020603050405020304" pitchFamily="18" charset="0"/>
                <a:cs typeface="Times New Roman" panose="02020603050405020304" pitchFamily="18" charset="0"/>
              </a:rPr>
              <a:t>CDC, Sequence for Personal Protective Equipment, https://www.cdc.gov/hai/pdfs/ppe/ppe-sequence.pdf</a:t>
            </a:r>
            <a:r>
              <a:rPr lang="en-US" sz="1200" dirty="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139193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107504" y="548683"/>
            <a:ext cx="8934896" cy="1157995"/>
          </a:xfrm>
          <a:prstGeom prst="rect">
            <a:avLst/>
          </a:prstGeom>
        </p:spPr>
        <p:txBody>
          <a:bodyPr/>
          <a:lstStyle>
            <a:lvl1pPr algn="l">
              <a:defRPr sz="4000" b="1"/>
            </a:lvl1pPr>
          </a:lstStyle>
          <a:p>
            <a:pPr lvl="0" algn="l" rtl="0">
              <a:defRPr sz="1800" b="0">
                <a:solidFill>
                  <a:srgbClr val="000000"/>
                </a:solidFill>
              </a:defRPr>
            </a:pPr>
            <a:r>
              <a:rPr sz="3600" dirty="0">
                <a:latin typeface="Times New Roman" panose="02020603050405020304" pitchFamily="18" charset="0"/>
                <a:cs typeface="Times New Roman" panose="02020603050405020304" pitchFamily="18" charset="0"/>
              </a:rPr>
              <a:t>What is </a:t>
            </a:r>
            <a:r>
              <a:rPr lang="en-US" sz="3600" dirty="0">
                <a:latin typeface="Times New Roman" panose="02020603050405020304" pitchFamily="18" charset="0"/>
                <a:cs typeface="Times New Roman" panose="02020603050405020304" pitchFamily="18" charset="0"/>
              </a:rPr>
              <a:t>infection prevention and control </a:t>
            </a:r>
            <a:r>
              <a:rPr sz="3600" dirty="0">
                <a:latin typeface="Times New Roman" panose="02020603050405020304" pitchFamily="18" charset="0"/>
                <a:cs typeface="Times New Roman" panose="02020603050405020304" pitchFamily="18" charset="0"/>
              </a:rPr>
              <a:t>?</a:t>
            </a:r>
          </a:p>
        </p:txBody>
      </p:sp>
      <p:sp>
        <p:nvSpPr>
          <p:cNvPr id="2" name="Content Placeholder 1"/>
          <p:cNvSpPr>
            <a:spLocks noGrp="1"/>
          </p:cNvSpPr>
          <p:nvPr>
            <p:ph idx="1"/>
          </p:nvPr>
        </p:nvSpPr>
        <p:spPr>
          <a:xfrm>
            <a:off x="467544" y="2132864"/>
            <a:ext cx="8075240" cy="2980927"/>
          </a:xfrm>
        </p:spPr>
        <p:txBody>
          <a:bodyPr>
            <a:noAutofit/>
          </a:bodyPr>
          <a:lstStyle/>
          <a:p>
            <a:pPr lvl="0" algn="l" rtl="0"/>
            <a:r>
              <a:rPr lang="en-US" sz="3200" dirty="0">
                <a:latin typeface="Times New Roman" panose="02020603050405020304" pitchFamily="18" charset="0"/>
                <a:cs typeface="Times New Roman" panose="02020603050405020304" pitchFamily="18" charset="0"/>
              </a:rPr>
              <a:t>Infection prevention and control (IPC) are practices and activities that </a:t>
            </a:r>
            <a:r>
              <a:rPr lang="en-US" sz="3200" dirty="0">
                <a:solidFill>
                  <a:srgbClr val="00B0F0"/>
                </a:solidFill>
                <a:latin typeface="Times New Roman" panose="02020603050405020304" pitchFamily="18" charset="0"/>
                <a:cs typeface="Times New Roman" panose="02020603050405020304" pitchFamily="18" charset="0"/>
              </a:rPr>
              <a:t>prevent patients and health workers </a:t>
            </a:r>
            <a:r>
              <a:rPr lang="en-US" sz="3200" dirty="0">
                <a:latin typeface="Times New Roman" panose="02020603050405020304" pitchFamily="18" charset="0"/>
                <a:cs typeface="Times New Roman" panose="02020603050405020304" pitchFamily="18" charset="0"/>
              </a:rPr>
              <a:t>from being harmed by avoidable infections. </a:t>
            </a:r>
          </a:p>
          <a:p>
            <a:pPr lvl="0" algn="l" rtl="0"/>
            <a:r>
              <a:rPr lang="en-US" sz="3200" dirty="0">
                <a:latin typeface="Times New Roman" panose="02020603050405020304" pitchFamily="18" charset="0"/>
                <a:cs typeface="Times New Roman" panose="02020603050405020304" pitchFamily="18" charset="0"/>
              </a:rPr>
              <a:t>Ensuring good IPC avoids harm, and saves life, </a:t>
            </a:r>
            <a:r>
              <a:rPr lang="en-US" sz="3200" dirty="0">
                <a:solidFill>
                  <a:srgbClr val="00B0F0"/>
                </a:solidFill>
                <a:latin typeface="Times New Roman" panose="02020603050405020304" pitchFamily="18" charset="0"/>
                <a:cs typeface="Times New Roman" panose="02020603050405020304" pitchFamily="18" charset="0"/>
              </a:rPr>
              <a:t>saves money</a:t>
            </a:r>
            <a:r>
              <a:rPr lang="en-US" sz="3200" dirty="0">
                <a:latin typeface="Times New Roman" panose="02020603050405020304" pitchFamily="18" charset="0"/>
                <a:cs typeface="Times New Roman" panose="02020603050405020304" pitchFamily="18" charset="0"/>
              </a:rPr>
              <a:t>, reduces the spread of </a:t>
            </a:r>
            <a:r>
              <a:rPr lang="en-US" sz="3200" dirty="0">
                <a:solidFill>
                  <a:srgbClr val="00B0F0"/>
                </a:solidFill>
                <a:latin typeface="Times New Roman" panose="02020603050405020304" pitchFamily="18" charset="0"/>
                <a:cs typeface="Times New Roman" panose="02020603050405020304" pitchFamily="18" charset="0"/>
              </a:rPr>
              <a:t>antimicrobial resistance (AMR) </a:t>
            </a:r>
            <a:r>
              <a:rPr lang="en-US" sz="3200" dirty="0">
                <a:latin typeface="Times New Roman" panose="02020603050405020304" pitchFamily="18" charset="0"/>
                <a:cs typeface="Times New Roman" panose="02020603050405020304" pitchFamily="18" charset="0"/>
              </a:rPr>
              <a:t>and supports delivery of  high quality health services. </a:t>
            </a:r>
            <a:endParaRPr lang="en-US" sz="1600" dirty="0">
              <a:solidFill>
                <a:srgbClr val="FFFFFF"/>
              </a:solidFill>
              <a:latin typeface="Times New Roman" panose="02020603050405020304" pitchFamily="18" charset="0"/>
              <a:ea typeface="Calibri"/>
              <a:cs typeface="Times New Roman" panose="02020603050405020304" pitchFamily="18" charset="0"/>
              <a:sym typeface="Calibri"/>
            </a:endParaRPr>
          </a:p>
        </p:txBody>
      </p:sp>
    </p:spTree>
    <p:extLst>
      <p:ext uri="{BB962C8B-B14F-4D97-AF65-F5344CB8AC3E}">
        <p14:creationId xmlns:p14="http://schemas.microsoft.com/office/powerpoint/2010/main" val="102652241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240" y="283990"/>
            <a:ext cx="6131024" cy="634082"/>
          </a:xfrm>
        </p:spPr>
        <p:txBody>
          <a:bodyPr>
            <a:normAutofit fontScale="90000"/>
          </a:bodyPr>
          <a:lstStyle/>
          <a:p>
            <a:pPr algn="l" rtl="0"/>
            <a:r>
              <a:rPr lang="en-US" b="1" dirty="0">
                <a:solidFill>
                  <a:srgbClr val="000000"/>
                </a:solidFill>
                <a:latin typeface="Times New Roman" panose="02020603050405020304" pitchFamily="18" charset="0"/>
                <a:cs typeface="Times New Roman" panose="02020603050405020304" pitchFamily="18" charset="0"/>
              </a:rPr>
              <a:t>Gown </a:t>
            </a:r>
            <a:r>
              <a:rPr lang="en-US" b="1" dirty="0" smtClean="0">
                <a:solidFill>
                  <a:srgbClr val="000000"/>
                </a:solidFill>
                <a:latin typeface="Times New Roman" panose="02020603050405020304" pitchFamily="18" charset="0"/>
                <a:cs typeface="Times New Roman" panose="02020603050405020304" pitchFamily="18" charset="0"/>
              </a:rPr>
              <a:t>Use</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453842" y="1484784"/>
            <a:ext cx="8136904" cy="4308872"/>
          </a:xfrm>
          <a:prstGeom prst="rect">
            <a:avLst/>
          </a:prstGeom>
        </p:spPr>
        <p:txBody>
          <a:bodyPr wrap="square">
            <a:spAutoFit/>
          </a:bodyPr>
          <a:lstStyle/>
          <a:p>
            <a:pPr algn="l">
              <a:spcBef>
                <a:spcPts val="600"/>
              </a:spcBef>
              <a:spcAft>
                <a:spcPts val="600"/>
              </a:spcAft>
            </a:pPr>
            <a:r>
              <a:rPr lang="en-US" sz="2800" dirty="0">
                <a:solidFill>
                  <a:srgbClr val="000000"/>
                </a:solidFill>
                <a:latin typeface="Times New Roman" panose="02020603050405020304" pitchFamily="18" charset="0"/>
                <a:cs typeface="Times New Roman" panose="02020603050405020304" pitchFamily="18" charset="0"/>
              </a:rPr>
              <a:t>Wear when contact between clothing or skin </a:t>
            </a:r>
            <a:endParaRPr lang="en-US" sz="2800" dirty="0" smtClean="0">
              <a:solidFill>
                <a:srgbClr val="000000"/>
              </a:solidFill>
              <a:latin typeface="Times New Roman" panose="02020603050405020304" pitchFamily="18" charset="0"/>
              <a:cs typeface="Times New Roman" panose="02020603050405020304" pitchFamily="18" charset="0"/>
            </a:endParaRPr>
          </a:p>
          <a:p>
            <a:pPr algn="l">
              <a:spcBef>
                <a:spcPts val="600"/>
              </a:spcBef>
              <a:spcAft>
                <a:spcPts val="600"/>
              </a:spcAft>
            </a:pPr>
            <a:r>
              <a:rPr lang="en-US" sz="2800" dirty="0" smtClean="0">
                <a:solidFill>
                  <a:srgbClr val="000000"/>
                </a:solidFill>
                <a:latin typeface="Times New Roman" panose="02020603050405020304" pitchFamily="18" charset="0"/>
                <a:cs typeface="Times New Roman" panose="02020603050405020304" pitchFamily="18" charset="0"/>
              </a:rPr>
              <a:t>with </a:t>
            </a:r>
            <a:r>
              <a:rPr lang="en-US" sz="2800" dirty="0">
                <a:solidFill>
                  <a:srgbClr val="000000"/>
                </a:solidFill>
                <a:latin typeface="Times New Roman" panose="02020603050405020304" pitchFamily="18" charset="0"/>
                <a:cs typeface="Times New Roman" panose="02020603050405020304" pitchFamily="18" charset="0"/>
              </a:rPr>
              <a:t>patient blood or body substances is </a:t>
            </a:r>
            <a:endParaRPr lang="en-US" sz="2800" dirty="0" smtClean="0">
              <a:solidFill>
                <a:srgbClr val="000000"/>
              </a:solidFill>
              <a:latin typeface="Times New Roman" panose="02020603050405020304" pitchFamily="18" charset="0"/>
              <a:cs typeface="Times New Roman" panose="02020603050405020304" pitchFamily="18" charset="0"/>
            </a:endParaRPr>
          </a:p>
          <a:p>
            <a:pPr algn="l">
              <a:spcBef>
                <a:spcPts val="600"/>
              </a:spcBef>
              <a:spcAft>
                <a:spcPts val="600"/>
              </a:spcAft>
            </a:pPr>
            <a:r>
              <a:rPr lang="en-US" sz="2800" dirty="0" smtClean="0">
                <a:solidFill>
                  <a:srgbClr val="000000"/>
                </a:solidFill>
                <a:latin typeface="Times New Roman" panose="02020603050405020304" pitchFamily="18" charset="0"/>
                <a:cs typeface="Times New Roman" panose="02020603050405020304" pitchFamily="18" charset="0"/>
              </a:rPr>
              <a:t>expected. For </a:t>
            </a:r>
            <a:r>
              <a:rPr lang="en-US" sz="2800" dirty="0">
                <a:solidFill>
                  <a:srgbClr val="000000"/>
                </a:solidFill>
                <a:latin typeface="Times New Roman" panose="02020603050405020304" pitchFamily="18" charset="0"/>
                <a:cs typeface="Times New Roman" panose="02020603050405020304" pitchFamily="18" charset="0"/>
              </a:rPr>
              <a:t>example:</a:t>
            </a:r>
          </a:p>
          <a:p>
            <a:pPr marL="45720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Contact with patient’s non-intact skin (e.g., wounds)</a:t>
            </a:r>
          </a:p>
          <a:p>
            <a:pPr marL="45720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During procedures likely to generate a splash or spray of blood or body fluid</a:t>
            </a:r>
          </a:p>
          <a:p>
            <a:pPr marL="45720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Handling containers or patient fluids likely to leak, splash or spill </a:t>
            </a:r>
          </a:p>
        </p:txBody>
      </p:sp>
      <p:grpSp>
        <p:nvGrpSpPr>
          <p:cNvPr id="4" name="Group 396"/>
          <p:cNvGrpSpPr/>
          <p:nvPr/>
        </p:nvGrpSpPr>
        <p:grpSpPr>
          <a:xfrm>
            <a:off x="6948264" y="720140"/>
            <a:ext cx="1752862" cy="2244383"/>
            <a:chOff x="-1" y="-1"/>
            <a:chExt cx="1752861" cy="2244381"/>
          </a:xfrm>
        </p:grpSpPr>
        <p:pic>
          <p:nvPicPr>
            <p:cNvPr id="5" name="image12.png"/>
            <p:cNvPicPr/>
            <p:nvPr/>
          </p:nvPicPr>
          <p:blipFill>
            <a:blip r:embed="rId2" cstate="print">
              <a:extLst/>
            </a:blip>
            <a:stretch>
              <a:fillRect/>
            </a:stretch>
          </p:blipFill>
          <p:spPr>
            <a:xfrm>
              <a:off x="326743" y="455121"/>
              <a:ext cx="1099374" cy="1789259"/>
            </a:xfrm>
            <a:prstGeom prst="rect">
              <a:avLst/>
            </a:prstGeom>
            <a:ln w="25400" cap="flat">
              <a:solidFill>
                <a:srgbClr val="FFFFFF"/>
              </a:solidFill>
              <a:prstDash val="solid"/>
              <a:bevel/>
            </a:ln>
            <a:effectLst/>
          </p:spPr>
        </p:pic>
        <p:sp>
          <p:nvSpPr>
            <p:cNvPr id="6" name="Shape 395"/>
            <p:cNvSpPr/>
            <p:nvPr/>
          </p:nvSpPr>
          <p:spPr>
            <a:xfrm>
              <a:off x="-1" y="-1"/>
              <a:ext cx="1752861" cy="369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rPr>
                <a:t>Gown</a:t>
              </a:r>
            </a:p>
          </p:txBody>
        </p:sp>
      </p:grpSp>
      <p:sp>
        <p:nvSpPr>
          <p:cNvPr id="7" name="Rectangle 6"/>
          <p:cNvSpPr/>
          <p:nvPr/>
        </p:nvSpPr>
        <p:spPr>
          <a:xfrm>
            <a:off x="4427984" y="6093296"/>
            <a:ext cx="4572000" cy="461665"/>
          </a:xfrm>
          <a:prstGeom prst="rect">
            <a:avLst/>
          </a:prstGeom>
        </p:spPr>
        <p:txBody>
          <a:bodyPr>
            <a:spAutoFit/>
          </a:bodyPr>
          <a:lstStyle/>
          <a:p>
            <a:r>
              <a:rPr lang="en-US" sz="1200" dirty="0">
                <a:solidFill>
                  <a:schemeClr val="bg1"/>
                </a:solidFill>
                <a:latin typeface="Times New Roman" panose="02020603050405020304" pitchFamily="18" charset="0"/>
                <a:cs typeface="Times New Roman" panose="02020603050405020304" pitchFamily="18" charset="0"/>
              </a:rPr>
              <a:t>(</a:t>
            </a:r>
            <a:r>
              <a:rPr lang="en-US" sz="1200" i="1" dirty="0">
                <a:solidFill>
                  <a:schemeClr val="bg1"/>
                </a:solidFill>
                <a:latin typeface="Times New Roman" panose="02020603050405020304" pitchFamily="18" charset="0"/>
                <a:cs typeface="Times New Roman" panose="02020603050405020304" pitchFamily="18" charset="0"/>
              </a:rPr>
              <a:t>CDC, Sequence for Personal Protective Equipment, https://www.cdc.gov/hai/pdfs/ppe/ppe-sequence.pdf</a:t>
            </a:r>
            <a:r>
              <a:rPr lang="en-US" sz="1200" dirty="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5286915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pPr algn="l" rtl="0"/>
            <a:r>
              <a:rPr lang="en-US" b="1" dirty="0">
                <a:solidFill>
                  <a:srgbClr val="000000"/>
                </a:solidFill>
                <a:latin typeface="Times New Roman" panose="02020603050405020304" pitchFamily="18" charset="0"/>
                <a:cs typeface="Times New Roman" panose="02020603050405020304" pitchFamily="18" charset="0"/>
              </a:rPr>
              <a:t>Donning</a:t>
            </a:r>
            <a:r>
              <a:rPr lang="en-US" b="1" dirty="0">
                <a:solidFill>
                  <a:srgbClr val="000000"/>
                </a:solidFill>
                <a:latin typeface="Calibri"/>
              </a:rPr>
              <a:t> Gowns</a:t>
            </a:r>
            <a:endParaRPr lang="en-US" b="1" dirty="0"/>
          </a:p>
        </p:txBody>
      </p:sp>
      <p:sp>
        <p:nvSpPr>
          <p:cNvPr id="3" name="Rectangle 2"/>
          <p:cNvSpPr/>
          <p:nvPr/>
        </p:nvSpPr>
        <p:spPr>
          <a:xfrm>
            <a:off x="518984" y="1412776"/>
            <a:ext cx="7848872" cy="2400657"/>
          </a:xfrm>
          <a:prstGeom prst="rect">
            <a:avLst/>
          </a:prstGeom>
        </p:spPr>
        <p:txBody>
          <a:bodyPr wrap="square">
            <a:spAutoFit/>
          </a:bodyPr>
          <a:lstStyle/>
          <a:p>
            <a:pPr marL="457200" marR="1558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Gowns should cover the torso, the legs to the knees, the arms to end of wrist and wrap around the back</a:t>
            </a:r>
          </a:p>
          <a:p>
            <a:pPr marL="457200" marR="918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Slide gowns on with the opening at the back, fasten around the back of the neck and the waist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813433"/>
            <a:ext cx="7416824"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96629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720080"/>
          </a:xfrm>
        </p:spPr>
        <p:txBody>
          <a:bodyPr/>
          <a:lstStyle/>
          <a:p>
            <a:pPr algn="l" rtl="0"/>
            <a:r>
              <a:rPr lang="en-US" b="1" dirty="0">
                <a:solidFill>
                  <a:srgbClr val="000000"/>
                </a:solidFill>
                <a:latin typeface="Times New Roman" panose="02020603050405020304" pitchFamily="18" charset="0"/>
                <a:cs typeface="Times New Roman" panose="02020603050405020304" pitchFamily="18" charset="0"/>
              </a:rPr>
              <a:t>Doffing Gowns</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395536" y="948690"/>
            <a:ext cx="8640960" cy="5047536"/>
          </a:xfrm>
          <a:prstGeom prst="rect">
            <a:avLst/>
          </a:prstGeom>
        </p:spPr>
        <p:txBody>
          <a:bodyPr wrap="square">
            <a:spAutoFit/>
          </a:bodyPr>
          <a:lstStyle/>
          <a:p>
            <a:pPr marL="457200" marR="10128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Unfasten gown </a:t>
            </a:r>
          </a:p>
          <a:p>
            <a:pPr marL="457200" marR="825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Pull away from neck and shoulders, </a:t>
            </a:r>
            <a:endParaRPr lang="en-US" sz="2800" dirty="0" smtClean="0">
              <a:solidFill>
                <a:srgbClr val="000000"/>
              </a:solidFill>
              <a:latin typeface="Times New Roman" panose="02020603050405020304" pitchFamily="18" charset="0"/>
              <a:cs typeface="Times New Roman" panose="02020603050405020304" pitchFamily="18" charset="0"/>
            </a:endParaRPr>
          </a:p>
          <a:p>
            <a:pPr marR="8250" algn="l">
              <a:spcBef>
                <a:spcPts val="600"/>
              </a:spcBef>
              <a:spcAft>
                <a:spcPts val="600"/>
              </a:spcAft>
            </a:pPr>
            <a:r>
              <a:rPr lang="en-US" sz="2800" dirty="0" smtClean="0">
                <a:solidFill>
                  <a:srgbClr val="000000"/>
                </a:solidFill>
                <a:latin typeface="Times New Roman" panose="02020603050405020304" pitchFamily="18" charset="0"/>
                <a:cs typeface="Times New Roman" panose="02020603050405020304" pitchFamily="18" charset="0"/>
              </a:rPr>
              <a:t>touching </a:t>
            </a:r>
            <a:r>
              <a:rPr lang="en-US" sz="2800" dirty="0">
                <a:solidFill>
                  <a:srgbClr val="000000"/>
                </a:solidFill>
                <a:latin typeface="Times New Roman" panose="02020603050405020304" pitchFamily="18" charset="0"/>
                <a:cs typeface="Times New Roman" panose="02020603050405020304" pitchFamily="18" charset="0"/>
              </a:rPr>
              <a:t>inside of gown only</a:t>
            </a:r>
          </a:p>
          <a:p>
            <a:pPr marL="457200" marR="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Turn gown inside out</a:t>
            </a:r>
          </a:p>
          <a:p>
            <a:pPr marL="457200" marR="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Fold or roll into a bundle and </a:t>
            </a:r>
            <a:endParaRPr lang="en-US" sz="2800" dirty="0" smtClean="0">
              <a:solidFill>
                <a:srgbClr val="000000"/>
              </a:solidFill>
              <a:latin typeface="Times New Roman" panose="02020603050405020304" pitchFamily="18" charset="0"/>
              <a:cs typeface="Times New Roman" panose="02020603050405020304" pitchFamily="18" charset="0"/>
            </a:endParaRPr>
          </a:p>
          <a:p>
            <a:pPr marL="457200" marR="0" indent="-457200" algn="l">
              <a:spcBef>
                <a:spcPts val="600"/>
              </a:spcBef>
              <a:spcAft>
                <a:spcPts val="600"/>
              </a:spcAft>
              <a:buFont typeface="Arial" panose="020B0604020202020204" pitchFamily="34" charset="0"/>
              <a:buChar char="•"/>
            </a:pPr>
            <a:r>
              <a:rPr lang="en-US" sz="2800" dirty="0" smtClean="0">
                <a:solidFill>
                  <a:srgbClr val="000000"/>
                </a:solidFill>
                <a:latin typeface="Times New Roman" panose="02020603050405020304" pitchFamily="18" charset="0"/>
                <a:cs typeface="Times New Roman" panose="02020603050405020304" pitchFamily="18" charset="0"/>
              </a:rPr>
              <a:t>discard</a:t>
            </a:r>
            <a:endParaRPr lang="en-US" sz="2800" dirty="0">
              <a:solidFill>
                <a:srgbClr val="000000"/>
              </a:solidFill>
              <a:latin typeface="Times New Roman" panose="02020603050405020304" pitchFamily="18" charset="0"/>
              <a:cs typeface="Times New Roman" panose="02020603050405020304" pitchFamily="18" charset="0"/>
            </a:endParaRPr>
          </a:p>
          <a:p>
            <a:pPr marL="457200" marR="798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Remove gown and perform hand hygiene before leaving the patient’s environment (e.g., exam room)</a:t>
            </a:r>
          </a:p>
          <a:p>
            <a:pPr marL="457200" marR="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Do not wear the same gown between patients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0516" y="1340768"/>
            <a:ext cx="2931964"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92996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84976" cy="706090"/>
          </a:xfrm>
        </p:spPr>
        <p:txBody>
          <a:bodyPr>
            <a:normAutofit/>
          </a:bodyPr>
          <a:lstStyle/>
          <a:p>
            <a:pPr algn="l" rtl="0"/>
            <a:r>
              <a:rPr lang="en-US" b="1" dirty="0">
                <a:solidFill>
                  <a:srgbClr val="000000"/>
                </a:solidFill>
                <a:latin typeface="Times New Roman" panose="02020603050405020304" pitchFamily="18" charset="0"/>
                <a:cs typeface="Times New Roman" panose="02020603050405020304" pitchFamily="18" charset="0"/>
              </a:rPr>
              <a:t>Donning a Face </a:t>
            </a:r>
            <a:r>
              <a:rPr lang="en-US" b="1" dirty="0" smtClean="0">
                <a:solidFill>
                  <a:srgbClr val="000000"/>
                </a:solidFill>
                <a:latin typeface="Times New Roman" panose="02020603050405020304" pitchFamily="18" charset="0"/>
                <a:cs typeface="Times New Roman" panose="02020603050405020304" pitchFamily="18" charset="0"/>
              </a:rPr>
              <a:t>Mask</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467544" y="1556792"/>
            <a:ext cx="7632848" cy="2754600"/>
          </a:xfrm>
          <a:prstGeom prst="rect">
            <a:avLst/>
          </a:prstGeom>
        </p:spPr>
        <p:txBody>
          <a:bodyPr wrap="square">
            <a:spAutoFit/>
          </a:bodyPr>
          <a:lstStyle/>
          <a:p>
            <a:pPr algn="l"/>
            <a:r>
              <a:rPr lang="en-US" sz="2800" dirty="0">
                <a:solidFill>
                  <a:srgbClr val="000000"/>
                </a:solidFill>
                <a:latin typeface="Times New Roman" panose="02020603050405020304" pitchFamily="18" charset="0"/>
                <a:cs typeface="Times New Roman" panose="02020603050405020304" pitchFamily="18" charset="0"/>
              </a:rPr>
              <a:t>Face Masks–protect nose and mouth</a:t>
            </a:r>
          </a:p>
          <a:p>
            <a:pPr marR="0" algn="l"/>
            <a:r>
              <a:rPr lang="en-US" sz="2800" dirty="0" smtClean="0">
                <a:solidFill>
                  <a:srgbClr val="000000"/>
                </a:solidFill>
                <a:latin typeface="Times New Roman" panose="02020603050405020304" pitchFamily="18" charset="0"/>
                <a:cs typeface="Times New Roman" panose="02020603050405020304" pitchFamily="18" charset="0"/>
              </a:rPr>
              <a:t>Secure </a:t>
            </a:r>
            <a:r>
              <a:rPr lang="en-US" sz="2800" dirty="0">
                <a:solidFill>
                  <a:srgbClr val="000000"/>
                </a:solidFill>
                <a:latin typeface="Times New Roman" panose="02020603050405020304" pitchFamily="18" charset="0"/>
                <a:cs typeface="Times New Roman" panose="02020603050405020304" pitchFamily="18" charset="0"/>
              </a:rPr>
              <a:t>ties or elastic bands at middle of head and neck</a:t>
            </a:r>
          </a:p>
          <a:p>
            <a:pPr marR="0" algn="l"/>
            <a:r>
              <a:rPr lang="en-US" sz="2800" dirty="0">
                <a:solidFill>
                  <a:srgbClr val="000000"/>
                </a:solidFill>
                <a:latin typeface="Times New Roman" panose="02020603050405020304" pitchFamily="18" charset="0"/>
                <a:cs typeface="Times New Roman" panose="02020603050405020304" pitchFamily="18" charset="0"/>
              </a:rPr>
              <a:t>Flexible band should fit to bridge of nose</a:t>
            </a:r>
          </a:p>
          <a:p>
            <a:pPr marR="0" algn="l"/>
            <a:r>
              <a:rPr lang="en-US" sz="2800" dirty="0">
                <a:solidFill>
                  <a:srgbClr val="000000"/>
                </a:solidFill>
                <a:latin typeface="Times New Roman" panose="02020603050405020304" pitchFamily="18" charset="0"/>
                <a:cs typeface="Times New Roman" panose="02020603050405020304" pitchFamily="18" charset="0"/>
              </a:rPr>
              <a:t>Face mask should fit snug to face and below chin</a:t>
            </a:r>
          </a:p>
          <a:p>
            <a:pPr marR="0" algn="l"/>
            <a:r>
              <a:rPr lang="en-US" sz="2800" dirty="0">
                <a:solidFill>
                  <a:srgbClr val="000000"/>
                </a:solidFill>
                <a:latin typeface="Times New Roman" panose="02020603050405020304" pitchFamily="18" charset="0"/>
                <a:cs typeface="Times New Roman" panose="02020603050405020304" pitchFamily="18" charset="0"/>
              </a:rPr>
              <a:t>Fit-check respirator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4149080"/>
            <a:ext cx="5112568"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85845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640960" cy="1143000"/>
          </a:xfrm>
        </p:spPr>
        <p:txBody>
          <a:bodyPr/>
          <a:lstStyle/>
          <a:p>
            <a:pPr algn="l" rtl="0"/>
            <a:r>
              <a:rPr lang="en-US" b="1" dirty="0">
                <a:solidFill>
                  <a:srgbClr val="000000"/>
                </a:solidFill>
                <a:latin typeface="Times New Roman" panose="02020603050405020304" pitchFamily="18" charset="0"/>
                <a:cs typeface="Times New Roman" panose="02020603050405020304" pitchFamily="18" charset="0"/>
              </a:rPr>
              <a:t>Doffing a Face </a:t>
            </a:r>
            <a:r>
              <a:rPr lang="en-US" b="1" dirty="0" smtClean="0">
                <a:solidFill>
                  <a:srgbClr val="000000"/>
                </a:solidFill>
                <a:latin typeface="Times New Roman" panose="02020603050405020304" pitchFamily="18" charset="0"/>
                <a:cs typeface="Times New Roman" panose="02020603050405020304" pitchFamily="18" charset="0"/>
              </a:rPr>
              <a:t>Mask</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637868" y="1926521"/>
            <a:ext cx="6814452" cy="2246769"/>
          </a:xfrm>
          <a:prstGeom prst="rect">
            <a:avLst/>
          </a:prstGeom>
        </p:spPr>
        <p:txBody>
          <a:bodyPr wrap="square">
            <a:spAutoFit/>
          </a:bodyPr>
          <a:lstStyle/>
          <a:p>
            <a:pPr marL="457200" marR="9620" indent="-457200" algn="l">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Grasp bottom ties or elastics of the face mask/respirator, then the ones at the top, and remove without touching the </a:t>
            </a:r>
            <a:r>
              <a:rPr lang="en-US" sz="2800" dirty="0" smtClean="0">
                <a:solidFill>
                  <a:srgbClr val="000000"/>
                </a:solidFill>
                <a:latin typeface="Times New Roman" panose="02020603050405020304" pitchFamily="18" charset="0"/>
                <a:cs typeface="Times New Roman" panose="02020603050405020304" pitchFamily="18" charset="0"/>
              </a:rPr>
              <a:t>front</a:t>
            </a:r>
          </a:p>
          <a:p>
            <a:pPr marR="9620" algn="l"/>
            <a:endParaRPr lang="en-US" sz="2800" dirty="0">
              <a:solidFill>
                <a:srgbClr val="000000"/>
              </a:solidFill>
              <a:latin typeface="Times New Roman" panose="02020603050405020304" pitchFamily="18" charset="0"/>
              <a:cs typeface="Times New Roman" panose="02020603050405020304" pitchFamily="18" charset="0"/>
            </a:endParaRPr>
          </a:p>
          <a:p>
            <a:pPr marL="457200" marR="0" indent="-457200" algn="l">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Discard in waste container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501008"/>
            <a:ext cx="3741415" cy="2074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96563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490066"/>
          </a:xfrm>
        </p:spPr>
        <p:txBody>
          <a:bodyPr>
            <a:normAutofit fontScale="90000"/>
          </a:bodyPr>
          <a:lstStyle/>
          <a:p>
            <a:pPr algn="l" rtl="0"/>
            <a:r>
              <a:rPr lang="en-US" altLang="en-US" sz="3200" b="1" dirty="0" smtClean="0">
                <a:solidFill>
                  <a:prstClr val="black"/>
                </a:solidFill>
                <a:latin typeface="Times New Roman" panose="02020603050405020304" pitchFamily="18" charset="0"/>
                <a:cs typeface="Times New Roman" panose="02020603050405020304" pitchFamily="18" charset="0"/>
              </a:rPr>
              <a:t>Particulate </a:t>
            </a:r>
            <a:r>
              <a:rPr lang="en-US" altLang="en-US" sz="3200" b="1" dirty="0">
                <a:solidFill>
                  <a:prstClr val="black"/>
                </a:solidFill>
                <a:latin typeface="Times New Roman" panose="02020603050405020304" pitchFamily="18" charset="0"/>
                <a:cs typeface="Times New Roman" panose="02020603050405020304" pitchFamily="18" charset="0"/>
              </a:rPr>
              <a:t>Respirator seal check</a:t>
            </a:r>
            <a:endParaRPr lang="en-US" b="1" dirty="0">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61" y="692697"/>
            <a:ext cx="8787819"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1" y="2060849"/>
            <a:ext cx="7566523" cy="134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1" y="3407634"/>
            <a:ext cx="7744212" cy="141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661" y="4725144"/>
            <a:ext cx="8859827"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17481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n-US" altLang="en-US" sz="3200" b="1" dirty="0">
                <a:solidFill>
                  <a:prstClr val="black"/>
                </a:solidFill>
                <a:latin typeface="Times New Roman" panose="02020603050405020304" pitchFamily="18" charset="0"/>
                <a:cs typeface="Times New Roman" panose="02020603050405020304" pitchFamily="18" charset="0"/>
              </a:rPr>
              <a:t>Particulate </a:t>
            </a:r>
            <a:r>
              <a:rPr lang="en-US" altLang="en-US" sz="3200" b="1" dirty="0" smtClean="0">
                <a:solidFill>
                  <a:prstClr val="black"/>
                </a:solidFill>
                <a:latin typeface="Times New Roman" panose="02020603050405020304" pitchFamily="18" charset="0"/>
                <a:cs typeface="Times New Roman" panose="02020603050405020304" pitchFamily="18" charset="0"/>
              </a:rPr>
              <a:t>Respirator </a:t>
            </a:r>
            <a:r>
              <a:rPr lang="en-US" altLang="en-US" sz="3200" b="1" dirty="0">
                <a:solidFill>
                  <a:prstClr val="black"/>
                </a:solidFill>
                <a:latin typeface="Times New Roman" panose="02020603050405020304" pitchFamily="18" charset="0"/>
                <a:cs typeface="Times New Roman" panose="02020603050405020304" pitchFamily="18" charset="0"/>
              </a:rPr>
              <a:t>seal check</a:t>
            </a:r>
            <a:endParaRPr lang="en-US" b="1" dirty="0">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16832"/>
            <a:ext cx="8136903" cy="379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82796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n-US" altLang="en-US" dirty="0" smtClean="0">
                <a:solidFill>
                  <a:prstClr val="black"/>
                </a:solidFill>
                <a:latin typeface="Times New Roman" panose="02020603050405020304" pitchFamily="18" charset="0"/>
                <a:cs typeface="Times New Roman" panose="02020603050405020304" pitchFamily="18" charset="0"/>
              </a:rPr>
              <a:t>Doffing </a:t>
            </a:r>
            <a:r>
              <a:rPr lang="en-US" altLang="en-US" dirty="0">
                <a:solidFill>
                  <a:prstClr val="black"/>
                </a:solidFill>
                <a:latin typeface="Times New Roman" panose="02020603050405020304" pitchFamily="18" charset="0"/>
                <a:cs typeface="Times New Roman" panose="02020603050405020304" pitchFamily="18" charset="0"/>
              </a:rPr>
              <a:t>a Particulate Respirator</a:t>
            </a:r>
            <a:endParaRPr lang="en-US" dirty="0">
              <a:latin typeface="Times New Roman" panose="02020603050405020304" pitchFamily="18" charset="0"/>
              <a:cs typeface="Times New Roman" panose="02020603050405020304" pitchFamily="18" charset="0"/>
            </a:endParaRPr>
          </a:p>
        </p:txBody>
      </p:sp>
      <p:sp>
        <p:nvSpPr>
          <p:cNvPr id="3" name="Rectangle 2"/>
          <p:cNvSpPr/>
          <p:nvPr/>
        </p:nvSpPr>
        <p:spPr>
          <a:xfrm>
            <a:off x="611560" y="1916832"/>
            <a:ext cx="4572000" cy="2751522"/>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3200" b="0" i="0" u="none" strike="noStrike" kern="1200" cap="none" spc="0" normalizeH="0" baseline="0" noProof="0" dirty="0" smtClean="0">
                <a:ln>
                  <a:noFill/>
                </a:ln>
                <a:solidFill>
                  <a:prstClr val="black"/>
                </a:solidFill>
                <a:effectLst/>
                <a:uLnTx/>
                <a:uFillTx/>
              </a:rPr>
              <a:t>Lift the bottom elastic over your head first</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3200" b="0" i="0" u="none" strike="noStrike" kern="1200" cap="none" spc="0" normalizeH="0" baseline="0" noProof="0" dirty="0" smtClean="0">
                <a:ln>
                  <a:noFill/>
                </a:ln>
                <a:solidFill>
                  <a:prstClr val="black"/>
                </a:solidFill>
                <a:effectLst/>
                <a:uLnTx/>
                <a:uFillTx/>
              </a:rPr>
              <a:t>Then lift off the top elastic</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n-US" altLang="en-US" sz="3200" b="0" i="0" u="none" strike="noStrike" kern="1200" cap="none" spc="0" normalizeH="0" baseline="0" noProof="0" dirty="0" smtClean="0">
                <a:ln>
                  <a:noFill/>
                </a:ln>
                <a:solidFill>
                  <a:prstClr val="black"/>
                </a:solidFill>
                <a:effectLst/>
                <a:uLnTx/>
                <a:uFillTx/>
              </a:rPr>
              <a:t>Discard</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9240" y="2204864"/>
            <a:ext cx="2967038"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05863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640960" cy="706090"/>
          </a:xfrm>
        </p:spPr>
        <p:txBody>
          <a:bodyPr>
            <a:normAutofit/>
          </a:bodyPr>
          <a:lstStyle/>
          <a:p>
            <a:pPr algn="l" rtl="0"/>
            <a:r>
              <a:rPr lang="en-US" b="1" dirty="0">
                <a:solidFill>
                  <a:srgbClr val="000000"/>
                </a:solidFill>
                <a:latin typeface="Times New Roman" panose="02020603050405020304" pitchFamily="18" charset="0"/>
                <a:cs typeface="Times New Roman" panose="02020603050405020304" pitchFamily="18" charset="0"/>
              </a:rPr>
              <a:t>Face Mask and Eye Protection Use </a:t>
            </a:r>
            <a:endParaRPr lang="en-US" b="1" dirty="0">
              <a:latin typeface="Times New Roman" panose="02020603050405020304" pitchFamily="18" charset="0"/>
              <a:cs typeface="Times New Roman" panose="02020603050405020304" pitchFamily="18" charset="0"/>
            </a:endParaRPr>
          </a:p>
        </p:txBody>
      </p:sp>
      <p:sp>
        <p:nvSpPr>
          <p:cNvPr id="3" name="Rectangle 2"/>
          <p:cNvSpPr/>
          <p:nvPr/>
        </p:nvSpPr>
        <p:spPr>
          <a:xfrm>
            <a:off x="374968" y="980728"/>
            <a:ext cx="7149360" cy="4001095"/>
          </a:xfrm>
          <a:prstGeom prst="rect">
            <a:avLst/>
          </a:prstGeom>
        </p:spPr>
        <p:txBody>
          <a:bodyPr wrap="square">
            <a:spAutoFit/>
          </a:bodyPr>
          <a:lstStyle/>
          <a:p>
            <a:pPr marL="457200" marR="1015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Wear when anticipating potential splashes or sprays of blood/body substances during patient care </a:t>
            </a:r>
          </a:p>
          <a:p>
            <a:pPr marL="457200" marR="0" indent="-457200" algn="l">
              <a:spcBef>
                <a:spcPts val="600"/>
              </a:spcBef>
              <a:spcAft>
                <a:spcPts val="600"/>
              </a:spcAft>
              <a:buFont typeface="Arial" panose="020B0604020202020204" pitchFamily="34" charset="0"/>
              <a:buChar char="•"/>
            </a:pPr>
            <a:r>
              <a:rPr lang="en-US" sz="2800" dirty="0" smtClean="0">
                <a:solidFill>
                  <a:srgbClr val="000000"/>
                </a:solidFill>
                <a:latin typeface="Times New Roman" panose="02020603050405020304" pitchFamily="18" charset="0"/>
                <a:cs typeface="Times New Roman" panose="02020603050405020304" pitchFamily="18" charset="0"/>
              </a:rPr>
              <a:t>Goggles–protect </a:t>
            </a:r>
            <a:r>
              <a:rPr lang="en-US" sz="2800" dirty="0">
                <a:solidFill>
                  <a:srgbClr val="000000"/>
                </a:solidFill>
                <a:latin typeface="Times New Roman" panose="02020603050405020304" pitchFamily="18" charset="0"/>
                <a:cs typeface="Times New Roman" panose="02020603050405020304" pitchFamily="18" charset="0"/>
              </a:rPr>
              <a:t>eyes</a:t>
            </a:r>
          </a:p>
          <a:p>
            <a:pPr marL="457200" marR="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Face shields–protect </a:t>
            </a:r>
            <a:r>
              <a:rPr lang="en-US" sz="2800" dirty="0" smtClean="0">
                <a:solidFill>
                  <a:srgbClr val="000000"/>
                </a:solidFill>
                <a:latin typeface="Times New Roman" panose="02020603050405020304" pitchFamily="18" charset="0"/>
                <a:cs typeface="Times New Roman" panose="02020603050405020304" pitchFamily="18" charset="0"/>
              </a:rPr>
              <a:t>face (</a:t>
            </a:r>
            <a:r>
              <a:rPr lang="en-US" sz="2800" dirty="0">
                <a:solidFill>
                  <a:srgbClr val="000000"/>
                </a:solidFill>
                <a:latin typeface="Times New Roman" panose="02020603050405020304" pitchFamily="18" charset="0"/>
                <a:cs typeface="Times New Roman" panose="02020603050405020304" pitchFamily="18" charset="0"/>
              </a:rPr>
              <a:t>i.e., nose, mouth and eyes)</a:t>
            </a:r>
          </a:p>
          <a:p>
            <a:pPr marL="457200" marR="28430" indent="-457200" algn="l">
              <a:spcBef>
                <a:spcPts val="600"/>
              </a:spcBef>
              <a:spcAft>
                <a:spcPts val="600"/>
              </a:spcAft>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Personal eyeglasses and contact lenses are </a:t>
            </a:r>
            <a:r>
              <a:rPr lang="en-US" sz="2800" dirty="0" smtClean="0">
                <a:solidFill>
                  <a:srgbClr val="000000"/>
                </a:solidFill>
                <a:latin typeface="Times New Roman" panose="02020603050405020304" pitchFamily="18" charset="0"/>
                <a:cs typeface="Times New Roman" panose="02020603050405020304" pitchFamily="18" charset="0"/>
              </a:rPr>
              <a:t>not considered </a:t>
            </a:r>
            <a:r>
              <a:rPr lang="en-US" sz="2800" dirty="0">
                <a:solidFill>
                  <a:srgbClr val="000000"/>
                </a:solidFill>
                <a:latin typeface="Times New Roman" panose="02020603050405020304" pitchFamily="18" charset="0"/>
                <a:cs typeface="Times New Roman" panose="02020603050405020304" pitchFamily="18" charset="0"/>
              </a:rPr>
              <a:t>adequate eye protection </a:t>
            </a:r>
          </a:p>
        </p:txBody>
      </p:sp>
      <p:pic>
        <p:nvPicPr>
          <p:cNvPr id="4" name="image7.jpeg"/>
          <p:cNvPicPr/>
          <p:nvPr/>
        </p:nvPicPr>
        <p:blipFill>
          <a:blip r:embed="rId2" cstate="print">
            <a:extLst/>
          </a:blip>
          <a:stretch>
            <a:fillRect/>
          </a:stretch>
        </p:blipFill>
        <p:spPr>
          <a:xfrm>
            <a:off x="7254251" y="1799690"/>
            <a:ext cx="1585395" cy="1459125"/>
          </a:xfrm>
          <a:prstGeom prst="rect">
            <a:avLst/>
          </a:prstGeom>
          <a:ln w="28575" cap="flat">
            <a:solidFill>
              <a:srgbClr val="FFFFFF"/>
            </a:solidFill>
            <a:prstDash val="solid"/>
            <a:bevel/>
          </a:ln>
          <a:effectLst/>
        </p:spPr>
      </p:pic>
      <p:grpSp>
        <p:nvGrpSpPr>
          <p:cNvPr id="5" name="Group 407"/>
          <p:cNvGrpSpPr/>
          <p:nvPr/>
        </p:nvGrpSpPr>
        <p:grpSpPr>
          <a:xfrm>
            <a:off x="7305842" y="3863608"/>
            <a:ext cx="1593492" cy="1618641"/>
            <a:chOff x="0" y="-1"/>
            <a:chExt cx="1918507" cy="1942521"/>
          </a:xfrm>
        </p:grpSpPr>
        <p:pic>
          <p:nvPicPr>
            <p:cNvPr id="6" name="image13.png"/>
            <p:cNvPicPr/>
            <p:nvPr/>
          </p:nvPicPr>
          <p:blipFill>
            <a:blip r:embed="rId3" cstate="print">
              <a:extLst/>
            </a:blip>
            <a:stretch>
              <a:fillRect/>
            </a:stretch>
          </p:blipFill>
          <p:spPr>
            <a:xfrm>
              <a:off x="72753" y="537542"/>
              <a:ext cx="1845754" cy="1404978"/>
            </a:xfrm>
            <a:prstGeom prst="rect">
              <a:avLst/>
            </a:prstGeom>
            <a:ln w="25400" cap="flat">
              <a:solidFill>
                <a:srgbClr val="FFFFFF"/>
              </a:solidFill>
              <a:prstDash val="solid"/>
              <a:bevel/>
            </a:ln>
            <a:effectLst/>
          </p:spPr>
        </p:pic>
        <p:sp>
          <p:nvSpPr>
            <p:cNvPr id="7" name="Shape 406"/>
            <p:cNvSpPr/>
            <p:nvPr/>
          </p:nvSpPr>
          <p:spPr>
            <a:xfrm>
              <a:off x="0" y="-1"/>
              <a:ext cx="1784533" cy="443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Goggles</a:t>
              </a:r>
            </a:p>
          </p:txBody>
        </p:sp>
      </p:grpSp>
      <p:sp>
        <p:nvSpPr>
          <p:cNvPr id="8" name="Shape 402"/>
          <p:cNvSpPr/>
          <p:nvPr/>
        </p:nvSpPr>
        <p:spPr>
          <a:xfrm>
            <a:off x="7202662" y="1445206"/>
            <a:ext cx="1784531" cy="369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2400" b="1" dirty="0">
                <a:solidFill>
                  <a:srgbClr val="002060"/>
                </a:solidFill>
                <a:latin typeface="Times New Roman" panose="02020603050405020304" pitchFamily="18" charset="0"/>
                <a:cs typeface="Times New Roman" panose="02020603050405020304" pitchFamily="18" charset="0"/>
              </a:rPr>
              <a:t>Face shields</a:t>
            </a:r>
          </a:p>
        </p:txBody>
      </p:sp>
    </p:spTree>
    <p:extLst>
      <p:ext uri="{BB962C8B-B14F-4D97-AF65-F5344CB8AC3E}">
        <p14:creationId xmlns:p14="http://schemas.microsoft.com/office/powerpoint/2010/main" val="20001092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856984" cy="850106"/>
          </a:xfrm>
        </p:spPr>
        <p:txBody>
          <a:bodyPr/>
          <a:lstStyle/>
          <a:p>
            <a:pPr algn="l" rtl="0"/>
            <a:r>
              <a:rPr lang="en-US" sz="3600" b="1" dirty="0">
                <a:solidFill>
                  <a:srgbClr val="000000"/>
                </a:solidFill>
                <a:latin typeface="Times New Roman" panose="02020603050405020304" pitchFamily="18" charset="0"/>
                <a:cs typeface="Times New Roman" panose="02020603050405020304" pitchFamily="18" charset="0"/>
              </a:rPr>
              <a:t>Donning and Doffing Goggles </a:t>
            </a:r>
            <a:r>
              <a:rPr lang="en-US" sz="3600" b="1" dirty="0" smtClean="0">
                <a:solidFill>
                  <a:srgbClr val="000000"/>
                </a:solidFill>
                <a:latin typeface="Times New Roman" panose="02020603050405020304" pitchFamily="18" charset="0"/>
                <a:cs typeface="Times New Roman" panose="02020603050405020304" pitchFamily="18" charset="0"/>
              </a:rPr>
              <a:t>&amp; </a:t>
            </a:r>
            <a:r>
              <a:rPr lang="en-US" sz="3600" b="1" dirty="0">
                <a:solidFill>
                  <a:srgbClr val="000000"/>
                </a:solidFill>
                <a:latin typeface="Times New Roman" panose="02020603050405020304" pitchFamily="18" charset="0"/>
                <a:cs typeface="Times New Roman" panose="02020603050405020304" pitchFamily="18" charset="0"/>
              </a:rPr>
              <a:t>Face Shield</a:t>
            </a:r>
            <a:endParaRPr lang="en-US" sz="3600" b="1" dirty="0">
              <a:latin typeface="Times New Roman" panose="02020603050405020304" pitchFamily="18" charset="0"/>
              <a:cs typeface="Times New Roman" panose="02020603050405020304" pitchFamily="18" charset="0"/>
            </a:endParaRPr>
          </a:p>
        </p:txBody>
      </p:sp>
      <p:sp>
        <p:nvSpPr>
          <p:cNvPr id="3" name="Rectangle 2"/>
          <p:cNvSpPr/>
          <p:nvPr/>
        </p:nvSpPr>
        <p:spPr>
          <a:xfrm>
            <a:off x="395536" y="1340768"/>
            <a:ext cx="3312368" cy="1415772"/>
          </a:xfrm>
          <a:prstGeom prst="rect">
            <a:avLst/>
          </a:prstGeom>
        </p:spPr>
        <p:txBody>
          <a:bodyPr wrap="square">
            <a:spAutoFit/>
          </a:bodyPr>
          <a:lstStyle/>
          <a:p>
            <a:pPr marR="121960" algn="l">
              <a:spcBef>
                <a:spcPts val="600"/>
              </a:spcBef>
              <a:spcAft>
                <a:spcPts val="600"/>
              </a:spcAft>
            </a:pPr>
            <a:r>
              <a:rPr lang="en-US" sz="2800" b="1" dirty="0">
                <a:solidFill>
                  <a:srgbClr val="000000"/>
                </a:solidFill>
                <a:latin typeface="Times New Roman" panose="02020603050405020304" pitchFamily="18" charset="0"/>
                <a:cs typeface="Times New Roman" panose="02020603050405020304" pitchFamily="18" charset="0"/>
              </a:rPr>
              <a:t>Don:</a:t>
            </a:r>
            <a:r>
              <a:rPr lang="en-US" sz="2800" dirty="0">
                <a:solidFill>
                  <a:srgbClr val="000000"/>
                </a:solidFill>
                <a:latin typeface="Times New Roman" panose="02020603050405020304" pitchFamily="18" charset="0"/>
                <a:cs typeface="Times New Roman" panose="02020603050405020304" pitchFamily="18" charset="0"/>
              </a:rPr>
              <a:t> </a:t>
            </a:r>
          </a:p>
          <a:p>
            <a:pPr marL="457200" marR="0" indent="-457200" algn="l">
              <a:spcBef>
                <a:spcPts val="60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Place over face and eyes and adjust to fit</a:t>
            </a:r>
          </a:p>
        </p:txBody>
      </p:sp>
      <p:sp>
        <p:nvSpPr>
          <p:cNvPr id="4" name="Rectangle 3"/>
          <p:cNvSpPr/>
          <p:nvPr/>
        </p:nvSpPr>
        <p:spPr>
          <a:xfrm>
            <a:off x="4427984" y="1196752"/>
            <a:ext cx="4572000" cy="2677656"/>
          </a:xfrm>
          <a:prstGeom prst="rect">
            <a:avLst/>
          </a:prstGeom>
        </p:spPr>
        <p:txBody>
          <a:bodyPr>
            <a:spAutoFit/>
          </a:bodyPr>
          <a:lstStyle/>
          <a:p>
            <a:pPr marR="0" algn="l">
              <a:spcBef>
                <a:spcPts val="600"/>
              </a:spcBef>
              <a:spcAft>
                <a:spcPts val="600"/>
              </a:spcAft>
            </a:pPr>
            <a:r>
              <a:rPr lang="en-US" sz="2800" b="1" dirty="0">
                <a:solidFill>
                  <a:srgbClr val="000000"/>
                </a:solidFill>
                <a:latin typeface="Times New Roman" panose="02020603050405020304" pitchFamily="18" charset="0"/>
                <a:cs typeface="Times New Roman" panose="02020603050405020304" pitchFamily="18" charset="0"/>
              </a:rPr>
              <a:t>Doff:</a:t>
            </a:r>
          </a:p>
          <a:p>
            <a:pPr marL="457200" marR="0" indent="-457200" algn="l">
              <a:spcBef>
                <a:spcPts val="60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Remove from the back by lifting the head band over the ear piece</a:t>
            </a:r>
          </a:p>
          <a:p>
            <a:pPr marL="457200" marR="0" indent="-457200" algn="l">
              <a:spcBef>
                <a:spcPts val="60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Place in designated area for reprocessing or disposal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974308"/>
            <a:ext cx="3096344"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077072"/>
            <a:ext cx="3592438"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56752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6728" y="2117560"/>
            <a:ext cx="8352928" cy="3759715"/>
          </a:xfrm>
        </p:spPr>
        <p:txBody>
          <a:bodyPr>
            <a:normAutofit fontScale="92500" lnSpcReduction="10000"/>
          </a:bodyPr>
          <a:lstStyle/>
          <a:p>
            <a:pPr algn="l" rtl="0">
              <a:buNone/>
            </a:pPr>
            <a:r>
              <a:rPr lang="en-US" b="1" dirty="0" smtClean="0">
                <a:solidFill>
                  <a:srgbClr val="FF0000"/>
                </a:solidFill>
                <a:latin typeface="Times New Roman" panose="02020603050405020304" pitchFamily="18" charset="0"/>
                <a:cs typeface="Times New Roman" panose="02020603050405020304" pitchFamily="18" charset="0"/>
              </a:rPr>
              <a:t>First</a:t>
            </a:r>
            <a:r>
              <a:rPr lang="en-US" b="1" dirty="0" smtClean="0">
                <a:latin typeface="Times New Roman" panose="02020603050405020304" pitchFamily="18" charset="0"/>
                <a:cs typeface="Times New Roman" panose="02020603050405020304" pitchFamily="18" charset="0"/>
              </a:rPr>
              <a:t> priority </a:t>
            </a:r>
            <a:r>
              <a:rPr lang="en-US" b="1" dirty="0">
                <a:latin typeface="Times New Roman" panose="02020603050405020304" pitchFamily="18" charset="0"/>
                <a:cs typeface="Times New Roman" panose="02020603050405020304" pitchFamily="18" charset="0"/>
              </a:rPr>
              <a:t>of IPC </a:t>
            </a:r>
            <a:r>
              <a:rPr lang="en-US" b="1" dirty="0" smtClean="0">
                <a:latin typeface="Times New Roman" panose="02020603050405020304" pitchFamily="18" charset="0"/>
                <a:cs typeface="Times New Roman" panose="02020603050405020304" pitchFamily="18" charset="0"/>
              </a:rPr>
              <a:t>strategies to</a:t>
            </a:r>
            <a:r>
              <a:rPr lang="en-US" b="1" dirty="0" smtClean="0">
                <a:solidFill>
                  <a:srgbClr val="002060"/>
                </a:solidFill>
                <a:latin typeface="Times New Roman" panose="02020603050405020304" pitchFamily="18" charset="0"/>
                <a:cs typeface="Times New Roman" panose="02020603050405020304" pitchFamily="18" charset="0"/>
              </a:rPr>
              <a:t> protect HCWs</a:t>
            </a:r>
            <a:r>
              <a:rPr lang="en-US"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from being exposed to infection :</a:t>
            </a:r>
          </a:p>
          <a:p>
            <a:pPr marL="457189" indent="-457189" algn="l" rtl="0">
              <a:buFont typeface="+mj-lt"/>
              <a:buAutoNum type="arabicPeriod"/>
            </a:pPr>
            <a:r>
              <a:rPr lang="en-US" dirty="0">
                <a:solidFill>
                  <a:srgbClr val="00B0F0"/>
                </a:solidFill>
                <a:latin typeface="Times New Roman" panose="02020603050405020304" pitchFamily="18" charset="0"/>
                <a:cs typeface="Times New Roman" panose="02020603050405020304" pitchFamily="18" charset="0"/>
              </a:rPr>
              <a:t>Policies</a:t>
            </a:r>
            <a:r>
              <a:rPr lang="en-US" dirty="0">
                <a:solidFill>
                  <a:srgbClr val="002060"/>
                </a:solidFill>
                <a:latin typeface="Times New Roman" panose="02020603050405020304" pitchFamily="18" charset="0"/>
                <a:cs typeface="Times New Roman" panose="02020603050405020304" pitchFamily="18" charset="0"/>
              </a:rPr>
              <a:t> and procedures</a:t>
            </a:r>
          </a:p>
          <a:p>
            <a:pPr marL="457189" indent="-457189" algn="l" rtl="0">
              <a:buFont typeface="+mj-lt"/>
              <a:buAutoNum type="arabicPeriod"/>
            </a:pPr>
            <a:r>
              <a:rPr lang="en-US" dirty="0">
                <a:solidFill>
                  <a:srgbClr val="002060"/>
                </a:solidFill>
                <a:latin typeface="Times New Roman" panose="02020603050405020304" pitchFamily="18" charset="0"/>
                <a:cs typeface="Times New Roman" panose="02020603050405020304" pitchFamily="18" charset="0"/>
              </a:rPr>
              <a:t>Triaging</a:t>
            </a:r>
          </a:p>
          <a:p>
            <a:pPr marL="457189" indent="-457189" algn="l" rtl="0">
              <a:buFont typeface="+mj-lt"/>
              <a:buAutoNum type="arabicPeriod"/>
            </a:pPr>
            <a:r>
              <a:rPr lang="en-US" dirty="0">
                <a:solidFill>
                  <a:srgbClr val="002060"/>
                </a:solidFill>
                <a:latin typeface="Times New Roman" panose="02020603050405020304" pitchFamily="18" charset="0"/>
                <a:cs typeface="Times New Roman" panose="02020603050405020304" pitchFamily="18" charset="0"/>
              </a:rPr>
              <a:t>FAST diagnosis and treatment</a:t>
            </a:r>
          </a:p>
          <a:p>
            <a:pPr marL="457189" indent="-457189" algn="l" rtl="0">
              <a:buFont typeface="+mj-lt"/>
              <a:buAutoNum type="arabicPeriod"/>
            </a:pPr>
            <a:r>
              <a:rPr lang="en-US" dirty="0">
                <a:solidFill>
                  <a:srgbClr val="002060"/>
                </a:solidFill>
                <a:latin typeface="Times New Roman" panose="02020603050405020304" pitchFamily="18" charset="0"/>
                <a:cs typeface="Times New Roman" panose="02020603050405020304" pitchFamily="18" charset="0"/>
              </a:rPr>
              <a:t>IPC must anticipate the flow of patients from the first point of encounter until discharge </a:t>
            </a:r>
          </a:p>
          <a:p>
            <a:pPr marL="457189" indent="-457189" algn="l" rtl="0">
              <a:buFont typeface="+mj-lt"/>
              <a:buAutoNum type="arabicPeriod"/>
            </a:pPr>
            <a:r>
              <a:rPr lang="en-US" dirty="0">
                <a:solidFill>
                  <a:srgbClr val="002060"/>
                </a:solidFill>
                <a:latin typeface="Times New Roman" panose="02020603050405020304" pitchFamily="18" charset="0"/>
                <a:cs typeface="Times New Roman" panose="02020603050405020304" pitchFamily="18" charset="0"/>
              </a:rPr>
              <a:t>Availability of IPC PPE – consumables infrastructure </a:t>
            </a:r>
          </a:p>
          <a:p>
            <a:pPr marL="457189" indent="-457189" algn="l" rtl="0">
              <a:buFont typeface="+mj-lt"/>
              <a:buAutoNum type="arabicPeriod"/>
            </a:pPr>
            <a:r>
              <a:rPr lang="en-US" dirty="0">
                <a:solidFill>
                  <a:srgbClr val="00B0F0"/>
                </a:solidFill>
                <a:latin typeface="Times New Roman" panose="02020603050405020304" pitchFamily="18" charset="0"/>
                <a:cs typeface="Times New Roman" panose="02020603050405020304" pitchFamily="18" charset="0"/>
              </a:rPr>
              <a:t>Training</a:t>
            </a:r>
            <a:r>
              <a:rPr lang="en-US" dirty="0">
                <a:solidFill>
                  <a:srgbClr val="002060"/>
                </a:solidFill>
                <a:latin typeface="Times New Roman" panose="02020603050405020304" pitchFamily="18" charset="0"/>
                <a:cs typeface="Times New Roman" panose="02020603050405020304" pitchFamily="18" charset="0"/>
              </a:rPr>
              <a:t> of HCWs </a:t>
            </a:r>
          </a:p>
        </p:txBody>
      </p:sp>
      <p:sp>
        <p:nvSpPr>
          <p:cNvPr id="2" name="Rectangle 1"/>
          <p:cNvSpPr/>
          <p:nvPr/>
        </p:nvSpPr>
        <p:spPr>
          <a:xfrm>
            <a:off x="539552" y="216464"/>
            <a:ext cx="7272808" cy="584775"/>
          </a:xfrm>
          <a:prstGeom prst="rect">
            <a:avLst/>
          </a:prstGeom>
        </p:spPr>
        <p:txBody>
          <a:bodyPr wrap="square">
            <a:spAutoFit/>
          </a:bodyPr>
          <a:lstStyle/>
          <a:p>
            <a:pPr algn="ctr"/>
            <a:r>
              <a:rPr lang="en-US" sz="3200" b="1" dirty="0">
                <a:solidFill>
                  <a:srgbClr val="C00000"/>
                </a:solidFill>
                <a:latin typeface="Times New Roman" panose="02020603050405020304" pitchFamily="18" charset="0"/>
                <a:cs typeface="Times New Roman" panose="02020603050405020304" pitchFamily="18" charset="0"/>
              </a:rPr>
              <a:t>Administrative control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93348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36" y="133996"/>
            <a:ext cx="9144000" cy="611013"/>
          </a:xfrm>
        </p:spPr>
        <p:txBody>
          <a:bodyPr>
            <a:normAutofit fontScale="90000"/>
          </a:bodyPr>
          <a:lstStyle/>
          <a:p>
            <a:pPr algn="l" rtl="0"/>
            <a:r>
              <a:rPr lang="en-US" sz="28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Risk assessment of hand hygiene, Personal protective equipment</a:t>
            </a:r>
            <a:endParaRPr lang="en-US" sz="28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nvPr>
        </p:nvGraphicFramePr>
        <p:xfrm>
          <a:off x="0" y="836712"/>
          <a:ext cx="9144000" cy="5257799"/>
        </p:xfrm>
        <a:graphic>
          <a:graphicData uri="http://schemas.openxmlformats.org/drawingml/2006/table">
            <a:tbl>
              <a:tblPr/>
              <a:tblGrid>
                <a:gridCol w="1813035">
                  <a:extLst>
                    <a:ext uri="{9D8B030D-6E8A-4147-A177-3AD203B41FA5}">
                      <a16:colId xmlns:a16="http://schemas.microsoft.com/office/drawing/2014/main" val="20000"/>
                    </a:ext>
                  </a:extLst>
                </a:gridCol>
                <a:gridCol w="1734206">
                  <a:extLst>
                    <a:ext uri="{9D8B030D-6E8A-4147-A177-3AD203B41FA5}">
                      <a16:colId xmlns:a16="http://schemas.microsoft.com/office/drawing/2014/main" val="20001"/>
                    </a:ext>
                  </a:extLst>
                </a:gridCol>
                <a:gridCol w="1261242">
                  <a:extLst>
                    <a:ext uri="{9D8B030D-6E8A-4147-A177-3AD203B41FA5}">
                      <a16:colId xmlns:a16="http://schemas.microsoft.com/office/drawing/2014/main" val="20002"/>
                    </a:ext>
                  </a:extLst>
                </a:gridCol>
                <a:gridCol w="1813035">
                  <a:extLst>
                    <a:ext uri="{9D8B030D-6E8A-4147-A177-3AD203B41FA5}">
                      <a16:colId xmlns:a16="http://schemas.microsoft.com/office/drawing/2014/main" val="20003"/>
                    </a:ext>
                  </a:extLst>
                </a:gridCol>
                <a:gridCol w="2522482">
                  <a:extLst>
                    <a:ext uri="{9D8B030D-6E8A-4147-A177-3AD203B41FA5}">
                      <a16:colId xmlns:a16="http://schemas.microsoft.com/office/drawing/2014/main" val="20004"/>
                    </a:ext>
                  </a:extLst>
                </a:gridCol>
              </a:tblGrid>
              <a:tr h="395747">
                <a:tc>
                  <a:txBody>
                    <a:bodyPr/>
                    <a:lstStyle/>
                    <a:p>
                      <a:pPr marL="0" marR="0" algn="just">
                        <a:lnSpc>
                          <a:spcPct val="115000"/>
                        </a:lnSpc>
                        <a:spcBef>
                          <a:spcPts val="0"/>
                        </a:spcBef>
                        <a:spcAft>
                          <a:spcPts val="0"/>
                        </a:spcAft>
                      </a:pPr>
                      <a:endParaRPr lang="en-US" sz="1100" dirty="0">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just">
                        <a:lnSpc>
                          <a:spcPct val="115000"/>
                        </a:lnSpc>
                        <a:spcBef>
                          <a:spcPts val="0"/>
                        </a:spcBef>
                        <a:spcAft>
                          <a:spcPts val="0"/>
                        </a:spcAft>
                      </a:pPr>
                      <a:r>
                        <a:rPr lang="en-US" sz="1400" b="1" dirty="0">
                          <a:latin typeface="Times New Roman" panose="02020603050405020304" pitchFamily="18" charset="0"/>
                          <a:ea typeface="Times New Roman"/>
                          <a:cs typeface="Times New Roman" panose="02020603050405020304" pitchFamily="18" charset="0"/>
                        </a:rPr>
                        <a:t>Hand hygiene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just">
                        <a:lnSpc>
                          <a:spcPct val="115000"/>
                        </a:lnSpc>
                        <a:spcBef>
                          <a:spcPts val="0"/>
                        </a:spcBef>
                        <a:spcAft>
                          <a:spcPts val="0"/>
                        </a:spcAft>
                      </a:pPr>
                      <a:r>
                        <a:rPr lang="en-US" sz="1400" b="1" dirty="0">
                          <a:latin typeface="Times New Roman" panose="02020603050405020304" pitchFamily="18" charset="0"/>
                          <a:ea typeface="Times New Roman"/>
                          <a:cs typeface="Times New Roman" panose="02020603050405020304" pitchFamily="18" charset="0"/>
                        </a:rPr>
                        <a:t>PPE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just">
                        <a:lnSpc>
                          <a:spcPct val="115000"/>
                        </a:lnSpc>
                        <a:spcBef>
                          <a:spcPts val="0"/>
                        </a:spcBef>
                        <a:spcAft>
                          <a:spcPts val="0"/>
                        </a:spcAft>
                      </a:pPr>
                      <a:r>
                        <a:rPr lang="en-US" sz="1400" b="1" dirty="0">
                          <a:latin typeface="Times New Roman" panose="02020603050405020304" pitchFamily="18" charset="0"/>
                          <a:ea typeface="Times New Roman"/>
                          <a:cs typeface="Times New Roman" panose="02020603050405020304" pitchFamily="18" charset="0"/>
                        </a:rPr>
                        <a:t>Equipments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lgn="just">
                        <a:lnSpc>
                          <a:spcPct val="115000"/>
                        </a:lnSpc>
                        <a:spcBef>
                          <a:spcPts val="0"/>
                        </a:spcBef>
                        <a:spcAft>
                          <a:spcPts val="0"/>
                        </a:spcAft>
                      </a:pPr>
                      <a:endParaRPr lang="en-US" sz="1400" b="1" dirty="0">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10000"/>
                  </a:ext>
                </a:extLst>
              </a:tr>
              <a:tr h="2453641">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Contact with intact skin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Routine hand wash (soap and water or alcohol rub)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Clean gloves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Clean equipments </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(Non critical items)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For thermometer it should be personal or washed with soap and water then alcohol 70%</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Face mask used in nebulizers should be disposable  if reused :it should be cleaned first by soap and water , dried , intermediate or high  level of disinfection is performed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38006">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Contact with non intact skin or intact mucous membrane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Aseptic hand hygiene washing hands with antiseptics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a:latin typeface="Times New Roman" panose="02020603050405020304" pitchFamily="18" charset="0"/>
                          <a:ea typeface="Times New Roman"/>
                          <a:cs typeface="Times New Roman" panose="02020603050405020304" pitchFamily="18" charset="0"/>
                        </a:rPr>
                        <a:t>Sterile PPE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9215" algn="just">
                        <a:lnSpc>
                          <a:spcPct val="115000"/>
                        </a:lnSpc>
                        <a:spcBef>
                          <a:spcPts val="0"/>
                        </a:spcBef>
                        <a:spcAft>
                          <a:spcPts val="0"/>
                        </a:spcAft>
                        <a:tabLst>
                          <a:tab pos="1226185" algn="l"/>
                        </a:tabLst>
                      </a:pPr>
                      <a:r>
                        <a:rPr lang="en-US" sz="1400" dirty="0">
                          <a:latin typeface="Times New Roman" panose="02020603050405020304" pitchFamily="18" charset="0"/>
                          <a:ea typeface="Times New Roman"/>
                          <a:cs typeface="Times New Roman" panose="02020603050405020304" pitchFamily="18" charset="0"/>
                        </a:rPr>
                        <a:t>High level disinfectant or Sterile equipments</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(semi critical items)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PPE should be selected according to the procedures performed  </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Use disposable dental equipments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70405">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Contact with non intact mucous membrane or sterile cavity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Surgical hand  hygiene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Sterile PPE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Sterile equipments </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(Critical items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All sterile PPE should be worn</a:t>
                      </a:r>
                    </a:p>
                    <a:p>
                      <a:pPr marL="0" marR="0" algn="just">
                        <a:lnSpc>
                          <a:spcPct val="115000"/>
                        </a:lnSpc>
                        <a:spcBef>
                          <a:spcPts val="0"/>
                        </a:spcBef>
                        <a:spcAft>
                          <a:spcPts val="0"/>
                        </a:spcAft>
                      </a:pPr>
                      <a:r>
                        <a:rPr lang="en-US" sz="1400" dirty="0">
                          <a:latin typeface="Times New Roman" panose="02020603050405020304" pitchFamily="18" charset="0"/>
                          <a:ea typeface="Times New Roman"/>
                          <a:cs typeface="Times New Roman" panose="02020603050405020304" pitchFamily="18" charset="0"/>
                        </a:rPr>
                        <a:t>All equipments should be sterile including dental equipments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6625" name="Rectangle 1"/>
          <p:cNvSpPr>
            <a:spLocks noChangeArrowheads="1"/>
          </p:cNvSpPr>
          <p:nvPr/>
        </p:nvSpPr>
        <p:spPr bwMode="auto">
          <a:xfrm>
            <a:off x="0" y="39394"/>
            <a:ext cx="914400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225550" algn="l"/>
              </a:tabLst>
            </a:pP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2255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6039568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p:cNvSpPr>
          <p:nvPr>
            <p:ph type="title"/>
          </p:nvPr>
        </p:nvSpPr>
        <p:spPr>
          <a:xfrm>
            <a:off x="251520" y="274638"/>
            <a:ext cx="8435280" cy="850106"/>
          </a:xfrm>
          <a:prstGeom prst="rect">
            <a:avLst/>
          </a:prstGeom>
        </p:spPr>
        <p:txBody>
          <a:bodyPr/>
          <a:lstStyle>
            <a:lvl1pPr algn="l" defTabSz="905255">
              <a:defRPr sz="3500" b="1"/>
            </a:lvl1pPr>
          </a:lstStyle>
          <a:p>
            <a:pPr lvl="0" algn="l" rtl="0">
              <a:defRPr sz="1800" b="0">
                <a:solidFill>
                  <a:srgbClr val="000000"/>
                </a:solidFill>
              </a:defRPr>
            </a:pPr>
            <a:r>
              <a:rPr sz="3600" b="1" dirty="0">
                <a:solidFill>
                  <a:srgbClr val="002060"/>
                </a:solidFill>
                <a:latin typeface="Times New Roman" panose="02020603050405020304" pitchFamily="18" charset="0"/>
                <a:cs typeface="Times New Roman" panose="02020603050405020304" pitchFamily="18" charset="0"/>
              </a:rPr>
              <a:t>Respiratory Hygiene &amp; Cough Etiquette</a:t>
            </a:r>
          </a:p>
        </p:txBody>
      </p:sp>
      <p:sp>
        <p:nvSpPr>
          <p:cNvPr id="370" name="Shape 370"/>
          <p:cNvSpPr>
            <a:spLocks noGrp="1"/>
          </p:cNvSpPr>
          <p:nvPr>
            <p:ph idx="1"/>
          </p:nvPr>
        </p:nvSpPr>
        <p:spPr>
          <a:xfrm>
            <a:off x="395536" y="1541490"/>
            <a:ext cx="8229600" cy="2391566"/>
          </a:xfrm>
          <a:prstGeom prst="rect">
            <a:avLst/>
          </a:prstGeom>
        </p:spPr>
        <p:txBody>
          <a:bodyPr/>
          <a:lstStyle/>
          <a:p>
            <a:pPr marL="0" lvl="0" indent="0" algn="l" rtl="0">
              <a:buClr>
                <a:srgbClr val="FFFFFF"/>
              </a:buClr>
              <a:buNone/>
              <a:defRPr sz="1800">
                <a:solidFill>
                  <a:srgbClr val="000000"/>
                </a:solidFill>
              </a:defRPr>
            </a:pPr>
            <a:r>
              <a:rPr sz="2800" dirty="0">
                <a:solidFill>
                  <a:schemeClr val="tx1"/>
                </a:solidFill>
                <a:latin typeface="Times New Roman" panose="02020603050405020304" pitchFamily="18" charset="0"/>
                <a:cs typeface="Times New Roman" panose="02020603050405020304" pitchFamily="18" charset="0"/>
              </a:rPr>
              <a:t>Educate H</a:t>
            </a:r>
            <a:r>
              <a:rPr lang="fr-FR" sz="2800" dirty="0" smtClean="0">
                <a:solidFill>
                  <a:schemeClr val="tx1"/>
                </a:solidFill>
                <a:latin typeface="Times New Roman" panose="02020603050405020304" pitchFamily="18" charset="0"/>
                <a:cs typeface="Times New Roman" panose="02020603050405020304" pitchFamily="18" charset="0"/>
              </a:rPr>
              <a:t>ealth care Works</a:t>
            </a:r>
            <a:r>
              <a:rPr sz="2800" dirty="0" smtClean="0">
                <a:solidFill>
                  <a:schemeClr val="tx1"/>
                </a:solidFill>
                <a:latin typeface="Times New Roman" panose="02020603050405020304" pitchFamily="18" charset="0"/>
                <a:cs typeface="Times New Roman" panose="02020603050405020304" pitchFamily="18" charset="0"/>
              </a:rPr>
              <a:t>, </a:t>
            </a:r>
            <a:r>
              <a:rPr sz="2800" dirty="0">
                <a:solidFill>
                  <a:schemeClr val="tx1"/>
                </a:solidFill>
                <a:latin typeface="Times New Roman" panose="02020603050405020304" pitchFamily="18" charset="0"/>
                <a:cs typeface="Times New Roman" panose="02020603050405020304" pitchFamily="18" charset="0"/>
              </a:rPr>
              <a:t>caregivers, patients and visitors to…</a:t>
            </a:r>
          </a:p>
          <a:p>
            <a:pPr marL="457200" lvl="1" indent="0" algn="l" rtl="0">
              <a:spcBef>
                <a:spcPts val="600"/>
              </a:spcBef>
              <a:buClr>
                <a:srgbClr val="FFFFFF"/>
              </a:buClr>
              <a:buNone/>
              <a:defRPr sz="1800">
                <a:solidFill>
                  <a:srgbClr val="000000"/>
                </a:solidFill>
              </a:defRPr>
            </a:pPr>
            <a:r>
              <a:rPr lang="en-GB" sz="2400" dirty="0">
                <a:solidFill>
                  <a:schemeClr val="tx1"/>
                </a:solidFill>
                <a:latin typeface="Times New Roman" panose="02020603050405020304" pitchFamily="18" charset="0"/>
                <a:cs typeface="Times New Roman" panose="02020603050405020304" pitchFamily="18" charset="0"/>
              </a:rPr>
              <a:t>- </a:t>
            </a:r>
            <a:r>
              <a:rPr sz="2400" dirty="0">
                <a:solidFill>
                  <a:schemeClr val="tx1"/>
                </a:solidFill>
                <a:latin typeface="Times New Roman" panose="02020603050405020304" pitchFamily="18" charset="0"/>
                <a:cs typeface="Times New Roman" panose="02020603050405020304" pitchFamily="18" charset="0"/>
              </a:rPr>
              <a:t>Cover mouth and nose when coughing or sneezing</a:t>
            </a:r>
          </a:p>
          <a:p>
            <a:pPr marL="457200" lvl="1" indent="0" algn="l" rtl="0">
              <a:spcBef>
                <a:spcPts val="600"/>
              </a:spcBef>
              <a:buClr>
                <a:srgbClr val="FFFFFF"/>
              </a:buClr>
              <a:buNone/>
              <a:defRPr sz="1800">
                <a:solidFill>
                  <a:srgbClr val="000000"/>
                </a:solidFill>
              </a:defRPr>
            </a:pPr>
            <a:r>
              <a:rPr lang="fr-FR" sz="2400" dirty="0">
                <a:solidFill>
                  <a:schemeClr val="tx1"/>
                </a:solidFill>
                <a:latin typeface="Times New Roman" panose="02020603050405020304" pitchFamily="18" charset="0"/>
                <a:cs typeface="Times New Roman" panose="02020603050405020304" pitchFamily="18" charset="0"/>
              </a:rPr>
              <a:t>- </a:t>
            </a:r>
            <a:r>
              <a:rPr lang="en-US" sz="2400" dirty="0">
                <a:solidFill>
                  <a:schemeClr val="tx1"/>
                </a:solidFill>
                <a:latin typeface="Times New Roman" panose="02020603050405020304" pitchFamily="18" charset="0"/>
                <a:cs typeface="Times New Roman" panose="02020603050405020304" pitchFamily="18" charset="0"/>
              </a:rPr>
              <a:t>Perform hand hygiene </a:t>
            </a:r>
            <a:r>
              <a:rPr sz="2400" dirty="0">
                <a:solidFill>
                  <a:schemeClr val="tx1"/>
                </a:solidFill>
                <a:latin typeface="Times New Roman" panose="02020603050405020304" pitchFamily="18" charset="0"/>
                <a:cs typeface="Times New Roman" panose="02020603050405020304" pitchFamily="18" charset="0"/>
              </a:rPr>
              <a:t>after contact with respiratory secretions</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4" name="Picture 3" descr="C:\Users\moh36174\Documents\short tasks\litrature review\images PPE\cough etiqaute\snee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465" y="3933056"/>
            <a:ext cx="1990725" cy="1368152"/>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2"/>
          <p:cNvSpPr txBox="1">
            <a:spLocks noChangeArrowheads="1"/>
          </p:cNvSpPr>
          <p:nvPr/>
        </p:nvSpPr>
        <p:spPr bwMode="auto">
          <a:xfrm>
            <a:off x="569465" y="5301208"/>
            <a:ext cx="1990725" cy="6359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lgn="ctr" rtl="0">
              <a:lnSpc>
                <a:spcPct val="115000"/>
              </a:lnSpc>
              <a:spcBef>
                <a:spcPts val="0"/>
              </a:spcBef>
              <a:spcAft>
                <a:spcPts val="1000"/>
              </a:spcAft>
            </a:pPr>
            <a:r>
              <a:rPr lang="en-US" sz="1600" b="1" dirty="0">
                <a:effectLst/>
                <a:latin typeface="Times New Roman" panose="02020603050405020304" pitchFamily="18" charset="0"/>
                <a:ea typeface="Calibri"/>
                <a:cs typeface="Times New Roman" panose="02020603050405020304" pitchFamily="18" charset="0"/>
              </a:rPr>
              <a:t>Cover your nose and mouth </a:t>
            </a:r>
            <a:endParaRPr lang="en-US" sz="1400" b="1" dirty="0">
              <a:effectLst/>
              <a:latin typeface="Times New Roman" panose="02020603050405020304" pitchFamily="18" charset="0"/>
              <a:ea typeface="Calibri"/>
              <a:cs typeface="Times New Roman" panose="02020603050405020304" pitchFamily="18" charset="0"/>
            </a:endParaRPr>
          </a:p>
        </p:txBody>
      </p:sp>
      <p:pic>
        <p:nvPicPr>
          <p:cNvPr id="6" name="Picture 5" descr="C:\Users\user\Desktop\images PPE\cough etiqaute\bin.jpg"/>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933056"/>
            <a:ext cx="2160240" cy="1368152"/>
          </a:xfrm>
          <a:prstGeom prst="rect">
            <a:avLst/>
          </a:prstGeom>
          <a:noFill/>
          <a:ln>
            <a:noFill/>
          </a:ln>
        </p:spPr>
      </p:pic>
      <p:sp>
        <p:nvSpPr>
          <p:cNvPr id="7" name="Text Box 2"/>
          <p:cNvSpPr txBox="1">
            <a:spLocks noChangeArrowheads="1"/>
          </p:cNvSpPr>
          <p:nvPr/>
        </p:nvSpPr>
        <p:spPr bwMode="auto">
          <a:xfrm>
            <a:off x="3059832" y="5309220"/>
            <a:ext cx="2160240" cy="65864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ctr" rtl="0">
              <a:lnSpc>
                <a:spcPct val="115000"/>
              </a:lnSpc>
              <a:spcAft>
                <a:spcPts val="1000"/>
              </a:spcAft>
            </a:pPr>
            <a:r>
              <a:rPr lang="en-US" sz="1600" b="1" dirty="0">
                <a:latin typeface="Times New Roman" panose="02020603050405020304" pitchFamily="18" charset="0"/>
                <a:ea typeface="Calibri"/>
                <a:cs typeface="Times New Roman" panose="02020603050405020304" pitchFamily="18" charset="0"/>
              </a:rPr>
              <a:t>Throw the used tissue away straight after </a:t>
            </a:r>
          </a:p>
        </p:txBody>
      </p:sp>
      <p:pic>
        <p:nvPicPr>
          <p:cNvPr id="8" name="Picture 7" descr="C:\Users\user\Desktop\images PPE\cough etiqaute\wash.jpg"/>
          <p:cNvPicPr/>
          <p:nvPr/>
        </p:nvPicPr>
        <p:blipFill>
          <a:blip r:embed="rId5">
            <a:extLst>
              <a:ext uri="{28A0092B-C50C-407E-A947-70E740481C1C}">
                <a14:useLocalDpi xmlns:a14="http://schemas.microsoft.com/office/drawing/2010/main" val="0"/>
              </a:ext>
            </a:extLst>
          </a:blip>
          <a:srcRect/>
          <a:stretch>
            <a:fillRect/>
          </a:stretch>
        </p:blipFill>
        <p:spPr bwMode="auto">
          <a:xfrm>
            <a:off x="6300192" y="3933056"/>
            <a:ext cx="1728192" cy="1368152"/>
          </a:xfrm>
          <a:prstGeom prst="rect">
            <a:avLst/>
          </a:prstGeom>
          <a:noFill/>
          <a:ln>
            <a:noFill/>
          </a:ln>
        </p:spPr>
      </p:pic>
      <p:sp>
        <p:nvSpPr>
          <p:cNvPr id="9" name="Text Box 2"/>
          <p:cNvSpPr txBox="1">
            <a:spLocks noChangeArrowheads="1"/>
          </p:cNvSpPr>
          <p:nvPr/>
        </p:nvSpPr>
        <p:spPr bwMode="auto">
          <a:xfrm>
            <a:off x="6050225" y="5482808"/>
            <a:ext cx="2266191" cy="37548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lgn="l" rtl="0">
              <a:lnSpc>
                <a:spcPct val="115000"/>
              </a:lnSpc>
              <a:spcBef>
                <a:spcPts val="0"/>
              </a:spcBef>
              <a:spcAft>
                <a:spcPts val="1000"/>
              </a:spcAft>
            </a:pPr>
            <a:r>
              <a:rPr lang="en-US" sz="1600" b="1" dirty="0">
                <a:latin typeface="Times New Roman" panose="02020603050405020304" pitchFamily="18" charset="0"/>
                <a:ea typeface="Calibri"/>
                <a:cs typeface="Times New Roman" panose="02020603050405020304" pitchFamily="18" charset="0"/>
              </a:rPr>
              <a:t>Perform hand hygiene</a:t>
            </a:r>
          </a:p>
        </p:txBody>
      </p:sp>
    </p:spTree>
    <p:extLst>
      <p:ext uri="{BB962C8B-B14F-4D97-AF65-F5344CB8AC3E}">
        <p14:creationId xmlns:p14="http://schemas.microsoft.com/office/powerpoint/2010/main" val="20614886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706090"/>
          </a:xfrm>
        </p:spPr>
        <p:txBody>
          <a:bodyPr/>
          <a:lstStyle/>
          <a:p>
            <a:pPr algn="l" rtl="0"/>
            <a:r>
              <a:rPr lang="en-US" sz="3600" b="1" dirty="0">
                <a:solidFill>
                  <a:srgbClr val="002060"/>
                </a:solidFill>
                <a:latin typeface="Times New Roman" panose="02020603050405020304" pitchFamily="18" charset="0"/>
                <a:cs typeface="Times New Roman" panose="02020603050405020304" pitchFamily="18" charset="0"/>
              </a:rPr>
              <a:t>Respiratory</a:t>
            </a:r>
            <a:r>
              <a:rPr lang="en-US" sz="3600" b="1" dirty="0">
                <a:solidFill>
                  <a:srgbClr val="002060"/>
                </a:solidFill>
              </a:rPr>
              <a:t> Hygiene &amp; Cough Etiquette</a:t>
            </a:r>
            <a:endParaRPr lang="en-US" sz="3600" dirty="0"/>
          </a:p>
        </p:txBody>
      </p:sp>
      <p:sp>
        <p:nvSpPr>
          <p:cNvPr id="4" name="Content Placeholder 1"/>
          <p:cNvSpPr>
            <a:spLocks noGrp="1"/>
          </p:cNvSpPr>
          <p:nvPr>
            <p:ph idx="1"/>
          </p:nvPr>
        </p:nvSpPr>
        <p:spPr>
          <a:xfrm>
            <a:off x="395536" y="1340768"/>
            <a:ext cx="8229600" cy="4464496"/>
          </a:xfrm>
        </p:spPr>
        <p:txBody>
          <a:bodyPr/>
          <a:lstStyle/>
          <a:p>
            <a:pPr marL="400050" indent="-342900" algn="l" rtl="0">
              <a:spcBef>
                <a:spcPts val="600"/>
              </a:spcBef>
              <a:buClr>
                <a:srgbClr val="FFFFFF"/>
              </a:buClr>
              <a:buFont typeface="Wingdings" panose="05000000000000000000" pitchFamily="2" charset="2"/>
              <a:buChar char="§"/>
              <a:defRPr sz="1800">
                <a:solidFill>
                  <a:srgbClr val="000000"/>
                </a:solidFill>
              </a:defRPr>
            </a:pPr>
            <a:r>
              <a:rPr lang="fr-FR" sz="2400" b="1" dirty="0">
                <a:solidFill>
                  <a:srgbClr val="002060"/>
                </a:solidFill>
                <a:latin typeface="Times New Roman" panose="02020603050405020304" pitchFamily="18" charset="0"/>
                <a:cs typeface="Times New Roman" panose="02020603050405020304" pitchFamily="18" charset="0"/>
              </a:rPr>
              <a:t>Health-care </a:t>
            </a:r>
            <a:r>
              <a:rPr lang="fr-FR" sz="2400" b="1" dirty="0" smtClean="0">
                <a:solidFill>
                  <a:srgbClr val="002060"/>
                </a:solidFill>
                <a:latin typeface="Times New Roman" panose="02020603050405020304" pitchFamily="18" charset="0"/>
                <a:cs typeface="Times New Roman" panose="02020603050405020304" pitchFamily="18" charset="0"/>
              </a:rPr>
              <a:t>facilites </a:t>
            </a:r>
            <a:r>
              <a:rPr lang="fr-FR" sz="2400" b="1" dirty="0" err="1">
                <a:solidFill>
                  <a:srgbClr val="002060"/>
                </a:solidFill>
                <a:latin typeface="Times New Roman" panose="02020603050405020304" pitchFamily="18" charset="0"/>
                <a:cs typeface="Times New Roman" panose="02020603050405020304" pitchFamily="18" charset="0"/>
              </a:rPr>
              <a:t>should</a:t>
            </a:r>
            <a:r>
              <a:rPr lang="fr-FR" sz="2400" b="1" dirty="0">
                <a:solidFill>
                  <a:srgbClr val="002060"/>
                </a:solidFill>
                <a:latin typeface="Times New Roman" panose="02020603050405020304" pitchFamily="18" charset="0"/>
                <a:cs typeface="Times New Roman" panose="02020603050405020304" pitchFamily="18" charset="0"/>
              </a:rPr>
              <a:t>: </a:t>
            </a:r>
          </a:p>
          <a:p>
            <a:pPr algn="l" rtl="0">
              <a:spcBef>
                <a:spcPts val="600"/>
              </a:spcBef>
              <a:spcAft>
                <a:spcPts val="600"/>
              </a:spcAft>
              <a:buClr>
                <a:srgbClr val="FFFFFF"/>
              </a:buClr>
              <a:buFont typeface="Wingdings" panose="05000000000000000000" pitchFamily="2" charset="2"/>
              <a:buChar char="q"/>
              <a:defRPr sz="1800">
                <a:solidFill>
                  <a:srgbClr val="000000"/>
                </a:solidFill>
              </a:defRPr>
            </a:pPr>
            <a:r>
              <a:rPr lang="en-US" sz="2400" dirty="0">
                <a:latin typeface="Times New Roman" panose="02020603050405020304" pitchFamily="18" charset="0"/>
                <a:cs typeface="Times New Roman" panose="02020603050405020304" pitchFamily="18" charset="0"/>
              </a:rPr>
              <a:t>Place acute febrile respiratory symptomatic patients at least 1 </a:t>
            </a:r>
            <a:r>
              <a:rPr lang="en-US" sz="2400" dirty="0" err="1">
                <a:latin typeface="Times New Roman" panose="02020603050405020304" pitchFamily="18" charset="0"/>
                <a:cs typeface="Times New Roman" panose="02020603050405020304" pitchFamily="18" charset="0"/>
              </a:rPr>
              <a:t>metre</a:t>
            </a:r>
            <a:r>
              <a:rPr lang="en-US" sz="2400" dirty="0">
                <a:latin typeface="Times New Roman" panose="02020603050405020304" pitchFamily="18" charset="0"/>
                <a:cs typeface="Times New Roman" panose="02020603050405020304" pitchFamily="18" charset="0"/>
              </a:rPr>
              <a:t> (3 feet) away from others in common waiting areas, if possible.</a:t>
            </a:r>
          </a:p>
          <a:p>
            <a:pPr algn="l" rtl="0">
              <a:spcBef>
                <a:spcPts val="600"/>
              </a:spcBef>
              <a:spcAft>
                <a:spcPts val="600"/>
              </a:spcAft>
              <a:buClr>
                <a:srgbClr val="FFFFFF"/>
              </a:buClr>
              <a:buFont typeface="Wingdings" panose="05000000000000000000" pitchFamily="2" charset="2"/>
              <a:buChar char="§"/>
              <a:defRPr sz="1800">
                <a:solidFill>
                  <a:srgbClr val="000000"/>
                </a:solidFill>
              </a:defRPr>
            </a:pPr>
            <a:r>
              <a:rPr lang="en-US" sz="2400" dirty="0">
                <a:latin typeface="Times New Roman" panose="02020603050405020304" pitchFamily="18" charset="0"/>
                <a:cs typeface="Times New Roman" panose="02020603050405020304" pitchFamily="18" charset="0"/>
              </a:rPr>
              <a:t>Post visual alerts at the entrance to health-care facilities instructing persons with respiratory symptoms to </a:t>
            </a:r>
            <a:r>
              <a:rPr lang="en-US" sz="2400" dirty="0" smtClean="0">
                <a:latin typeface="Times New Roman" panose="02020603050405020304" pitchFamily="18" charset="0"/>
                <a:cs typeface="Times New Roman" panose="02020603050405020304" pitchFamily="18" charset="0"/>
              </a:rPr>
              <a:t>practice </a:t>
            </a:r>
            <a:r>
              <a:rPr lang="en-US" sz="2400" dirty="0">
                <a:latin typeface="Times New Roman" panose="02020603050405020304" pitchFamily="18" charset="0"/>
                <a:cs typeface="Times New Roman" panose="02020603050405020304" pitchFamily="18" charset="0"/>
              </a:rPr>
              <a:t>respiratory hygiene/cough etiquette.</a:t>
            </a:r>
          </a:p>
          <a:p>
            <a:pPr algn="l" rtl="0">
              <a:spcBef>
                <a:spcPts val="600"/>
              </a:spcBef>
              <a:spcAft>
                <a:spcPts val="600"/>
              </a:spcAft>
              <a:buClr>
                <a:srgbClr val="FFFFFF"/>
              </a:buClr>
              <a:buFont typeface="Wingdings" panose="05000000000000000000" pitchFamily="2" charset="2"/>
              <a:buChar char="§"/>
              <a:defRPr sz="1800">
                <a:solidFill>
                  <a:srgbClr val="000000"/>
                </a:solidFill>
              </a:defRPr>
            </a:pPr>
            <a:r>
              <a:rPr lang="en-US" sz="2400" dirty="0">
                <a:latin typeface="Times New Roman" panose="02020603050405020304" pitchFamily="18" charset="0"/>
                <a:cs typeface="Times New Roman" panose="02020603050405020304" pitchFamily="18" charset="0"/>
              </a:rPr>
              <a:t>Consider making hand hygiene resources, tissues and masks available in common areas and areas used for the evaluation of patients with respiratory illnesses. </a:t>
            </a:r>
          </a:p>
          <a:p>
            <a:pPr algn="l" rtl="0">
              <a:buFont typeface="Wingdings" panose="05000000000000000000" pitchFamily="2" charset="2"/>
              <a:buChar char="§"/>
            </a:pPr>
            <a:endParaRPr lang="en-US" dirty="0"/>
          </a:p>
        </p:txBody>
      </p:sp>
    </p:spTree>
    <p:extLst>
      <p:ext uri="{BB962C8B-B14F-4D97-AF65-F5344CB8AC3E}">
        <p14:creationId xmlns:p14="http://schemas.microsoft.com/office/powerpoint/2010/main" val="3377745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53CC0-04C9-224A-99A7-FF92CF67C89E}"/>
              </a:ext>
            </a:extLst>
          </p:cNvPr>
          <p:cNvSpPr>
            <a:spLocks noGrp="1"/>
          </p:cNvSpPr>
          <p:nvPr>
            <p:ph type="title"/>
          </p:nvPr>
        </p:nvSpPr>
        <p:spPr>
          <a:xfrm>
            <a:off x="0" y="260648"/>
            <a:ext cx="9036496" cy="1008112"/>
          </a:xfrm>
        </p:spPr>
        <p:txBody>
          <a:bodyPr>
            <a:normAutofit fontScale="90000"/>
          </a:bodyPr>
          <a:lstStyle/>
          <a:p>
            <a:pPr algn="l" rtl="0"/>
            <a:r>
              <a:rPr lang="en-US" sz="3600" b="1" dirty="0">
                <a:solidFill>
                  <a:srgbClr val="002060"/>
                </a:solidFill>
              </a:rPr>
              <a:t/>
            </a:r>
            <a:br>
              <a:rPr lang="en-US" sz="3600" b="1" dirty="0">
                <a:solidFill>
                  <a:srgbClr val="002060"/>
                </a:solidFill>
              </a:rPr>
            </a:br>
            <a:r>
              <a:rPr lang="en-US" sz="3600" b="1" dirty="0">
                <a:solidFill>
                  <a:srgbClr val="002060"/>
                </a:solidFill>
              </a:rPr>
              <a:t/>
            </a:r>
            <a:br>
              <a:rPr lang="en-US" sz="3600" b="1" dirty="0">
                <a:solidFill>
                  <a:srgbClr val="002060"/>
                </a:solidFill>
              </a:rPr>
            </a:br>
            <a:r>
              <a:rPr lang="en-US" sz="3600" b="1" dirty="0">
                <a:solidFill>
                  <a:schemeClr val="tx1"/>
                </a:solidFill>
                <a:latin typeface="Times New Roman" panose="02020603050405020304" pitchFamily="18" charset="0"/>
                <a:cs typeface="Times New Roman" panose="02020603050405020304" pitchFamily="18" charset="0"/>
              </a:rPr>
              <a:t>Prevention of needle stick and </a:t>
            </a:r>
            <a:r>
              <a:rPr lang="en-US" sz="3600" b="1" dirty="0" smtClean="0">
                <a:solidFill>
                  <a:schemeClr val="tx1"/>
                </a:solidFill>
                <a:latin typeface="Times New Roman" panose="02020603050405020304" pitchFamily="18" charset="0"/>
                <a:cs typeface="Times New Roman" panose="02020603050405020304" pitchFamily="18" charset="0"/>
              </a:rPr>
              <a:t>sharp injuries</a:t>
            </a:r>
            <a:r>
              <a:rPr lang="en-US" sz="3600" b="1" dirty="0">
                <a:solidFill>
                  <a:schemeClr val="tx1"/>
                </a:solidFill>
                <a:latin typeface="Times New Roman" panose="02020603050405020304" pitchFamily="18" charset="0"/>
                <a:cs typeface="Times New Roman" panose="02020603050405020304" pitchFamily="18" charset="0"/>
              </a:rPr>
              <a:t/>
            </a:r>
            <a:br>
              <a:rPr lang="en-US" sz="3600" b="1" dirty="0">
                <a:solidFill>
                  <a:schemeClr val="tx1"/>
                </a:solidFill>
                <a:latin typeface="Times New Roman" panose="02020603050405020304" pitchFamily="18" charset="0"/>
                <a:cs typeface="Times New Roman" panose="02020603050405020304" pitchFamily="18" charset="0"/>
              </a:rPr>
            </a:br>
            <a:r>
              <a:rPr lang="en-US" sz="3600" b="1" dirty="0">
                <a:solidFill>
                  <a:schemeClr val="tx1"/>
                </a:solidFill>
                <a:latin typeface="Times New Roman" panose="02020603050405020304" pitchFamily="18" charset="0"/>
                <a:cs typeface="Times New Roman" panose="02020603050405020304" pitchFamily="18" charset="0"/>
              </a:rPr>
              <a:t/>
            </a:r>
            <a:br>
              <a:rPr lang="en-US" sz="3600" b="1" dirty="0">
                <a:solidFill>
                  <a:schemeClr val="tx1"/>
                </a:solidFill>
                <a:latin typeface="Times New Roman" panose="02020603050405020304" pitchFamily="18" charset="0"/>
                <a:cs typeface="Times New Roman" panose="02020603050405020304" pitchFamily="18" charset="0"/>
              </a:rPr>
            </a:br>
            <a:endParaRPr lang="en-US" sz="3600" b="1" dirty="0">
              <a:solidFill>
                <a:schemeClr val="tx1"/>
              </a:solidFill>
              <a:latin typeface="Times New Roman" panose="02020603050405020304" pitchFamily="18" charset="0"/>
              <a:cs typeface="Times New Roman" panose="02020603050405020304" pitchFamily="18" charset="0"/>
            </a:endParaRPr>
          </a:p>
        </p:txBody>
      </p:sp>
      <p:pic>
        <p:nvPicPr>
          <p:cNvPr id="4" name="Picture 4" descr="http://www.fda.gov/ucm/groups/fdagov-public/documents/image/ucm278759.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2216284"/>
            <a:ext cx="2152650" cy="23762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251520" y="1268760"/>
            <a:ext cx="6390456" cy="4745915"/>
          </a:xfrm>
          <a:prstGeom prst="rect">
            <a:avLst/>
          </a:prstGeom>
        </p:spPr>
        <p:txBody>
          <a:bodyPr wrap="square">
            <a:spAutoFit/>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2800" kern="1200" dirty="0">
                <a:solidFill>
                  <a:schemeClr val="tx1"/>
                </a:solidFill>
                <a:latin typeface="Times New Roman" panose="02020603050405020304" pitchFamily="18" charset="0"/>
                <a:cs typeface="Times New Roman" panose="02020603050405020304" pitchFamily="18" charset="0"/>
              </a:rPr>
              <a:t>Take precaution when handling with needles, scalpels, and other sharp instruments or </a:t>
            </a:r>
            <a:r>
              <a:rPr lang="en-US" sz="2800" kern="1200" dirty="0" smtClean="0">
                <a:solidFill>
                  <a:schemeClr val="tx1"/>
                </a:solidFill>
                <a:latin typeface="Times New Roman" panose="02020603050405020304" pitchFamily="18" charset="0"/>
                <a:cs typeface="Times New Roman" panose="02020603050405020304" pitchFamily="18" charset="0"/>
              </a:rPr>
              <a:t>devices</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lang="en-US" sz="2800" kern="1200" dirty="0">
              <a:solidFill>
                <a:schemeClr val="tx1"/>
              </a:solidFill>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2800" kern="1200" dirty="0">
                <a:solidFill>
                  <a:schemeClr val="tx1"/>
                </a:solidFill>
                <a:latin typeface="Times New Roman" panose="02020603050405020304" pitchFamily="18" charset="0"/>
                <a:cs typeface="Times New Roman" panose="02020603050405020304" pitchFamily="18" charset="0"/>
              </a:rPr>
              <a:t>Disposing of used needles and other sharp instruments in sharp </a:t>
            </a:r>
            <a:r>
              <a:rPr lang="en-US" sz="2800" kern="1200" dirty="0" smtClean="0">
                <a:solidFill>
                  <a:schemeClr val="tx1"/>
                </a:solidFill>
                <a:latin typeface="Times New Roman" panose="02020603050405020304" pitchFamily="18" charset="0"/>
                <a:cs typeface="Times New Roman" panose="02020603050405020304" pitchFamily="18" charset="0"/>
              </a:rPr>
              <a:t>container</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lang="en-US" sz="2800" kern="1200" dirty="0">
              <a:solidFill>
                <a:schemeClr val="tx1"/>
              </a:solidFill>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2800" kern="1200" dirty="0">
                <a:solidFill>
                  <a:schemeClr val="tx1"/>
                </a:solidFill>
                <a:latin typeface="Times New Roman" panose="02020603050405020304" pitchFamily="18" charset="0"/>
                <a:cs typeface="Times New Roman" panose="02020603050405020304" pitchFamily="18" charset="0"/>
              </a:rPr>
              <a:t>Report accidental inoculation injuries with sharps or exposure to blood and body fluids </a:t>
            </a:r>
          </a:p>
        </p:txBody>
      </p:sp>
    </p:spTree>
    <p:extLst>
      <p:ext uri="{BB962C8B-B14F-4D97-AF65-F5344CB8AC3E}">
        <p14:creationId xmlns:p14="http://schemas.microsoft.com/office/powerpoint/2010/main" val="36496735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F79DE-659B-BA4C-8932-67E8AAB52C61}"/>
              </a:ext>
            </a:extLst>
          </p:cNvPr>
          <p:cNvSpPr>
            <a:spLocks noGrp="1"/>
          </p:cNvSpPr>
          <p:nvPr>
            <p:ph type="title"/>
          </p:nvPr>
        </p:nvSpPr>
        <p:spPr>
          <a:xfrm>
            <a:off x="251520" y="244674"/>
            <a:ext cx="6707088" cy="1143000"/>
          </a:xfrm>
        </p:spPr>
        <p:txBody>
          <a:bodyPr/>
          <a:lstStyle/>
          <a:p>
            <a:pPr algn="l" rtl="0"/>
            <a:r>
              <a:rPr lang="en-US" sz="3600" b="1" dirty="0">
                <a:solidFill>
                  <a:schemeClr val="tx1"/>
                </a:solidFill>
                <a:latin typeface="Times New Roman" panose="02020603050405020304" pitchFamily="18" charset="0"/>
                <a:cs typeface="Times New Roman" panose="02020603050405020304" pitchFamily="18" charset="0"/>
              </a:rPr>
              <a:t>Waste Disposal</a:t>
            </a:r>
          </a:p>
        </p:txBody>
      </p:sp>
      <p:sp>
        <p:nvSpPr>
          <p:cNvPr id="3" name="Content Placeholder 2">
            <a:extLst>
              <a:ext uri="{FF2B5EF4-FFF2-40B4-BE49-F238E27FC236}">
                <a16:creationId xmlns:a16="http://schemas.microsoft.com/office/drawing/2014/main" id="{AF02F080-F5F9-F04D-BC03-EA1B08CC1CBD}"/>
              </a:ext>
            </a:extLst>
          </p:cNvPr>
          <p:cNvSpPr>
            <a:spLocks noGrp="1"/>
          </p:cNvSpPr>
          <p:nvPr>
            <p:ph idx="1"/>
          </p:nvPr>
        </p:nvSpPr>
        <p:spPr>
          <a:xfrm>
            <a:off x="323528" y="1268760"/>
            <a:ext cx="8229600" cy="4525963"/>
          </a:xfrm>
        </p:spPr>
        <p:txBody>
          <a:bodyPr/>
          <a:lstStyle/>
          <a:p>
            <a:pPr algn="l" rtl="0"/>
            <a:r>
              <a:rPr lang="en-US" dirty="0">
                <a:latin typeface="Times New Roman" panose="02020603050405020304" pitchFamily="18" charset="0"/>
                <a:cs typeface="Times New Roman" panose="02020603050405020304" pitchFamily="18" charset="0"/>
              </a:rPr>
              <a:t>Ensure safe waste management. </a:t>
            </a:r>
          </a:p>
          <a:p>
            <a:pPr lvl="1" algn="l" rtl="0"/>
            <a:r>
              <a:rPr lang="en-US" dirty="0">
                <a:latin typeface="Times New Roman" panose="02020603050405020304" pitchFamily="18" charset="0"/>
                <a:cs typeface="Times New Roman" panose="02020603050405020304" pitchFamily="18" charset="0"/>
              </a:rPr>
              <a:t>Treat waste contaminated with blood, body fluids, secretions and excretions as clinical waste, in accordance with local regulations </a:t>
            </a:r>
          </a:p>
          <a:p>
            <a:pPr lvl="1" algn="l" rtl="0"/>
            <a:r>
              <a:rPr lang="en-US" dirty="0">
                <a:latin typeface="Times New Roman" panose="02020603050405020304" pitchFamily="18" charset="0"/>
                <a:cs typeface="Times New Roman" panose="02020603050405020304" pitchFamily="18" charset="0"/>
              </a:rPr>
              <a:t>Human tissues and laboratory waste that is directly associated with specimen processing should also be treated as clinical waste</a:t>
            </a:r>
          </a:p>
          <a:p>
            <a:pPr lvl="1" algn="l" rtl="0"/>
            <a:r>
              <a:rPr lang="en-US" dirty="0">
                <a:latin typeface="Times New Roman" panose="02020603050405020304" pitchFamily="18" charset="0"/>
                <a:cs typeface="Times New Roman" panose="02020603050405020304" pitchFamily="18" charset="0"/>
              </a:rPr>
              <a:t>Discard single use items properly</a:t>
            </a:r>
          </a:p>
          <a:p>
            <a:pPr algn="l" rtl="0"/>
            <a:endParaRPr lang="en-US" dirty="0"/>
          </a:p>
        </p:txBody>
      </p:sp>
      <p:pic>
        <p:nvPicPr>
          <p:cNvPr id="4" name="Picture 4" descr="http://www.naturalhygiene.co.uk/assets/images/ProductImages/Clinical_Waste_Management/yellow-bags%5bLGE%5d.jpg"/>
          <p:cNvPicPr>
            <a:picLocks noChangeAspect="1" noChangeArrowheads="1"/>
          </p:cNvPicPr>
          <p:nvPr/>
        </p:nvPicPr>
        <p:blipFill>
          <a:blip r:embed="rId2"/>
          <a:srcRect/>
          <a:stretch>
            <a:fillRect/>
          </a:stretch>
        </p:blipFill>
        <p:spPr bwMode="auto">
          <a:xfrm>
            <a:off x="6228184" y="4221088"/>
            <a:ext cx="2520280" cy="1638514"/>
          </a:xfrm>
          <a:prstGeom prst="rect">
            <a:avLst/>
          </a:prstGeom>
          <a:noFill/>
        </p:spPr>
      </p:pic>
    </p:spTree>
    <p:extLst>
      <p:ext uri="{BB962C8B-B14F-4D97-AF65-F5344CB8AC3E}">
        <p14:creationId xmlns:p14="http://schemas.microsoft.com/office/powerpoint/2010/main" val="11321463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F5737-7E77-7643-A209-8507F210033A}"/>
              </a:ext>
            </a:extLst>
          </p:cNvPr>
          <p:cNvSpPr>
            <a:spLocks noGrp="1"/>
          </p:cNvSpPr>
          <p:nvPr>
            <p:ph type="title"/>
          </p:nvPr>
        </p:nvSpPr>
        <p:spPr/>
        <p:txBody>
          <a:bodyPr/>
          <a:lstStyle/>
          <a:p>
            <a:pPr algn="l" rtl="0"/>
            <a:r>
              <a:rPr lang="en-US" sz="3600" b="1" dirty="0">
                <a:solidFill>
                  <a:srgbClr val="002060"/>
                </a:solidFill>
                <a:latin typeface="Times New Roman" panose="02020603050405020304" pitchFamily="18" charset="0"/>
                <a:cs typeface="Times New Roman" panose="02020603050405020304" pitchFamily="18" charset="0"/>
              </a:rPr>
              <a:t>Patient care equipment</a:t>
            </a:r>
          </a:p>
        </p:txBody>
      </p:sp>
      <p:sp>
        <p:nvSpPr>
          <p:cNvPr id="3" name="Content Placeholder 2">
            <a:extLst>
              <a:ext uri="{FF2B5EF4-FFF2-40B4-BE49-F238E27FC236}">
                <a16:creationId xmlns:a16="http://schemas.microsoft.com/office/drawing/2014/main" id="{CCD83199-0384-8045-86D5-53533378AC7C}"/>
              </a:ext>
            </a:extLst>
          </p:cNvPr>
          <p:cNvSpPr>
            <a:spLocks noGrp="1"/>
          </p:cNvSpPr>
          <p:nvPr>
            <p:ph idx="1"/>
          </p:nvPr>
        </p:nvSpPr>
        <p:spPr>
          <a:xfrm>
            <a:off x="457200" y="1484784"/>
            <a:ext cx="8363272" cy="4525963"/>
          </a:xfrm>
        </p:spPr>
        <p:txBody>
          <a:bodyPr/>
          <a:lstStyle/>
          <a:p>
            <a:pPr algn="l" rtl="0"/>
            <a:r>
              <a:rPr lang="en-US" dirty="0">
                <a:latin typeface="Times New Roman" panose="02020603050405020304" pitchFamily="18" charset="0"/>
                <a:cs typeface="Times New Roman" panose="02020603050405020304" pitchFamily="18" charset="0"/>
              </a:rPr>
              <a:t>Handle equipment soiled with blood, body fluids, secretions, and excretions in a manner that prevents skin and mucous membrane exposures, contamination of clothing, and transfer of pathogens to other patients or the environment</a:t>
            </a:r>
          </a:p>
          <a:p>
            <a:pPr algn="l" rtl="0"/>
            <a:r>
              <a:rPr lang="en-US" dirty="0">
                <a:latin typeface="Times New Roman" panose="02020603050405020304" pitchFamily="18" charset="0"/>
                <a:cs typeface="Times New Roman" panose="02020603050405020304" pitchFamily="18" charset="0"/>
              </a:rPr>
              <a:t>Clean, </a:t>
            </a:r>
            <a:r>
              <a:rPr lang="en-US" dirty="0" smtClean="0">
                <a:latin typeface="Times New Roman" panose="02020603050405020304" pitchFamily="18" charset="0"/>
                <a:cs typeface="Times New Roman" panose="02020603050405020304" pitchFamily="18" charset="0"/>
              </a:rPr>
              <a:t>disinfect</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sterilize) and </a:t>
            </a:r>
            <a:r>
              <a:rPr lang="en-US" dirty="0">
                <a:latin typeface="Times New Roman" panose="02020603050405020304" pitchFamily="18" charset="0"/>
                <a:cs typeface="Times New Roman" panose="02020603050405020304" pitchFamily="18" charset="0"/>
              </a:rPr>
              <a:t>reprocess reusable equipment appropriately before use with another patient</a:t>
            </a:r>
          </a:p>
          <a:p>
            <a:pPr algn="l" rtl="0"/>
            <a:endParaRPr lang="en-US" dirty="0"/>
          </a:p>
        </p:txBody>
      </p:sp>
    </p:spTree>
    <p:extLst>
      <p:ext uri="{BB962C8B-B14F-4D97-AF65-F5344CB8AC3E}">
        <p14:creationId xmlns:p14="http://schemas.microsoft.com/office/powerpoint/2010/main" val="272864598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B498E-8D75-624D-A115-B890DBB0927F}"/>
              </a:ext>
            </a:extLst>
          </p:cNvPr>
          <p:cNvSpPr>
            <a:spLocks noGrp="1"/>
          </p:cNvSpPr>
          <p:nvPr>
            <p:ph type="title"/>
          </p:nvPr>
        </p:nvSpPr>
        <p:spPr/>
        <p:txBody>
          <a:bodyPr/>
          <a:lstStyle/>
          <a:p>
            <a:pPr algn="l" rtl="0"/>
            <a:r>
              <a:rPr lang="en-US" sz="3600" b="1" dirty="0">
                <a:solidFill>
                  <a:srgbClr val="002060"/>
                </a:solidFill>
                <a:latin typeface="Times New Roman" panose="02020603050405020304" pitchFamily="18" charset="0"/>
                <a:cs typeface="Times New Roman" panose="02020603050405020304" pitchFamily="18" charset="0"/>
              </a:rPr>
              <a:t>Environmental cleaning</a:t>
            </a:r>
          </a:p>
        </p:txBody>
      </p:sp>
      <p:sp>
        <p:nvSpPr>
          <p:cNvPr id="3" name="Content Placeholder 2">
            <a:extLst>
              <a:ext uri="{FF2B5EF4-FFF2-40B4-BE49-F238E27FC236}">
                <a16:creationId xmlns:a16="http://schemas.microsoft.com/office/drawing/2014/main" id="{07D38F27-6D41-854F-B3AF-35ADE93EA674}"/>
              </a:ext>
            </a:extLst>
          </p:cNvPr>
          <p:cNvSpPr>
            <a:spLocks noGrp="1"/>
          </p:cNvSpPr>
          <p:nvPr>
            <p:ph idx="1"/>
          </p:nvPr>
        </p:nvSpPr>
        <p:spPr>
          <a:xfrm>
            <a:off x="323528" y="1628800"/>
            <a:ext cx="4680520" cy="4104456"/>
          </a:xfrm>
        </p:spPr>
        <p:txBody>
          <a:bodyPr/>
          <a:lstStyle/>
          <a:p>
            <a:pPr algn="l" rtl="0"/>
            <a:r>
              <a:rPr lang="en-US" dirty="0">
                <a:latin typeface="Times New Roman" panose="02020603050405020304" pitchFamily="18" charset="0"/>
                <a:cs typeface="Times New Roman" panose="02020603050405020304" pitchFamily="18" charset="0"/>
              </a:rPr>
              <a:t>Use adequate procedures for the routine cleaning and disinfection of environmental and other frequently touched surfaces </a:t>
            </a:r>
          </a:p>
        </p:txBody>
      </p:sp>
      <p:pic>
        <p:nvPicPr>
          <p:cNvPr id="4" name="Picture 4" descr="http://www.sanderlinghealthcare.com/picturegallery/Spacious%20Patient%20Rooms,%20with%20State%20of%20the%20Art%20Monitors,%20Headwalls,%20and%20Hand%20Wash%20Sinks.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772816"/>
            <a:ext cx="3744416"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50452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4294967295"/>
          </p:nvPr>
        </p:nvSpPr>
        <p:spPr>
          <a:xfrm>
            <a:off x="381000" y="1764614"/>
            <a:ext cx="8763000" cy="1295400"/>
          </a:xfrm>
          <a:prstGeom prst="rect">
            <a:avLst/>
          </a:prstGeom>
        </p:spPr>
        <p:txBody>
          <a:bodyPr/>
          <a:lstStyle/>
          <a:p>
            <a:pPr marL="0" lvl="0" indent="0" algn="l" defTabSz="813816" rtl="0">
              <a:spcBef>
                <a:spcPts val="500"/>
              </a:spcBef>
              <a:buSzTx/>
              <a:buNone/>
              <a:defRPr sz="1800">
                <a:solidFill>
                  <a:srgbClr val="000000"/>
                </a:solidFill>
              </a:defRPr>
            </a:pPr>
            <a:r>
              <a:rPr sz="2800" dirty="0">
                <a:solidFill>
                  <a:srgbClr val="FF0000"/>
                </a:solidFill>
                <a:latin typeface="Arial" panose="020B0604020202020204" pitchFamily="34" charset="0"/>
                <a:cs typeface="Arial" panose="020B0604020202020204" pitchFamily="34" charset="0"/>
              </a:rPr>
              <a:t>Cleaning</a:t>
            </a:r>
            <a:r>
              <a:rPr sz="2800" dirty="0">
                <a:solidFill>
                  <a:srgbClr val="FFFFFF"/>
                </a:solidFill>
                <a:latin typeface="Arial" panose="020B0604020202020204" pitchFamily="34" charset="0"/>
                <a:cs typeface="Arial" panose="020B0604020202020204" pitchFamily="34" charset="0"/>
              </a:rPr>
              <a:t> </a:t>
            </a:r>
            <a:r>
              <a:rPr sz="2800" dirty="0">
                <a:solidFill>
                  <a:srgbClr val="002060"/>
                </a:solidFill>
                <a:latin typeface="Arial" panose="020B0604020202020204" pitchFamily="34" charset="0"/>
                <a:cs typeface="Arial" panose="020B0604020202020204" pitchFamily="34" charset="0"/>
              </a:rPr>
              <a:t>is the removal of soil, debris and organic matter to render the item aesthetically acceptable</a:t>
            </a:r>
            <a:r>
              <a:rPr lang="fr-FR" sz="2800" dirty="0">
                <a:solidFill>
                  <a:srgbClr val="002060"/>
                </a:solidFill>
                <a:latin typeface="Arial" panose="020B0604020202020204" pitchFamily="34" charset="0"/>
                <a:cs typeface="Arial" panose="020B0604020202020204" pitchFamily="34" charset="0"/>
              </a:rPr>
              <a:t>.</a:t>
            </a:r>
            <a:endParaRPr sz="2800" dirty="0">
              <a:solidFill>
                <a:srgbClr val="002060"/>
              </a:solidFill>
              <a:latin typeface="Arial" panose="020B0604020202020204" pitchFamily="34" charset="0"/>
              <a:cs typeface="Arial" panose="020B0604020202020204" pitchFamily="34" charset="0"/>
            </a:endParaRPr>
          </a:p>
        </p:txBody>
      </p:sp>
      <p:sp>
        <p:nvSpPr>
          <p:cNvPr id="126" name="Shape 126"/>
          <p:cNvSpPr>
            <a:spLocks noGrp="1"/>
          </p:cNvSpPr>
          <p:nvPr>
            <p:ph type="title" idx="4294967295"/>
          </p:nvPr>
        </p:nvSpPr>
        <p:spPr>
          <a:xfrm>
            <a:off x="0" y="413792"/>
            <a:ext cx="9144000" cy="1143000"/>
          </a:xfrm>
          <a:prstGeom prst="rect">
            <a:avLst/>
          </a:prstGeom>
        </p:spPr>
        <p:txBody>
          <a:bodyPr>
            <a:normAutofit/>
          </a:bodyPr>
          <a:lstStyle>
            <a:lvl1pPr defTabSz="905255">
              <a:defRPr sz="3500"/>
            </a:lvl1pPr>
          </a:lstStyle>
          <a:p>
            <a:pPr lvl="0" algn="l" rtl="0">
              <a:defRPr sz="1800" b="0">
                <a:solidFill>
                  <a:srgbClr val="000000"/>
                </a:solidFill>
              </a:defRPr>
            </a:pPr>
            <a:r>
              <a:rPr sz="3600" b="1" dirty="0">
                <a:solidFill>
                  <a:srgbClr val="002060"/>
                </a:solidFill>
                <a:latin typeface="Arial" panose="020B0604020202020204" pitchFamily="34" charset="0"/>
                <a:cs typeface="Arial" panose="020B0604020202020204" pitchFamily="34" charset="0"/>
              </a:rPr>
              <a:t>What are the 3 Decontamination Levels?</a:t>
            </a:r>
          </a:p>
        </p:txBody>
      </p:sp>
      <p:sp>
        <p:nvSpPr>
          <p:cNvPr id="132" name="Shape 132"/>
          <p:cNvSpPr/>
          <p:nvPr/>
        </p:nvSpPr>
        <p:spPr>
          <a:xfrm>
            <a:off x="381000" y="3138028"/>
            <a:ext cx="8763000" cy="8617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spcBef>
                <a:spcPts val="600"/>
              </a:spcBef>
              <a:defRPr sz="1800"/>
            </a:pPr>
            <a:r>
              <a:rPr sz="2800" dirty="0">
                <a:solidFill>
                  <a:srgbClr val="FF0000"/>
                </a:solidFill>
                <a:latin typeface="Arial" panose="020B0604020202020204" pitchFamily="34" charset="0"/>
                <a:ea typeface="Calibri"/>
                <a:cs typeface="Arial" panose="020B0604020202020204" pitchFamily="34" charset="0"/>
                <a:sym typeface="Calibri"/>
              </a:rPr>
              <a:t>Disinfection</a:t>
            </a:r>
            <a:r>
              <a:rPr sz="2800" dirty="0">
                <a:solidFill>
                  <a:srgbClr val="002060"/>
                </a:solidFill>
                <a:latin typeface="Arial" panose="020B0604020202020204" pitchFamily="34" charset="0"/>
                <a:ea typeface="Calibri"/>
                <a:cs typeface="Arial" panose="020B0604020202020204" pitchFamily="34" charset="0"/>
                <a:sym typeface="Calibri"/>
              </a:rPr>
              <a:t> is the removal of all pathogens. A few spores may remain</a:t>
            </a:r>
            <a:r>
              <a:rPr lang="fr-FR" sz="2800" dirty="0">
                <a:solidFill>
                  <a:srgbClr val="002060"/>
                </a:solidFill>
                <a:latin typeface="Arial" panose="020B0604020202020204" pitchFamily="34" charset="0"/>
                <a:ea typeface="Calibri"/>
                <a:cs typeface="Arial" panose="020B0604020202020204" pitchFamily="34" charset="0"/>
                <a:sym typeface="Calibri"/>
              </a:rPr>
              <a:t>.</a:t>
            </a:r>
            <a:r>
              <a:rPr lang="fr-FR" sz="2800" dirty="0">
                <a:solidFill>
                  <a:srgbClr val="FFFFFF"/>
                </a:solidFill>
                <a:latin typeface="Calibri"/>
                <a:ea typeface="Calibri"/>
                <a:cs typeface="Calibri"/>
                <a:sym typeface="Calibri"/>
              </a:rPr>
              <a:t>.</a:t>
            </a:r>
            <a:r>
              <a:rPr sz="2800" dirty="0">
                <a:solidFill>
                  <a:srgbClr val="FFFFFF"/>
                </a:solidFill>
                <a:latin typeface="Calibri"/>
                <a:ea typeface="Calibri"/>
                <a:cs typeface="Calibri"/>
                <a:sym typeface="Calibri"/>
              </a:rPr>
              <a:t> </a:t>
            </a:r>
          </a:p>
        </p:txBody>
      </p:sp>
      <p:sp>
        <p:nvSpPr>
          <p:cNvPr id="133" name="Shape 133"/>
          <p:cNvSpPr/>
          <p:nvPr/>
        </p:nvSpPr>
        <p:spPr>
          <a:xfrm>
            <a:off x="381000" y="4511442"/>
            <a:ext cx="8763000" cy="8617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spcBef>
                <a:spcPts val="600"/>
              </a:spcBef>
              <a:defRPr sz="1800"/>
            </a:pPr>
            <a:r>
              <a:rPr sz="2800" dirty="0">
                <a:solidFill>
                  <a:srgbClr val="FF0000"/>
                </a:solidFill>
                <a:latin typeface="Arial" panose="020B0604020202020204" pitchFamily="34" charset="0"/>
                <a:ea typeface="Calibri"/>
                <a:cs typeface="Arial" panose="020B0604020202020204" pitchFamily="34" charset="0"/>
                <a:sym typeface="Calibri"/>
              </a:rPr>
              <a:t>Sterilization</a:t>
            </a:r>
            <a:r>
              <a:rPr sz="2800" dirty="0">
                <a:solidFill>
                  <a:srgbClr val="002060"/>
                </a:solidFill>
                <a:latin typeface="Arial" panose="020B0604020202020204" pitchFamily="34" charset="0"/>
                <a:ea typeface="Calibri"/>
                <a:cs typeface="Arial" panose="020B0604020202020204" pitchFamily="34" charset="0"/>
                <a:sym typeface="Calibri"/>
              </a:rPr>
              <a:t> is the removal of all organisms, including spores</a:t>
            </a:r>
            <a:r>
              <a:rPr lang="fr-FR" sz="2800" dirty="0">
                <a:solidFill>
                  <a:srgbClr val="002060"/>
                </a:solidFill>
                <a:latin typeface="Arial" panose="020B0604020202020204" pitchFamily="34" charset="0"/>
                <a:ea typeface="Calibri"/>
                <a:cs typeface="Arial" panose="020B0604020202020204" pitchFamily="34" charset="0"/>
                <a:sym typeface="Calibri"/>
              </a:rPr>
              <a:t>.</a:t>
            </a:r>
            <a:endParaRPr sz="2800" dirty="0">
              <a:solidFill>
                <a:srgbClr val="00206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643137334"/>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5">
                                            <p:bg/>
                                          </p:spTgt>
                                        </p:tgtEl>
                                        <p:attrNameLst>
                                          <p:attrName>style.visibility</p:attrName>
                                        </p:attrNameLst>
                                      </p:cBhvr>
                                      <p:to>
                                        <p:strVal val="visible"/>
                                      </p:to>
                                    </p:set>
                                  </p:childTnLst>
                                </p:cTn>
                              </p:par>
                              <p:par>
                                <p:cTn id="7" presetID="1" presetClass="entr" presetSubtype="0" fill="hold" grpId="0">
                                  <p:stCondLst>
                                    <p:cond delay="0"/>
                                  </p:stCondLst>
                                  <p:iterate>
                                    <p:tmAbs val="0"/>
                                  </p:iterate>
                                  <p:childTnLst>
                                    <p:set>
                                      <p:cBhvr>
                                        <p:cTn id="8" fill="hold"/>
                                        <p:tgtEl>
                                          <p:spTgt spid="12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1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uild="p" animBg="1" advAuto="0"/>
      <p:bldP spid="132" grpId="0" animBg="1" advAuto="0"/>
      <p:bldP spid="133" grpId="0" animBg="1" advAuto="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pPr algn="l" rtl="0"/>
            <a:r>
              <a:rPr lang="en-US" sz="4000" dirty="0">
                <a:solidFill>
                  <a:srgbClr val="FF0000"/>
                </a:solidFill>
                <a:latin typeface="Times New Roman" panose="02020603050405020304" pitchFamily="18" charset="0"/>
                <a:cs typeface="Times New Roman" panose="02020603050405020304" pitchFamily="18" charset="0"/>
              </a:rPr>
              <a:t>Standard Precautions –Key Points</a:t>
            </a:r>
          </a:p>
        </p:txBody>
      </p:sp>
      <p:sp>
        <p:nvSpPr>
          <p:cNvPr id="3" name="Content Placeholder 2"/>
          <p:cNvSpPr>
            <a:spLocks noGrp="1"/>
          </p:cNvSpPr>
          <p:nvPr>
            <p:ph idx="1"/>
          </p:nvPr>
        </p:nvSpPr>
        <p:spPr>
          <a:xfrm>
            <a:off x="457200" y="1268760"/>
            <a:ext cx="8229600" cy="4857403"/>
          </a:xfrm>
        </p:spPr>
        <p:txBody>
          <a:bodyPr/>
          <a:lstStyle/>
          <a:p>
            <a:pPr marR="17180" algn="l" rtl="0"/>
            <a:r>
              <a:rPr lang="en-US" sz="2800" b="1" dirty="0">
                <a:solidFill>
                  <a:srgbClr val="000000"/>
                </a:solidFill>
                <a:latin typeface="Times New Roman" panose="02020603050405020304" pitchFamily="18" charset="0"/>
                <a:cs typeface="Times New Roman" panose="02020603050405020304" pitchFamily="18" charset="0"/>
              </a:rPr>
              <a:t>Standard Precautions </a:t>
            </a:r>
            <a:r>
              <a:rPr lang="en-US" sz="2800" dirty="0">
                <a:solidFill>
                  <a:srgbClr val="000000"/>
                </a:solidFill>
                <a:latin typeface="Times New Roman" panose="02020603050405020304" pitchFamily="18" charset="0"/>
                <a:cs typeface="Times New Roman" panose="02020603050405020304" pitchFamily="18" charset="0"/>
              </a:rPr>
              <a:t>are infection prevention practices used to avoid the transmission of infectious agents</a:t>
            </a:r>
          </a:p>
          <a:p>
            <a:pPr marR="10420" algn="l" rtl="0"/>
            <a:r>
              <a:rPr lang="en-US" sz="2800" b="1" dirty="0">
                <a:solidFill>
                  <a:srgbClr val="000000"/>
                </a:solidFill>
                <a:latin typeface="Times New Roman" panose="02020603050405020304" pitchFamily="18" charset="0"/>
                <a:cs typeface="Times New Roman" panose="02020603050405020304" pitchFamily="18" charset="0"/>
              </a:rPr>
              <a:t>Standard Precautions </a:t>
            </a:r>
            <a:r>
              <a:rPr lang="en-US" sz="2800" dirty="0">
                <a:solidFill>
                  <a:srgbClr val="000000"/>
                </a:solidFill>
                <a:latin typeface="Times New Roman" panose="02020603050405020304" pitchFamily="18" charset="0"/>
                <a:cs typeface="Times New Roman" panose="02020603050405020304" pitchFamily="18" charset="0"/>
              </a:rPr>
              <a:t>are used with any patient, regardless of known or suspected infection status</a:t>
            </a:r>
          </a:p>
          <a:p>
            <a:pPr marR="13410" algn="l" rtl="0"/>
            <a:r>
              <a:rPr lang="en-US" sz="2800" b="1" dirty="0">
                <a:solidFill>
                  <a:srgbClr val="000000"/>
                </a:solidFill>
                <a:latin typeface="Times New Roman" panose="02020603050405020304" pitchFamily="18" charset="0"/>
                <a:cs typeface="Times New Roman" panose="02020603050405020304" pitchFamily="18" charset="0"/>
              </a:rPr>
              <a:t>PPE</a:t>
            </a:r>
            <a:r>
              <a:rPr lang="en-US" sz="2800" dirty="0">
                <a:solidFill>
                  <a:srgbClr val="000000"/>
                </a:solidFill>
                <a:latin typeface="Times New Roman" panose="02020603050405020304" pitchFamily="18" charset="0"/>
                <a:cs typeface="Times New Roman" panose="02020603050405020304" pitchFamily="18" charset="0"/>
              </a:rPr>
              <a:t> is selected based on the nature of patient interaction and anticipated exposure to blood or bodily fluids</a:t>
            </a:r>
          </a:p>
          <a:p>
            <a:pPr marR="9090" algn="l" rtl="0"/>
            <a:r>
              <a:rPr lang="en-US" sz="2800" dirty="0">
                <a:solidFill>
                  <a:srgbClr val="000000"/>
                </a:solidFill>
                <a:latin typeface="Times New Roman" panose="02020603050405020304" pitchFamily="18" charset="0"/>
                <a:cs typeface="Times New Roman" panose="02020603050405020304" pitchFamily="18" charset="0"/>
              </a:rPr>
              <a:t>Effectiveness of </a:t>
            </a:r>
            <a:r>
              <a:rPr lang="en-US" sz="2800" b="1" dirty="0">
                <a:solidFill>
                  <a:srgbClr val="000000"/>
                </a:solidFill>
                <a:latin typeface="Times New Roman" panose="02020603050405020304" pitchFamily="18" charset="0"/>
                <a:cs typeface="Times New Roman" panose="02020603050405020304" pitchFamily="18" charset="0"/>
              </a:rPr>
              <a:t>Standard Precautions </a:t>
            </a:r>
            <a:r>
              <a:rPr lang="en-US" sz="2800" dirty="0">
                <a:solidFill>
                  <a:srgbClr val="000000"/>
                </a:solidFill>
                <a:latin typeface="Times New Roman" panose="02020603050405020304" pitchFamily="18" charset="0"/>
                <a:cs typeface="Times New Roman" panose="02020603050405020304" pitchFamily="18" charset="0"/>
              </a:rPr>
              <a:t>depends on how well each step is followed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388077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1058329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1066131"/>
          </a:xfrm>
        </p:spPr>
        <p:txBody>
          <a:bodyPr/>
          <a:lstStyle/>
          <a:p>
            <a:pPr algn="l" rtl="0"/>
            <a:r>
              <a:rPr lang="en-US" sz="3600" b="1" dirty="0">
                <a:solidFill>
                  <a:srgbClr val="C00000"/>
                </a:solidFill>
                <a:latin typeface="Times New Roman" panose="02020603050405020304" pitchFamily="18" charset="0"/>
                <a:cs typeface="Times New Roman" panose="02020603050405020304" pitchFamily="18" charset="0"/>
              </a:rPr>
              <a:t>Environmental (Engineering) control</a:t>
            </a:r>
            <a:endParaRPr lang="en-US" sz="3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67544" y="1844824"/>
            <a:ext cx="8229600" cy="4133056"/>
          </a:xfrm>
        </p:spPr>
        <p:txBody>
          <a:bodyPr>
            <a:normAutofit/>
          </a:bodyPr>
          <a:lstStyle/>
          <a:p>
            <a:pPr algn="l" rtl="0">
              <a:lnSpc>
                <a:spcPct val="150000"/>
              </a:lnSpc>
            </a:pPr>
            <a:r>
              <a:rPr lang="en-US" sz="3200" dirty="0">
                <a:solidFill>
                  <a:srgbClr val="002060"/>
                </a:solidFill>
                <a:latin typeface="Times New Roman" panose="02020603050405020304" pitchFamily="18" charset="0"/>
                <a:cs typeface="Times New Roman" panose="02020603050405020304" pitchFamily="18" charset="0"/>
              </a:rPr>
              <a:t>The </a:t>
            </a:r>
            <a:r>
              <a:rPr lang="en-US" sz="3200" dirty="0">
                <a:solidFill>
                  <a:srgbClr val="FF0000"/>
                </a:solidFill>
                <a:latin typeface="Times New Roman" panose="02020603050405020304" pitchFamily="18" charset="0"/>
                <a:cs typeface="Times New Roman" panose="02020603050405020304" pitchFamily="18" charset="0"/>
              </a:rPr>
              <a:t>second</a:t>
            </a:r>
            <a:r>
              <a:rPr lang="en-US" sz="3200" dirty="0">
                <a:solidFill>
                  <a:srgbClr val="002060"/>
                </a:solidFill>
                <a:latin typeface="Times New Roman" panose="02020603050405020304" pitchFamily="18" charset="0"/>
                <a:cs typeface="Times New Roman" panose="02020603050405020304" pitchFamily="18" charset="0"/>
              </a:rPr>
              <a:t> priority is which aim to decrease the concentration of pathogens in </a:t>
            </a:r>
            <a:r>
              <a:rPr lang="en-US" sz="3200" dirty="0">
                <a:solidFill>
                  <a:srgbClr val="00B0F0"/>
                </a:solidFill>
                <a:latin typeface="Times New Roman" panose="02020603050405020304" pitchFamily="18" charset="0"/>
                <a:cs typeface="Times New Roman" panose="02020603050405020304" pitchFamily="18" charset="0"/>
              </a:rPr>
              <a:t>air</a:t>
            </a:r>
            <a:r>
              <a:rPr lang="en-US" sz="3200" dirty="0">
                <a:solidFill>
                  <a:srgbClr val="002060"/>
                </a:solidFill>
                <a:latin typeface="Times New Roman" panose="02020603050405020304" pitchFamily="18" charset="0"/>
                <a:cs typeface="Times New Roman" panose="02020603050405020304" pitchFamily="18" charset="0"/>
              </a:rPr>
              <a:t> , either depending upon natural , mechanical or mixed mode of ventilation </a:t>
            </a:r>
          </a:p>
        </p:txBody>
      </p:sp>
    </p:spTree>
    <p:extLst>
      <p:ext uri="{BB962C8B-B14F-4D97-AF65-F5344CB8AC3E}">
        <p14:creationId xmlns:p14="http://schemas.microsoft.com/office/powerpoint/2010/main" val="407007204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17266161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20806740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28031136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4878716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7230840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32753264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endParaRPr lang="fa-IR" dirty="0"/>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2837472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3"/>
          <p:cNvSpPr>
            <a:spLocks noGrp="1"/>
          </p:cNvSpPr>
          <p:nvPr>
            <p:ph type="sldNum" sz="quarter" idx="12"/>
          </p:nvPr>
        </p:nvSpPr>
        <p:spPr/>
        <p:txBody>
          <a:bodyPr/>
          <a:lstStyle/>
          <a:p>
            <a:fld id="{7FD03886-DC05-4361-AB8D-D02F88A1EF37}" type="slidenum">
              <a:rPr lang="en-US"/>
              <a:pPr/>
              <a:t>9</a:t>
            </a:fld>
            <a:endParaRPr lang="th-TH"/>
          </a:p>
        </p:txBody>
      </p:sp>
      <p:sp>
        <p:nvSpPr>
          <p:cNvPr id="565250" name="Rectangle 2"/>
          <p:cNvSpPr>
            <a:spLocks noChangeArrowheads="1"/>
          </p:cNvSpPr>
          <p:nvPr/>
        </p:nvSpPr>
        <p:spPr bwMode="auto">
          <a:xfrm>
            <a:off x="304800" y="1219200"/>
            <a:ext cx="8382000" cy="5105400"/>
          </a:xfrm>
          <a:prstGeom prst="rect">
            <a:avLst/>
          </a:prstGeom>
          <a:gradFill rotWithShape="0">
            <a:gsLst>
              <a:gs pos="0">
                <a:schemeClr val="tx1"/>
              </a:gs>
              <a:gs pos="100000">
                <a:srgbClr val="005C00"/>
              </a:gs>
            </a:gsLst>
            <a:lin ang="5400000" scaled="1"/>
          </a:gradFill>
          <a:ln w="9525">
            <a:solidFill>
              <a:srgbClr val="99CC00"/>
            </a:solidFill>
            <a:miter lim="800000"/>
            <a:headEnd/>
            <a:tailEnd/>
          </a:ln>
          <a:effectLst/>
        </p:spPr>
        <p:txBody>
          <a:bodyPr wrap="none" anchor="ctr"/>
          <a:lstStyle/>
          <a:p>
            <a:pPr algn="ctr"/>
            <a:endParaRPr lang="en-US" sz="2400" b="1">
              <a:latin typeface="Browallia New" pitchFamily="34" charset="-34"/>
              <a:cs typeface="FreesiaUPC" pitchFamily="34" charset="-34"/>
            </a:endParaRPr>
          </a:p>
        </p:txBody>
      </p:sp>
      <p:sp>
        <p:nvSpPr>
          <p:cNvPr id="565251" name="Rectangle 3"/>
          <p:cNvSpPr>
            <a:spLocks noChangeArrowheads="1"/>
          </p:cNvSpPr>
          <p:nvPr/>
        </p:nvSpPr>
        <p:spPr bwMode="auto">
          <a:xfrm>
            <a:off x="5386388" y="4957769"/>
            <a:ext cx="87312" cy="3175"/>
          </a:xfrm>
          <a:prstGeom prst="rect">
            <a:avLst/>
          </a:prstGeom>
          <a:solidFill>
            <a:srgbClr val="FFFFFF"/>
          </a:solidFill>
          <a:ln w="9525">
            <a:noFill/>
            <a:miter lim="800000"/>
            <a:headEnd/>
            <a:tailEnd/>
          </a:ln>
        </p:spPr>
        <p:txBody>
          <a:bodyPr/>
          <a:lstStyle/>
          <a:p>
            <a:endParaRPr lang="en-US"/>
          </a:p>
        </p:txBody>
      </p:sp>
      <p:sp>
        <p:nvSpPr>
          <p:cNvPr id="565252" name="Rectangle 4"/>
          <p:cNvSpPr>
            <a:spLocks noChangeArrowheads="1"/>
          </p:cNvSpPr>
          <p:nvPr/>
        </p:nvSpPr>
        <p:spPr bwMode="auto">
          <a:xfrm>
            <a:off x="2857505" y="5656268"/>
            <a:ext cx="773113" cy="1587"/>
          </a:xfrm>
          <a:prstGeom prst="rect">
            <a:avLst/>
          </a:prstGeom>
          <a:solidFill>
            <a:srgbClr val="FFFFFF"/>
          </a:solidFill>
          <a:ln w="9525">
            <a:noFill/>
            <a:miter lim="800000"/>
            <a:headEnd/>
            <a:tailEnd/>
          </a:ln>
        </p:spPr>
        <p:txBody>
          <a:bodyPr/>
          <a:lstStyle/>
          <a:p>
            <a:endParaRPr lang="en-US"/>
          </a:p>
        </p:txBody>
      </p:sp>
      <p:sp>
        <p:nvSpPr>
          <p:cNvPr id="565253" name="Line 5"/>
          <p:cNvSpPr>
            <a:spLocks noChangeShapeType="1"/>
          </p:cNvSpPr>
          <p:nvPr/>
        </p:nvSpPr>
        <p:spPr bwMode="auto">
          <a:xfrm flipV="1">
            <a:off x="1479551" y="1295400"/>
            <a:ext cx="3048000" cy="1600200"/>
          </a:xfrm>
          <a:prstGeom prst="line">
            <a:avLst/>
          </a:prstGeom>
          <a:noFill/>
          <a:ln w="57150">
            <a:solidFill>
              <a:srgbClr val="99CC00"/>
            </a:solidFill>
            <a:round/>
            <a:headEnd/>
            <a:tailEnd/>
          </a:ln>
          <a:effectLst/>
        </p:spPr>
        <p:txBody>
          <a:bodyPr/>
          <a:lstStyle/>
          <a:p>
            <a:endParaRPr lang="en-US"/>
          </a:p>
        </p:txBody>
      </p:sp>
      <p:sp>
        <p:nvSpPr>
          <p:cNvPr id="565254" name="Line 6"/>
          <p:cNvSpPr>
            <a:spLocks noChangeShapeType="1"/>
          </p:cNvSpPr>
          <p:nvPr/>
        </p:nvSpPr>
        <p:spPr bwMode="auto">
          <a:xfrm>
            <a:off x="4527551" y="1295400"/>
            <a:ext cx="3124200" cy="1524000"/>
          </a:xfrm>
          <a:prstGeom prst="line">
            <a:avLst/>
          </a:prstGeom>
          <a:noFill/>
          <a:ln w="57150">
            <a:solidFill>
              <a:srgbClr val="99CC00"/>
            </a:solidFill>
            <a:round/>
            <a:headEnd/>
            <a:tailEnd/>
          </a:ln>
          <a:effectLst/>
        </p:spPr>
        <p:txBody>
          <a:bodyPr/>
          <a:lstStyle/>
          <a:p>
            <a:endParaRPr lang="en-US"/>
          </a:p>
        </p:txBody>
      </p:sp>
      <p:graphicFrame>
        <p:nvGraphicFramePr>
          <p:cNvPr id="565255" name="Object 7"/>
          <p:cNvGraphicFramePr>
            <a:graphicFrameLocks noChangeAspect="1"/>
          </p:cNvGraphicFramePr>
          <p:nvPr/>
        </p:nvGraphicFramePr>
        <p:xfrm>
          <a:off x="6737355" y="4295780"/>
          <a:ext cx="201613" cy="1647825"/>
        </p:xfrm>
        <a:graphic>
          <a:graphicData uri="http://schemas.openxmlformats.org/presentationml/2006/ole">
            <mc:AlternateContent xmlns:mc="http://schemas.openxmlformats.org/markup-compatibility/2006">
              <mc:Choice xmlns:v="urn:schemas-microsoft-com:vml" Requires="v">
                <p:oleObj spid="_x0000_s1040" name="CorelDRAW" r:id="rId3" imgW="201168" imgH="1322832" progId="">
                  <p:embed/>
                </p:oleObj>
              </mc:Choice>
              <mc:Fallback>
                <p:oleObj name="CorelDRAW" r:id="rId3" imgW="201168" imgH="1322832" progId="">
                  <p:embed/>
                  <p:pic>
                    <p:nvPicPr>
                      <p:cNvPr id="565255"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7355" y="4295780"/>
                        <a:ext cx="201613"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5256" name="Object 8"/>
          <p:cNvGraphicFramePr>
            <a:graphicFrameLocks noChangeAspect="1"/>
          </p:cNvGraphicFramePr>
          <p:nvPr/>
        </p:nvGraphicFramePr>
        <p:xfrm>
          <a:off x="2165355" y="4343400"/>
          <a:ext cx="201613" cy="1600200"/>
        </p:xfrm>
        <a:graphic>
          <a:graphicData uri="http://schemas.openxmlformats.org/presentationml/2006/ole">
            <mc:AlternateContent xmlns:mc="http://schemas.openxmlformats.org/markup-compatibility/2006">
              <mc:Choice xmlns:v="urn:schemas-microsoft-com:vml" Requires="v">
                <p:oleObj spid="_x0000_s1041" name="CorelDRAW" r:id="rId5" imgW="201168" imgH="1322832" progId="">
                  <p:embed/>
                </p:oleObj>
              </mc:Choice>
              <mc:Fallback>
                <p:oleObj name="CorelDRAW" r:id="rId5" imgW="201168" imgH="1322832" progId="">
                  <p:embed/>
                  <p:pic>
                    <p:nvPicPr>
                      <p:cNvPr id="565256"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5355" y="4343400"/>
                        <a:ext cx="201613"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5257" name="Object 9"/>
          <p:cNvGraphicFramePr>
            <a:graphicFrameLocks noChangeAspect="1"/>
          </p:cNvGraphicFramePr>
          <p:nvPr/>
        </p:nvGraphicFramePr>
        <p:xfrm>
          <a:off x="2152655" y="2774955"/>
          <a:ext cx="182563" cy="727075"/>
        </p:xfrm>
        <a:graphic>
          <a:graphicData uri="http://schemas.openxmlformats.org/presentationml/2006/ole">
            <mc:AlternateContent xmlns:mc="http://schemas.openxmlformats.org/markup-compatibility/2006">
              <mc:Choice xmlns:v="urn:schemas-microsoft-com:vml" Requires="v">
                <p:oleObj spid="_x0000_s1042" name="CorelDRAW" r:id="rId7" imgW="183492" imgH="593290" progId="">
                  <p:embed/>
                </p:oleObj>
              </mc:Choice>
              <mc:Fallback>
                <p:oleObj name="CorelDRAW" r:id="rId7" imgW="183492" imgH="593290" progId="">
                  <p:embed/>
                  <p:pic>
                    <p:nvPicPr>
                      <p:cNvPr id="565257"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2655" y="2774955"/>
                        <a:ext cx="182563"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5258" name="Object 10"/>
          <p:cNvGraphicFramePr>
            <a:graphicFrameLocks noChangeAspect="1"/>
          </p:cNvGraphicFramePr>
          <p:nvPr/>
        </p:nvGraphicFramePr>
        <p:xfrm>
          <a:off x="6737355" y="2743200"/>
          <a:ext cx="182563" cy="685800"/>
        </p:xfrm>
        <a:graphic>
          <a:graphicData uri="http://schemas.openxmlformats.org/presentationml/2006/ole">
            <mc:AlternateContent xmlns:mc="http://schemas.openxmlformats.org/markup-compatibility/2006">
              <mc:Choice xmlns:v="urn:schemas-microsoft-com:vml" Requires="v">
                <p:oleObj spid="_x0000_s1043" name="CorelDRAW" r:id="rId9" imgW="183492" imgH="593290" progId="">
                  <p:embed/>
                </p:oleObj>
              </mc:Choice>
              <mc:Fallback>
                <p:oleObj name="CorelDRAW" r:id="rId9" imgW="183492" imgH="593290" progId="">
                  <p:embed/>
                  <p:pic>
                    <p:nvPicPr>
                      <p:cNvPr id="565258"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37355" y="2743200"/>
                        <a:ext cx="182563"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5259" name="Object 11"/>
          <p:cNvGraphicFramePr>
            <a:graphicFrameLocks noChangeAspect="1"/>
          </p:cNvGraphicFramePr>
          <p:nvPr/>
        </p:nvGraphicFramePr>
        <p:xfrm>
          <a:off x="2490791" y="5348293"/>
          <a:ext cx="1300163" cy="581025"/>
        </p:xfrm>
        <a:graphic>
          <a:graphicData uri="http://schemas.openxmlformats.org/presentationml/2006/ole">
            <mc:AlternateContent xmlns:mc="http://schemas.openxmlformats.org/markup-compatibility/2006">
              <mc:Choice xmlns:v="urn:schemas-microsoft-com:vml" Requires="v">
                <p:oleObj spid="_x0000_s1044" name="CorelDRAW" r:id="rId11" imgW="1079542" imgH="492369" progId="">
                  <p:embed/>
                </p:oleObj>
              </mc:Choice>
              <mc:Fallback>
                <p:oleObj name="CorelDRAW" r:id="rId11" imgW="1079542" imgH="492369" progId="">
                  <p:embed/>
                  <p:pic>
                    <p:nvPicPr>
                      <p:cNvPr id="565259"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90791" y="5348293"/>
                        <a:ext cx="13001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5260" name="Object 12"/>
          <p:cNvGraphicFramePr>
            <a:graphicFrameLocks noChangeAspect="1"/>
          </p:cNvGraphicFramePr>
          <p:nvPr/>
        </p:nvGraphicFramePr>
        <p:xfrm>
          <a:off x="5397503" y="4578356"/>
          <a:ext cx="1100139" cy="1349375"/>
        </p:xfrm>
        <a:graphic>
          <a:graphicData uri="http://schemas.openxmlformats.org/presentationml/2006/ole">
            <mc:AlternateContent xmlns:mc="http://schemas.openxmlformats.org/markup-compatibility/2006">
              <mc:Choice xmlns:v="urn:schemas-microsoft-com:vml" Requires="v">
                <p:oleObj spid="_x0000_s1045" name="CorelDRAW" r:id="rId13" imgW="917448" imgH="1124712" progId="">
                  <p:embed/>
                </p:oleObj>
              </mc:Choice>
              <mc:Fallback>
                <p:oleObj name="CorelDRAW" r:id="rId13" imgW="917448" imgH="1124712" progId="">
                  <p:embed/>
                  <p:pic>
                    <p:nvPicPr>
                      <p:cNvPr id="56526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3" y="4578356"/>
                        <a:ext cx="1100139" cy="134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5261" name="Line 13"/>
          <p:cNvSpPr>
            <a:spLocks noChangeShapeType="1"/>
          </p:cNvSpPr>
          <p:nvPr/>
        </p:nvSpPr>
        <p:spPr bwMode="auto">
          <a:xfrm flipV="1">
            <a:off x="2136778" y="4202117"/>
            <a:ext cx="173039" cy="144463"/>
          </a:xfrm>
          <a:prstGeom prst="line">
            <a:avLst/>
          </a:prstGeom>
          <a:noFill/>
          <a:ln w="38100">
            <a:solidFill>
              <a:srgbClr val="99CC00"/>
            </a:solidFill>
            <a:round/>
            <a:headEnd/>
            <a:tailEnd/>
          </a:ln>
          <a:effectLst/>
        </p:spPr>
        <p:txBody>
          <a:bodyPr/>
          <a:lstStyle/>
          <a:p>
            <a:endParaRPr lang="en-US"/>
          </a:p>
        </p:txBody>
      </p:sp>
      <p:sp>
        <p:nvSpPr>
          <p:cNvPr id="565262" name="Line 14"/>
          <p:cNvSpPr>
            <a:spLocks noChangeShapeType="1"/>
          </p:cNvSpPr>
          <p:nvPr/>
        </p:nvSpPr>
        <p:spPr bwMode="auto">
          <a:xfrm flipV="1">
            <a:off x="2136778" y="3970341"/>
            <a:ext cx="173039" cy="158751"/>
          </a:xfrm>
          <a:prstGeom prst="line">
            <a:avLst/>
          </a:prstGeom>
          <a:noFill/>
          <a:ln w="38100">
            <a:solidFill>
              <a:srgbClr val="99CC00"/>
            </a:solidFill>
            <a:round/>
            <a:headEnd/>
            <a:tailEnd/>
          </a:ln>
          <a:effectLst/>
        </p:spPr>
        <p:txBody>
          <a:bodyPr/>
          <a:lstStyle/>
          <a:p>
            <a:endParaRPr lang="en-US"/>
          </a:p>
        </p:txBody>
      </p:sp>
      <p:sp>
        <p:nvSpPr>
          <p:cNvPr id="565263" name="Line 15"/>
          <p:cNvSpPr>
            <a:spLocks noChangeShapeType="1"/>
          </p:cNvSpPr>
          <p:nvPr/>
        </p:nvSpPr>
        <p:spPr bwMode="auto">
          <a:xfrm flipV="1">
            <a:off x="2165352" y="3751268"/>
            <a:ext cx="160339" cy="134937"/>
          </a:xfrm>
          <a:prstGeom prst="line">
            <a:avLst/>
          </a:prstGeom>
          <a:noFill/>
          <a:ln w="38100">
            <a:solidFill>
              <a:srgbClr val="99CC00"/>
            </a:solidFill>
            <a:round/>
            <a:headEnd/>
            <a:tailEnd/>
          </a:ln>
          <a:effectLst/>
        </p:spPr>
        <p:txBody>
          <a:bodyPr/>
          <a:lstStyle/>
          <a:p>
            <a:endParaRPr lang="en-US"/>
          </a:p>
        </p:txBody>
      </p:sp>
      <p:sp>
        <p:nvSpPr>
          <p:cNvPr id="565264" name="Line 16"/>
          <p:cNvSpPr>
            <a:spLocks noChangeShapeType="1"/>
          </p:cNvSpPr>
          <p:nvPr/>
        </p:nvSpPr>
        <p:spPr bwMode="auto">
          <a:xfrm flipV="1">
            <a:off x="2165352" y="3533780"/>
            <a:ext cx="160339" cy="123825"/>
          </a:xfrm>
          <a:prstGeom prst="line">
            <a:avLst/>
          </a:prstGeom>
          <a:noFill/>
          <a:ln w="38100">
            <a:solidFill>
              <a:srgbClr val="99CC00"/>
            </a:solidFill>
            <a:round/>
            <a:headEnd/>
            <a:tailEnd/>
          </a:ln>
          <a:effectLst/>
        </p:spPr>
        <p:txBody>
          <a:bodyPr/>
          <a:lstStyle/>
          <a:p>
            <a:endParaRPr lang="en-US"/>
          </a:p>
        </p:txBody>
      </p:sp>
      <p:sp>
        <p:nvSpPr>
          <p:cNvPr id="565265" name="Line 17"/>
          <p:cNvSpPr>
            <a:spLocks noChangeShapeType="1"/>
          </p:cNvSpPr>
          <p:nvPr/>
        </p:nvSpPr>
        <p:spPr bwMode="auto">
          <a:xfrm>
            <a:off x="6761168" y="4129089"/>
            <a:ext cx="193675" cy="165100"/>
          </a:xfrm>
          <a:prstGeom prst="line">
            <a:avLst/>
          </a:prstGeom>
          <a:noFill/>
          <a:ln w="38100">
            <a:solidFill>
              <a:srgbClr val="99CC00"/>
            </a:solidFill>
            <a:round/>
            <a:headEnd/>
            <a:tailEnd/>
          </a:ln>
          <a:effectLst/>
        </p:spPr>
        <p:txBody>
          <a:bodyPr/>
          <a:lstStyle/>
          <a:p>
            <a:endParaRPr lang="en-US"/>
          </a:p>
        </p:txBody>
      </p:sp>
      <p:sp>
        <p:nvSpPr>
          <p:cNvPr id="565266" name="Line 18"/>
          <p:cNvSpPr>
            <a:spLocks noChangeShapeType="1"/>
          </p:cNvSpPr>
          <p:nvPr/>
        </p:nvSpPr>
        <p:spPr bwMode="auto">
          <a:xfrm>
            <a:off x="6765931" y="3925893"/>
            <a:ext cx="188913" cy="141287"/>
          </a:xfrm>
          <a:prstGeom prst="line">
            <a:avLst/>
          </a:prstGeom>
          <a:noFill/>
          <a:ln w="38100">
            <a:solidFill>
              <a:srgbClr val="99CC00"/>
            </a:solidFill>
            <a:round/>
            <a:headEnd/>
            <a:tailEnd/>
          </a:ln>
          <a:effectLst/>
        </p:spPr>
        <p:txBody>
          <a:bodyPr/>
          <a:lstStyle/>
          <a:p>
            <a:endParaRPr lang="en-US"/>
          </a:p>
        </p:txBody>
      </p:sp>
      <p:sp>
        <p:nvSpPr>
          <p:cNvPr id="565267" name="Line 19"/>
          <p:cNvSpPr>
            <a:spLocks noChangeShapeType="1"/>
          </p:cNvSpPr>
          <p:nvPr/>
        </p:nvSpPr>
        <p:spPr bwMode="auto">
          <a:xfrm>
            <a:off x="6765931" y="3708405"/>
            <a:ext cx="188913" cy="144463"/>
          </a:xfrm>
          <a:prstGeom prst="line">
            <a:avLst/>
          </a:prstGeom>
          <a:noFill/>
          <a:ln w="38100">
            <a:solidFill>
              <a:srgbClr val="99CC00"/>
            </a:solidFill>
            <a:round/>
            <a:headEnd/>
            <a:tailEnd/>
          </a:ln>
          <a:effectLst/>
        </p:spPr>
        <p:txBody>
          <a:bodyPr/>
          <a:lstStyle/>
          <a:p>
            <a:endParaRPr lang="en-US"/>
          </a:p>
        </p:txBody>
      </p:sp>
      <p:sp>
        <p:nvSpPr>
          <p:cNvPr id="565268" name="Line 20"/>
          <p:cNvSpPr>
            <a:spLocks noChangeShapeType="1"/>
          </p:cNvSpPr>
          <p:nvPr/>
        </p:nvSpPr>
        <p:spPr bwMode="auto">
          <a:xfrm>
            <a:off x="6765931" y="3519491"/>
            <a:ext cx="188913" cy="146051"/>
          </a:xfrm>
          <a:prstGeom prst="line">
            <a:avLst/>
          </a:prstGeom>
          <a:noFill/>
          <a:ln w="38100">
            <a:solidFill>
              <a:srgbClr val="99CC00"/>
            </a:solidFill>
            <a:round/>
            <a:headEnd/>
            <a:tailEnd/>
          </a:ln>
          <a:effectLst/>
        </p:spPr>
        <p:txBody>
          <a:bodyPr/>
          <a:lstStyle/>
          <a:p>
            <a:endParaRPr lang="en-US"/>
          </a:p>
        </p:txBody>
      </p:sp>
      <p:graphicFrame>
        <p:nvGraphicFramePr>
          <p:cNvPr id="565269" name="Object 21"/>
          <p:cNvGraphicFramePr>
            <a:graphicFrameLocks noChangeAspect="1"/>
          </p:cNvGraphicFramePr>
          <p:nvPr/>
        </p:nvGraphicFramePr>
        <p:xfrm>
          <a:off x="488951" y="3429004"/>
          <a:ext cx="8153400" cy="427039"/>
        </p:xfrm>
        <a:graphic>
          <a:graphicData uri="http://schemas.openxmlformats.org/presentationml/2006/ole">
            <mc:AlternateContent xmlns:mc="http://schemas.openxmlformats.org/markup-compatibility/2006">
              <mc:Choice xmlns:v="urn:schemas-microsoft-com:vml" Requires="v">
                <p:oleObj spid="_x0000_s1046" name="CorelDRAW" r:id="rId15" imgW="6800088" imgH="426720" progId="">
                  <p:embed/>
                </p:oleObj>
              </mc:Choice>
              <mc:Fallback>
                <p:oleObj name="CorelDRAW" r:id="rId15" imgW="6800088" imgH="426720" progId="">
                  <p:embed/>
                  <p:pic>
                    <p:nvPicPr>
                      <p:cNvPr id="565269"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8951" y="3429004"/>
                        <a:ext cx="8153400" cy="427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5270" name="Line 22"/>
          <p:cNvSpPr>
            <a:spLocks noChangeShapeType="1"/>
          </p:cNvSpPr>
          <p:nvPr/>
        </p:nvSpPr>
        <p:spPr bwMode="auto">
          <a:xfrm>
            <a:off x="1327151" y="5943600"/>
            <a:ext cx="6400800" cy="0"/>
          </a:xfrm>
          <a:prstGeom prst="line">
            <a:avLst/>
          </a:prstGeom>
          <a:noFill/>
          <a:ln w="76200">
            <a:solidFill>
              <a:srgbClr val="99CC00"/>
            </a:solidFill>
            <a:round/>
            <a:headEnd/>
            <a:tailEnd/>
          </a:ln>
          <a:effectLst/>
        </p:spPr>
        <p:txBody>
          <a:bodyPr/>
          <a:lstStyle/>
          <a:p>
            <a:endParaRPr lang="en-US"/>
          </a:p>
        </p:txBody>
      </p:sp>
      <p:sp>
        <p:nvSpPr>
          <p:cNvPr id="565271" name="Text Box 23"/>
          <p:cNvSpPr txBox="1">
            <a:spLocks noChangeArrowheads="1"/>
          </p:cNvSpPr>
          <p:nvPr/>
        </p:nvSpPr>
        <p:spPr bwMode="auto">
          <a:xfrm>
            <a:off x="560944" y="514353"/>
            <a:ext cx="7922104" cy="480131"/>
          </a:xfrm>
          <a:prstGeom prst="rect">
            <a:avLst/>
          </a:prstGeom>
          <a:noFill/>
          <a:ln w="9525">
            <a:noFill/>
            <a:miter lim="800000"/>
            <a:headEnd/>
            <a:tailEnd/>
          </a:ln>
          <a:effectLst/>
        </p:spPr>
        <p:txBody>
          <a:bodyPr wrap="none">
            <a:spAutoFit/>
          </a:bodyPr>
          <a:lstStyle/>
          <a:p>
            <a:pPr algn="ctr">
              <a:lnSpc>
                <a:spcPct val="90000"/>
              </a:lnSpc>
            </a:pPr>
            <a:r>
              <a:rPr lang="en-US" sz="2800" b="1">
                <a:effectLst>
                  <a:outerShdw blurRad="38100" dist="38100" dir="2700000" algn="tl">
                    <a:srgbClr val="000000"/>
                  </a:outerShdw>
                </a:effectLst>
                <a:latin typeface="Times New Roman" pitchFamily="18" charset="0"/>
                <a:cs typeface="FreesiaUPC" pitchFamily="34" charset="-34"/>
              </a:rPr>
              <a:t>Natural air flow from more clean to less clean area</a:t>
            </a:r>
            <a:endParaRPr lang="th-TH" sz="2800" b="1">
              <a:effectLst>
                <a:outerShdw blurRad="38100" dist="38100" dir="2700000" algn="tl">
                  <a:srgbClr val="000000"/>
                </a:outerShdw>
              </a:effectLst>
              <a:latin typeface="Times New Roman" pitchFamily="18" charset="0"/>
              <a:cs typeface="FreesiaUPC" pitchFamily="34" charset="-34"/>
            </a:endParaRPr>
          </a:p>
        </p:txBody>
      </p:sp>
      <p:sp>
        <p:nvSpPr>
          <p:cNvPr id="565272" name="Text Box 24"/>
          <p:cNvSpPr txBox="1">
            <a:spLocks noChangeArrowheads="1"/>
          </p:cNvSpPr>
          <p:nvPr/>
        </p:nvSpPr>
        <p:spPr bwMode="auto">
          <a:xfrm>
            <a:off x="3244061" y="2710190"/>
            <a:ext cx="3573094" cy="523220"/>
          </a:xfrm>
          <a:prstGeom prst="rect">
            <a:avLst/>
          </a:prstGeom>
          <a:noFill/>
          <a:ln w="9525">
            <a:noFill/>
            <a:miter lim="800000"/>
            <a:headEnd/>
            <a:tailEnd/>
          </a:ln>
          <a:effectLst>
            <a:outerShdw dist="35921" dir="2700000" algn="ctr" rotWithShape="0">
              <a:schemeClr val="tx1"/>
            </a:outerShdw>
          </a:effectLst>
        </p:spPr>
        <p:txBody>
          <a:bodyPr wrap="none">
            <a:spAutoFit/>
          </a:bodyPr>
          <a:lstStyle/>
          <a:p>
            <a:r>
              <a:rPr lang="en-US" sz="2800" b="1" dirty="0">
                <a:solidFill>
                  <a:srgbClr val="00B0F0"/>
                </a:solidFill>
                <a:latin typeface="Browallia New" pitchFamily="34" charset="-34"/>
                <a:cs typeface="FreesiaUPC" pitchFamily="34" charset="-34"/>
              </a:rPr>
              <a:t>Direction of air flow</a:t>
            </a:r>
            <a:endParaRPr lang="th-TH" sz="2800" b="1" dirty="0">
              <a:solidFill>
                <a:srgbClr val="00B0F0"/>
              </a:solidFill>
              <a:latin typeface="Browallia New" pitchFamily="34" charset="-34"/>
              <a:cs typeface="FreesiaUPC" pitchFamily="34" charset="-34"/>
            </a:endParaRPr>
          </a:p>
        </p:txBody>
      </p:sp>
      <p:sp>
        <p:nvSpPr>
          <p:cNvPr id="565274" name="Text Box 26"/>
          <p:cNvSpPr txBox="1">
            <a:spLocks noChangeArrowheads="1"/>
          </p:cNvSpPr>
          <p:nvPr/>
        </p:nvSpPr>
        <p:spPr bwMode="auto">
          <a:xfrm>
            <a:off x="2784480" y="5945193"/>
            <a:ext cx="1218795" cy="461665"/>
          </a:xfrm>
          <a:prstGeom prst="rect">
            <a:avLst/>
          </a:prstGeom>
          <a:noFill/>
          <a:ln w="9525">
            <a:noFill/>
            <a:miter lim="800000"/>
            <a:headEnd/>
            <a:tailEnd/>
          </a:ln>
          <a:effectLst/>
        </p:spPr>
        <p:txBody>
          <a:bodyPr wrap="none">
            <a:spAutoFit/>
          </a:bodyPr>
          <a:lstStyle/>
          <a:p>
            <a:r>
              <a:rPr lang="en-US" sz="2400" b="1" dirty="0">
                <a:solidFill>
                  <a:srgbClr val="FF0000"/>
                </a:solidFill>
                <a:latin typeface="Browallia New" pitchFamily="34" charset="-34"/>
                <a:cs typeface="FreesiaUPC" pitchFamily="34" charset="-34"/>
              </a:rPr>
              <a:t>patient</a:t>
            </a:r>
            <a:endParaRPr lang="th-TH" sz="2400" b="1" dirty="0">
              <a:solidFill>
                <a:srgbClr val="FF0000"/>
              </a:solidFill>
              <a:latin typeface="Browallia New" pitchFamily="34" charset="-34"/>
              <a:cs typeface="FreesiaUPC" pitchFamily="34" charset="-34"/>
            </a:endParaRPr>
          </a:p>
        </p:txBody>
      </p:sp>
      <p:sp>
        <p:nvSpPr>
          <p:cNvPr id="565275" name="Text Box 27"/>
          <p:cNvSpPr txBox="1">
            <a:spLocks noChangeArrowheads="1"/>
          </p:cNvSpPr>
          <p:nvPr/>
        </p:nvSpPr>
        <p:spPr bwMode="auto">
          <a:xfrm>
            <a:off x="5867405" y="5943605"/>
            <a:ext cx="981551" cy="461665"/>
          </a:xfrm>
          <a:prstGeom prst="rect">
            <a:avLst/>
          </a:prstGeom>
          <a:noFill/>
          <a:ln w="9525">
            <a:noFill/>
            <a:miter lim="800000"/>
            <a:headEnd/>
            <a:tailEnd/>
          </a:ln>
          <a:effectLst/>
        </p:spPr>
        <p:txBody>
          <a:bodyPr wrap="none">
            <a:spAutoFit/>
          </a:bodyPr>
          <a:lstStyle/>
          <a:p>
            <a:r>
              <a:rPr lang="en-US" sz="2400" b="1" dirty="0">
                <a:solidFill>
                  <a:schemeClr val="bg1"/>
                </a:solidFill>
                <a:latin typeface="Browallia New" pitchFamily="34" charset="-34"/>
                <a:cs typeface="FreesiaUPC" pitchFamily="34" charset="-34"/>
              </a:rPr>
              <a:t>nurse</a:t>
            </a:r>
            <a:endParaRPr lang="th-TH" sz="2400" b="1" dirty="0">
              <a:solidFill>
                <a:schemeClr val="bg1"/>
              </a:solidFill>
              <a:latin typeface="Browallia New" pitchFamily="34" charset="-34"/>
              <a:cs typeface="FreesiaUPC" pitchFamily="34" charset="-34"/>
            </a:endParaRPr>
          </a:p>
        </p:txBody>
      </p:sp>
      <p:sp>
        <p:nvSpPr>
          <p:cNvPr id="565276" name="Text Box 28"/>
          <p:cNvSpPr txBox="1">
            <a:spLocks noChangeArrowheads="1"/>
          </p:cNvSpPr>
          <p:nvPr/>
        </p:nvSpPr>
        <p:spPr bwMode="auto">
          <a:xfrm>
            <a:off x="927101" y="3903663"/>
            <a:ext cx="1521570" cy="523220"/>
          </a:xfrm>
          <a:prstGeom prst="rect">
            <a:avLst/>
          </a:prstGeom>
          <a:noFill/>
          <a:ln w="9525">
            <a:noFill/>
            <a:miter lim="800000"/>
            <a:headEnd/>
            <a:tailEnd/>
          </a:ln>
          <a:effectLst/>
        </p:spPr>
        <p:txBody>
          <a:bodyPr wrap="none">
            <a:spAutoFit/>
          </a:bodyPr>
          <a:lstStyle/>
          <a:p>
            <a:r>
              <a:rPr lang="en-US" sz="2800" b="1" dirty="0">
                <a:solidFill>
                  <a:srgbClr val="FFFF00"/>
                </a:solidFill>
                <a:latin typeface="Browallia New" pitchFamily="34" charset="-34"/>
                <a:cs typeface="FreesiaUPC" pitchFamily="34" charset="-34"/>
              </a:rPr>
              <a:t>window</a:t>
            </a:r>
            <a:endParaRPr lang="th-TH" sz="2800" b="1" dirty="0">
              <a:solidFill>
                <a:srgbClr val="FFFF00"/>
              </a:solidFill>
              <a:latin typeface="Browallia New" pitchFamily="34" charset="-34"/>
              <a:cs typeface="FreesiaUPC" pitchFamily="34" charset="-34"/>
            </a:endParaRPr>
          </a:p>
        </p:txBody>
      </p:sp>
      <p:sp>
        <p:nvSpPr>
          <p:cNvPr id="565277" name="Text Box 29"/>
          <p:cNvSpPr txBox="1">
            <a:spLocks noChangeArrowheads="1"/>
          </p:cNvSpPr>
          <p:nvPr/>
        </p:nvSpPr>
        <p:spPr bwMode="auto">
          <a:xfrm>
            <a:off x="6934201" y="3886200"/>
            <a:ext cx="1521570" cy="523220"/>
          </a:xfrm>
          <a:prstGeom prst="rect">
            <a:avLst/>
          </a:prstGeom>
          <a:noFill/>
          <a:ln w="9525">
            <a:noFill/>
            <a:miter lim="800000"/>
            <a:headEnd/>
            <a:tailEnd/>
          </a:ln>
          <a:effectLst/>
        </p:spPr>
        <p:txBody>
          <a:bodyPr wrap="none">
            <a:spAutoFit/>
          </a:bodyPr>
          <a:lstStyle/>
          <a:p>
            <a:r>
              <a:rPr lang="en-US" sz="2800" b="1" dirty="0">
                <a:solidFill>
                  <a:srgbClr val="00B0F0"/>
                </a:solidFill>
                <a:latin typeface="Browallia New" pitchFamily="34" charset="-34"/>
                <a:cs typeface="FreesiaUPC" pitchFamily="34" charset="-34"/>
              </a:rPr>
              <a:t>window</a:t>
            </a:r>
            <a:endParaRPr lang="th-TH" sz="2800" b="1" dirty="0">
              <a:solidFill>
                <a:srgbClr val="00B0F0"/>
              </a:solidFill>
              <a:latin typeface="Browallia New" pitchFamily="34" charset="-34"/>
              <a:cs typeface="FreesiaUPC" pitchFamily="34" charset="-34"/>
            </a:endParaRPr>
          </a:p>
        </p:txBody>
      </p:sp>
    </p:spTree>
    <p:extLst>
      <p:ext uri="{BB962C8B-B14F-4D97-AF65-F5344CB8AC3E}">
        <p14:creationId xmlns:p14="http://schemas.microsoft.com/office/powerpoint/2010/main" val="246184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65269"/>
                                        </p:tgtEl>
                                        <p:attrNameLst>
                                          <p:attrName>style.visibility</p:attrName>
                                        </p:attrNameLst>
                                      </p:cBhvr>
                                      <p:to>
                                        <p:strVal val="visible"/>
                                      </p:to>
                                    </p:set>
                                    <p:animEffect transition="in" filter="wipe(right)">
                                      <p:cBhvr>
                                        <p:cTn id="7" dur="500"/>
                                        <p:tgtEl>
                                          <p:spTgt spid="565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TotalTime>
  <Words>3253</Words>
  <Application>Microsoft Office PowerPoint</Application>
  <PresentationFormat>On-screen Show (4:3)</PresentationFormat>
  <Paragraphs>359</Paragraphs>
  <Slides>86</Slides>
  <Notes>15</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86</vt:i4>
      </vt:variant>
    </vt:vector>
  </HeadingPairs>
  <TitlesOfParts>
    <vt:vector size="98" baseType="lpstr">
      <vt:lpstr>Arial</vt:lpstr>
      <vt:lpstr>Browallia New</vt:lpstr>
      <vt:lpstr>Calibri</vt:lpstr>
      <vt:lpstr>Calibri Light</vt:lpstr>
      <vt:lpstr>Calisto MT</vt:lpstr>
      <vt:lpstr>Cordia New</vt:lpstr>
      <vt:lpstr>FreesiaUPC</vt:lpstr>
      <vt:lpstr>Helvetica Neue</vt:lpstr>
      <vt:lpstr>Times New Roman</vt:lpstr>
      <vt:lpstr>Wingdings</vt:lpstr>
      <vt:lpstr>Office Theme</vt:lpstr>
      <vt:lpstr>CorelDRAW</vt:lpstr>
      <vt:lpstr>احتیاطات استاندارد</vt:lpstr>
      <vt:lpstr>Chain of Disease Transmission</vt:lpstr>
      <vt:lpstr>اهمیت کنترل عفونت</vt:lpstr>
      <vt:lpstr>Goals of IPC</vt:lpstr>
      <vt:lpstr>PowerPoint Presentation</vt:lpstr>
      <vt:lpstr>What is infection prevention and control ?</vt:lpstr>
      <vt:lpstr>PowerPoint Presentation</vt:lpstr>
      <vt:lpstr>Environmental (Engineering) control</vt:lpstr>
      <vt:lpstr>PowerPoint Presentation</vt:lpstr>
      <vt:lpstr> The geographical conceptualization  of the transmission risk  </vt:lpstr>
      <vt:lpstr>How can we break the links?</vt:lpstr>
      <vt:lpstr>2. Standard Precautions   All patients, all the time</vt:lpstr>
      <vt:lpstr>Standard Precautions   All patients, all the time</vt:lpstr>
      <vt:lpstr>Components of Standard Precautions</vt:lpstr>
      <vt:lpstr>Hand Hygiene</vt:lpstr>
      <vt:lpstr>Why Is Hand Hygiene Important? </vt:lpstr>
      <vt:lpstr>WHO’s 5 Moments for Hand Hygiene</vt:lpstr>
      <vt:lpstr>Hand Hygiene indicators</vt:lpstr>
      <vt:lpstr>PowerPoint Presentation</vt:lpstr>
      <vt:lpstr>Types of Hand Hygiene</vt:lpstr>
      <vt:lpstr>Usually Missed During Hand Hygiene!</vt:lpstr>
      <vt:lpstr>Incorrect Hand Cleansing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PPE in Health Care</vt:lpstr>
      <vt:lpstr>PowerPoint Presentation</vt:lpstr>
      <vt:lpstr>Glove Use </vt:lpstr>
      <vt:lpstr>Recommendations for Gloving</vt:lpstr>
      <vt:lpstr>Recommendations for Gloving</vt:lpstr>
      <vt:lpstr>Situations Requiring and                          Not Requiring Glove Use</vt:lpstr>
      <vt:lpstr>How To Don Gloves</vt:lpstr>
      <vt:lpstr>How To Don Gloves</vt:lpstr>
      <vt:lpstr>How To Don Gloves</vt:lpstr>
      <vt:lpstr>How To Don Gloves</vt:lpstr>
      <vt:lpstr>How To Remove Gloves</vt:lpstr>
      <vt:lpstr>How To Remove Gloves</vt:lpstr>
      <vt:lpstr>How To Remove Gloves</vt:lpstr>
      <vt:lpstr>How To Don Sterile Gloves</vt:lpstr>
      <vt:lpstr>How To Don Sterile Gloves</vt:lpstr>
      <vt:lpstr>How To Don Sterile Gloves</vt:lpstr>
      <vt:lpstr>How To Don Sterile Gloves</vt:lpstr>
      <vt:lpstr>How To Don Sterile Gloves</vt:lpstr>
      <vt:lpstr>How To Don Sterile Gloves</vt:lpstr>
      <vt:lpstr>How To Remove Sterile Gloves</vt:lpstr>
      <vt:lpstr>How To Remove Sterile Gloves</vt:lpstr>
      <vt:lpstr>How To Remove Sterile Gloves</vt:lpstr>
      <vt:lpstr> Handwashing  &amp; Care of Hands</vt:lpstr>
      <vt:lpstr>Donning Gloves</vt:lpstr>
      <vt:lpstr>Doffing Gloves</vt:lpstr>
      <vt:lpstr>Gown Use</vt:lpstr>
      <vt:lpstr>Donning Gowns</vt:lpstr>
      <vt:lpstr>Doffing Gowns</vt:lpstr>
      <vt:lpstr>Donning a Face Mask</vt:lpstr>
      <vt:lpstr>Doffing a Face Mask</vt:lpstr>
      <vt:lpstr>Particulate Respirator seal check</vt:lpstr>
      <vt:lpstr>Particulate Respirator seal check</vt:lpstr>
      <vt:lpstr>Doffing a Particulate Respirator</vt:lpstr>
      <vt:lpstr>Face Mask and Eye Protection Use </vt:lpstr>
      <vt:lpstr>Donning and Doffing Goggles &amp; Face Shield</vt:lpstr>
      <vt:lpstr>Risk assessment of hand hygiene, Personal protective equipment</vt:lpstr>
      <vt:lpstr>Respiratory Hygiene &amp; Cough Etiquette</vt:lpstr>
      <vt:lpstr>Respiratory Hygiene &amp; Cough Etiquette</vt:lpstr>
      <vt:lpstr>  Prevention of needle stick and sharp injuries  </vt:lpstr>
      <vt:lpstr>Waste Disposal</vt:lpstr>
      <vt:lpstr>Patient care equipment</vt:lpstr>
      <vt:lpstr>Environmental cleaning</vt:lpstr>
      <vt:lpstr>What are the 3 Decontamination Levels?</vt:lpstr>
      <vt:lpstr>Standard Precautions –Key Points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اختیاطات استاندارد</dc:title>
  <dc:creator>finema finema</dc:creator>
  <cp:lastModifiedBy>finema finema</cp:lastModifiedBy>
  <cp:revision>4</cp:revision>
  <dcterms:created xsi:type="dcterms:W3CDTF">2019-12-02T20:07:27Z</dcterms:created>
  <dcterms:modified xsi:type="dcterms:W3CDTF">2019-12-02T20:59:22Z</dcterms:modified>
</cp:coreProperties>
</file>