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98" r:id="rId3"/>
    <p:sldMasterId id="2147483782" r:id="rId4"/>
  </p:sldMasterIdLst>
  <p:sldIdLst>
    <p:sldId id="256" r:id="rId5"/>
    <p:sldId id="300" r:id="rId6"/>
    <p:sldId id="301" r:id="rId7"/>
    <p:sldId id="437" r:id="rId8"/>
    <p:sldId id="438" r:id="rId9"/>
    <p:sldId id="439" r:id="rId10"/>
    <p:sldId id="448" r:id="rId11"/>
    <p:sldId id="449" r:id="rId12"/>
    <p:sldId id="440" r:id="rId13"/>
    <p:sldId id="441" r:id="rId14"/>
    <p:sldId id="442" r:id="rId15"/>
    <p:sldId id="443" r:id="rId16"/>
    <p:sldId id="444" r:id="rId17"/>
    <p:sldId id="445" r:id="rId18"/>
    <p:sldId id="450" r:id="rId19"/>
    <p:sldId id="451" r:id="rId20"/>
    <p:sldId id="452" r:id="rId21"/>
    <p:sldId id="453" r:id="rId22"/>
    <p:sldId id="454" r:id="rId23"/>
    <p:sldId id="455" r:id="rId24"/>
    <p:sldId id="456" r:id="rId25"/>
    <p:sldId id="457" r:id="rId26"/>
    <p:sldId id="458" r:id="rId27"/>
    <p:sldId id="459" r:id="rId28"/>
    <p:sldId id="460" r:id="rId29"/>
    <p:sldId id="461" r:id="rId30"/>
    <p:sldId id="462" r:id="rId31"/>
    <p:sldId id="463" r:id="rId32"/>
    <p:sldId id="464" r:id="rId33"/>
    <p:sldId id="465" r:id="rId34"/>
    <p:sldId id="466" r:id="rId35"/>
    <p:sldId id="467" r:id="rId36"/>
    <p:sldId id="468" r:id="rId37"/>
    <p:sldId id="268" r:id="rId38"/>
    <p:sldId id="258" r:id="rId39"/>
    <p:sldId id="266" r:id="rId40"/>
    <p:sldId id="303" r:id="rId41"/>
    <p:sldId id="304" r:id="rId42"/>
    <p:sldId id="305" r:id="rId43"/>
    <p:sldId id="316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FF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2133600" cy="2444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 algn="ctr">
              <a:defRPr b="0"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 algn="r">
              <a:defRPr/>
            </a:lvl1pPr>
          </a:lstStyle>
          <a:p>
            <a:fld id="{3EC0CC32-16EB-421A-AB04-6CFE689F078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white">
          <a:xfrm>
            <a:off x="7162800" y="5729288"/>
            <a:ext cx="1384300" cy="5191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i="1" smtClean="0">
                <a:solidFill>
                  <a:srgbClr val="D9520F"/>
                </a:solidFill>
              </a:rPr>
              <a:t>LOGO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2514600" y="5791200"/>
            <a:ext cx="4724400" cy="381000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r">
              <a:buFont typeface="Wingdings" pitchFamily="2" charset="2"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19400" y="2667000"/>
            <a:ext cx="5715000" cy="914400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06188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DA9A0B-E737-416A-9FA0-2B5315CBB51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997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956855-83CA-4D41-993F-99FEA00357EE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920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4076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295400"/>
            <a:ext cx="4076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93298E-9203-4892-8795-0158A670534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0445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1D43BA-589C-4E24-BCA0-45E1BA4DE56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3464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26FF64-61EE-44DA-B781-35F23EC5B80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8569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78CBF5-502C-49E9-B5CC-964DA598BBC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8588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787241-8F4F-4834-9CAC-61697981423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322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6A4C8F-2CCC-47E9-9F93-8600A37D0C8E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4233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B3B6A-673E-4854-9719-79CE3C05E5D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9880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0350" y="457200"/>
            <a:ext cx="207645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457200"/>
            <a:ext cx="607695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3CDB2C-37D2-4395-90E9-1CBE6B5E26A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6307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57200"/>
            <a:ext cx="7543800" cy="563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81000" y="1295400"/>
            <a:ext cx="8305800" cy="4724400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553200"/>
            <a:ext cx="1828800" cy="2286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29200" y="6248400"/>
            <a:ext cx="28956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81400" y="6629400"/>
            <a:ext cx="2133600" cy="228600"/>
          </a:xfrm>
        </p:spPr>
        <p:txBody>
          <a:bodyPr/>
          <a:lstStyle>
            <a:lvl1pPr>
              <a:defRPr/>
            </a:lvl1pPr>
          </a:lstStyle>
          <a:p>
            <a:fld id="{57211E6D-F8B8-4118-B05D-A7A8FFB487E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0122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57200"/>
            <a:ext cx="7543800" cy="563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81000" y="1295400"/>
            <a:ext cx="8305800" cy="4724400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553200"/>
            <a:ext cx="1828800" cy="2286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29200" y="6248400"/>
            <a:ext cx="28956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81400" y="6629400"/>
            <a:ext cx="2133600" cy="228600"/>
          </a:xfrm>
        </p:spPr>
        <p:txBody>
          <a:bodyPr/>
          <a:lstStyle>
            <a:lvl1pPr>
              <a:defRPr/>
            </a:lvl1pPr>
          </a:lstStyle>
          <a:p>
            <a:fld id="{D665ABBF-03C7-45A7-949A-76CFEBB5EDE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1544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CC47-F137-40CD-8D93-360AFAF99D52}" type="datetimeFigureOut">
              <a:rPr lang="en-US" smtClean="0">
                <a:solidFill>
                  <a:srgbClr val="696464"/>
                </a:solidFill>
              </a:rPr>
              <a:pPr/>
              <a:t>12/3/2019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4AD5F5F-4EA8-4B38-AAAD-6FDE776ED6E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91573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CC47-F137-40CD-8D93-360AFAF99D52}" type="datetimeFigureOut">
              <a:rPr lang="en-US" smtClean="0">
                <a:solidFill>
                  <a:srgbClr val="696464"/>
                </a:solidFill>
              </a:rPr>
              <a:pPr/>
              <a:t>12/3/2019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5F5F-4EA8-4B38-AAAD-6FDE776ED6E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3867652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CC47-F137-40CD-8D93-360AFAF99D52}" type="datetimeFigureOut">
              <a:rPr lang="en-US" smtClean="0">
                <a:solidFill>
                  <a:srgbClr val="696464"/>
                </a:solidFill>
              </a:rPr>
              <a:pPr/>
              <a:t>12/3/2019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4AD5F5F-4EA8-4B38-AAAD-6FDE776ED6E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7835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CC47-F137-40CD-8D93-360AFAF99D52}" type="datetimeFigureOut">
              <a:rPr lang="en-US" smtClean="0">
                <a:solidFill>
                  <a:srgbClr val="696464"/>
                </a:solidFill>
              </a:rPr>
              <a:pPr/>
              <a:t>12/3/2019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5F5F-4EA8-4B38-AAAD-6FDE776ED6E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8709994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CC47-F137-40CD-8D93-360AFAF99D52}" type="datetimeFigureOut">
              <a:rPr lang="en-US" smtClean="0">
                <a:solidFill>
                  <a:srgbClr val="696464"/>
                </a:solidFill>
              </a:rPr>
              <a:pPr/>
              <a:t>12/3/2019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5F5F-4EA8-4B38-AAAD-6FDE776ED6E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649306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CC47-F137-40CD-8D93-360AFAF99D52}" type="datetimeFigureOut">
              <a:rPr lang="en-US" smtClean="0">
                <a:solidFill>
                  <a:srgbClr val="696464"/>
                </a:solidFill>
              </a:rPr>
              <a:pPr/>
              <a:t>12/3/2019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5F5F-4EA8-4B38-AAAD-6FDE776ED6E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70963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CC47-F137-40CD-8D93-360AFAF99D52}" type="datetimeFigureOut">
              <a:rPr lang="en-US" smtClean="0">
                <a:solidFill>
                  <a:srgbClr val="696464"/>
                </a:solidFill>
              </a:rPr>
              <a:pPr/>
              <a:t>12/3/2019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5F5F-4EA8-4B38-AAAD-6FDE776ED6E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869239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CC47-F137-40CD-8D93-360AFAF99D52}" type="datetimeFigureOut">
              <a:rPr lang="en-US" smtClean="0">
                <a:solidFill>
                  <a:srgbClr val="696464"/>
                </a:solidFill>
              </a:rPr>
              <a:pPr/>
              <a:t>12/3/2019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5F5F-4EA8-4B38-AAAD-6FDE776ED6E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9674049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CC47-F137-40CD-8D93-360AFAF99D52}" type="datetimeFigureOut">
              <a:rPr lang="en-US" smtClean="0">
                <a:solidFill>
                  <a:srgbClr val="696464"/>
                </a:solidFill>
              </a:rPr>
              <a:pPr/>
              <a:t>12/3/2019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4AD5F5F-4EA8-4B38-AAAD-6FDE776ED6E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0473706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CC47-F137-40CD-8D93-360AFAF99D52}" type="datetimeFigureOut">
              <a:rPr lang="en-US" smtClean="0">
                <a:solidFill>
                  <a:srgbClr val="696464"/>
                </a:solidFill>
              </a:rPr>
              <a:pPr/>
              <a:t>12/3/2019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5F5F-4EA8-4B38-AAAD-6FDE776ED6E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32432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CC47-F137-40CD-8D93-360AFAF99D52}" type="datetimeFigureOut">
              <a:rPr lang="en-US" smtClean="0">
                <a:solidFill>
                  <a:srgbClr val="696464"/>
                </a:solidFill>
              </a:rPr>
              <a:pPr/>
              <a:t>12/3/2019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5F5F-4EA8-4B38-AAAD-6FDE776ED6E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171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DC7C81-ED8F-4C92-97E0-F1B8771AABE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8917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69801-1D94-4B6C-9DED-246CC821CD2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19263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8FD7FE-1B0F-462D-945B-C61F1098963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8387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12838"/>
            <a:ext cx="4038600" cy="5135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12838"/>
            <a:ext cx="4038600" cy="5135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11D8CC-C907-4616-ACD0-E9A4387A376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606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77CD44-1699-4E1C-8382-6ED6C0244DE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5875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47769F-C35C-455E-B6C6-4E125A836CE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6776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D22634-7A6C-4CAE-AC82-4D485370D71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0832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05BAAA-6AD5-4AA7-9702-5FA32F027FF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2321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EF7A0E-5E46-499C-BF72-CF326449AE2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6859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12DCAE-8633-40EC-93A8-FC1CA1788E9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05801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0350" y="381000"/>
            <a:ext cx="207645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607695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CF6DD1-655F-4F42-B673-5E3D0C1E709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444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3" name="Group 79"/>
          <p:cNvGrpSpPr>
            <a:grpSpLocks/>
          </p:cNvGrpSpPr>
          <p:nvPr/>
        </p:nvGrpSpPr>
        <p:grpSpPr bwMode="auto">
          <a:xfrm>
            <a:off x="685800" y="685800"/>
            <a:ext cx="8458200" cy="260350"/>
            <a:chOff x="2448" y="384"/>
            <a:chExt cx="3312" cy="212"/>
          </a:xfrm>
        </p:grpSpPr>
        <p:sp>
          <p:nvSpPr>
            <p:cNvPr id="1101" name="Rectangle 77"/>
            <p:cNvSpPr>
              <a:spLocks noChangeArrowheads="1"/>
            </p:cNvSpPr>
            <p:nvPr userDrawn="1"/>
          </p:nvSpPr>
          <p:spPr bwMode="gray">
            <a:xfrm>
              <a:off x="2448" y="384"/>
              <a:ext cx="3312" cy="96"/>
            </a:xfrm>
            <a:prstGeom prst="rect">
              <a:avLst/>
            </a:prstGeom>
            <a:gradFill rotWithShape="1">
              <a:gsLst>
                <a:gs pos="0">
                  <a:srgbClr val="969696">
                    <a:gamma/>
                    <a:tint val="0"/>
                    <a:invGamma/>
                    <a:alpha val="0"/>
                  </a:srgbClr>
                </a:gs>
                <a:gs pos="100000">
                  <a:srgbClr val="969696">
                    <a:alpha val="27000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Rectangle 78"/>
            <p:cNvSpPr>
              <a:spLocks noChangeArrowheads="1"/>
            </p:cNvSpPr>
            <p:nvPr userDrawn="1"/>
          </p:nvSpPr>
          <p:spPr bwMode="gray">
            <a:xfrm>
              <a:off x="2448" y="500"/>
              <a:ext cx="3312" cy="96"/>
            </a:xfrm>
            <a:prstGeom prst="rect">
              <a:avLst/>
            </a:prstGeom>
            <a:gradFill rotWithShape="1">
              <a:gsLst>
                <a:gs pos="0">
                  <a:srgbClr val="969696">
                    <a:gamma/>
                    <a:tint val="0"/>
                    <a:invGamma/>
                    <a:alpha val="0"/>
                  </a:srgbClr>
                </a:gs>
                <a:gs pos="100000">
                  <a:srgbClr val="969696">
                    <a:alpha val="27000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295400"/>
            <a:ext cx="83058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762000" y="6553200"/>
            <a:ext cx="18288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5029200" y="6248400"/>
            <a:ext cx="2895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3581400" y="6629400"/>
            <a:ext cx="2133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E3AF7B0-59FE-4387-B595-A3F08C4484B8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14400" y="457200"/>
            <a:ext cx="75438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grpSp>
        <p:nvGrpSpPr>
          <p:cNvPr id="1097" name="Group 73"/>
          <p:cNvGrpSpPr>
            <a:grpSpLocks/>
          </p:cNvGrpSpPr>
          <p:nvPr/>
        </p:nvGrpSpPr>
        <p:grpSpPr bwMode="auto">
          <a:xfrm>
            <a:off x="360363" y="457200"/>
            <a:ext cx="533400" cy="609600"/>
            <a:chOff x="4128" y="1920"/>
            <a:chExt cx="1010" cy="1104"/>
          </a:xfrm>
        </p:grpSpPr>
        <p:sp>
          <p:nvSpPr>
            <p:cNvPr id="1093" name="Freeform 69"/>
            <p:cNvSpPr>
              <a:spLocks/>
            </p:cNvSpPr>
            <p:nvPr userDrawn="1"/>
          </p:nvSpPr>
          <p:spPr bwMode="gray">
            <a:xfrm>
              <a:off x="4128" y="1920"/>
              <a:ext cx="528" cy="530"/>
            </a:xfrm>
            <a:custGeom>
              <a:avLst/>
              <a:gdLst>
                <a:gd name="T0" fmla="*/ 0 w 528"/>
                <a:gd name="T1" fmla="*/ 0 h 530"/>
                <a:gd name="T2" fmla="*/ 0 w 528"/>
                <a:gd name="T3" fmla="*/ 192 h 530"/>
                <a:gd name="T4" fmla="*/ 340 w 528"/>
                <a:gd name="T5" fmla="*/ 530 h 530"/>
                <a:gd name="T6" fmla="*/ 528 w 528"/>
                <a:gd name="T7" fmla="*/ 528 h 530"/>
                <a:gd name="T8" fmla="*/ 528 w 528"/>
                <a:gd name="T9" fmla="*/ 336 h 530"/>
                <a:gd name="T10" fmla="*/ 196 w 528"/>
                <a:gd name="T11" fmla="*/ 0 h 530"/>
                <a:gd name="T12" fmla="*/ 0 w 528"/>
                <a:gd name="T13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8" h="530">
                  <a:moveTo>
                    <a:pt x="0" y="0"/>
                  </a:moveTo>
                  <a:lnTo>
                    <a:pt x="0" y="192"/>
                  </a:lnTo>
                  <a:lnTo>
                    <a:pt x="340" y="530"/>
                  </a:lnTo>
                  <a:lnTo>
                    <a:pt x="528" y="528"/>
                  </a:lnTo>
                  <a:lnTo>
                    <a:pt x="528" y="336"/>
                  </a:lnTo>
                  <a:lnTo>
                    <a:pt x="1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/>
            </p:cNvSpPr>
            <p:nvPr userDrawn="1"/>
          </p:nvSpPr>
          <p:spPr bwMode="gray">
            <a:xfrm rot="5400000">
              <a:off x="4129" y="2495"/>
              <a:ext cx="528" cy="530"/>
            </a:xfrm>
            <a:custGeom>
              <a:avLst/>
              <a:gdLst>
                <a:gd name="T0" fmla="*/ 0 w 528"/>
                <a:gd name="T1" fmla="*/ 0 h 530"/>
                <a:gd name="T2" fmla="*/ 0 w 528"/>
                <a:gd name="T3" fmla="*/ 192 h 530"/>
                <a:gd name="T4" fmla="*/ 340 w 528"/>
                <a:gd name="T5" fmla="*/ 530 h 530"/>
                <a:gd name="T6" fmla="*/ 528 w 528"/>
                <a:gd name="T7" fmla="*/ 528 h 530"/>
                <a:gd name="T8" fmla="*/ 528 w 528"/>
                <a:gd name="T9" fmla="*/ 336 h 530"/>
                <a:gd name="T10" fmla="*/ 196 w 528"/>
                <a:gd name="T11" fmla="*/ 0 h 530"/>
                <a:gd name="T12" fmla="*/ 0 w 528"/>
                <a:gd name="T13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8" h="530">
                  <a:moveTo>
                    <a:pt x="0" y="0"/>
                  </a:moveTo>
                  <a:lnTo>
                    <a:pt x="0" y="192"/>
                  </a:lnTo>
                  <a:lnTo>
                    <a:pt x="340" y="530"/>
                  </a:lnTo>
                  <a:lnTo>
                    <a:pt x="528" y="528"/>
                  </a:lnTo>
                  <a:lnTo>
                    <a:pt x="528" y="336"/>
                  </a:lnTo>
                  <a:lnTo>
                    <a:pt x="1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/>
            </p:cNvSpPr>
            <p:nvPr userDrawn="1"/>
          </p:nvSpPr>
          <p:spPr bwMode="gray">
            <a:xfrm>
              <a:off x="4608" y="1920"/>
              <a:ext cx="528" cy="530"/>
            </a:xfrm>
            <a:custGeom>
              <a:avLst/>
              <a:gdLst>
                <a:gd name="T0" fmla="*/ 0 w 528"/>
                <a:gd name="T1" fmla="*/ 0 h 530"/>
                <a:gd name="T2" fmla="*/ 0 w 528"/>
                <a:gd name="T3" fmla="*/ 192 h 530"/>
                <a:gd name="T4" fmla="*/ 340 w 528"/>
                <a:gd name="T5" fmla="*/ 530 h 530"/>
                <a:gd name="T6" fmla="*/ 528 w 528"/>
                <a:gd name="T7" fmla="*/ 528 h 530"/>
                <a:gd name="T8" fmla="*/ 528 w 528"/>
                <a:gd name="T9" fmla="*/ 336 h 530"/>
                <a:gd name="T10" fmla="*/ 196 w 528"/>
                <a:gd name="T11" fmla="*/ 0 h 530"/>
                <a:gd name="T12" fmla="*/ 0 w 528"/>
                <a:gd name="T13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8" h="530">
                  <a:moveTo>
                    <a:pt x="0" y="0"/>
                  </a:moveTo>
                  <a:lnTo>
                    <a:pt x="0" y="192"/>
                  </a:lnTo>
                  <a:lnTo>
                    <a:pt x="340" y="530"/>
                  </a:lnTo>
                  <a:lnTo>
                    <a:pt x="528" y="528"/>
                  </a:lnTo>
                  <a:lnTo>
                    <a:pt x="528" y="336"/>
                  </a:lnTo>
                  <a:lnTo>
                    <a:pt x="1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/>
            </p:cNvSpPr>
            <p:nvPr userDrawn="1"/>
          </p:nvSpPr>
          <p:spPr bwMode="gray">
            <a:xfrm rot="5400000">
              <a:off x="4609" y="2495"/>
              <a:ext cx="528" cy="530"/>
            </a:xfrm>
            <a:custGeom>
              <a:avLst/>
              <a:gdLst>
                <a:gd name="T0" fmla="*/ 0 w 528"/>
                <a:gd name="T1" fmla="*/ 0 h 530"/>
                <a:gd name="T2" fmla="*/ 0 w 528"/>
                <a:gd name="T3" fmla="*/ 192 h 530"/>
                <a:gd name="T4" fmla="*/ 340 w 528"/>
                <a:gd name="T5" fmla="*/ 530 h 530"/>
                <a:gd name="T6" fmla="*/ 528 w 528"/>
                <a:gd name="T7" fmla="*/ 528 h 530"/>
                <a:gd name="T8" fmla="*/ 528 w 528"/>
                <a:gd name="T9" fmla="*/ 336 h 530"/>
                <a:gd name="T10" fmla="*/ 196 w 528"/>
                <a:gd name="T11" fmla="*/ 0 h 530"/>
                <a:gd name="T12" fmla="*/ 0 w 528"/>
                <a:gd name="T13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8" h="530">
                  <a:moveTo>
                    <a:pt x="0" y="0"/>
                  </a:moveTo>
                  <a:lnTo>
                    <a:pt x="0" y="192"/>
                  </a:lnTo>
                  <a:lnTo>
                    <a:pt x="340" y="530"/>
                  </a:lnTo>
                  <a:lnTo>
                    <a:pt x="528" y="528"/>
                  </a:lnTo>
                  <a:lnTo>
                    <a:pt x="528" y="336"/>
                  </a:lnTo>
                  <a:lnTo>
                    <a:pt x="1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104" name="Text Box 80"/>
          <p:cNvSpPr txBox="1">
            <a:spLocks noChangeArrowheads="1"/>
          </p:cNvSpPr>
          <p:nvPr/>
        </p:nvSpPr>
        <p:spPr bwMode="gray">
          <a:xfrm>
            <a:off x="3352800" y="304800"/>
            <a:ext cx="55086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smtClean="0">
                <a:solidFill>
                  <a:srgbClr val="000000"/>
                </a:solidFill>
              </a:rPr>
              <a:t>Add your company slogan</a:t>
            </a:r>
          </a:p>
        </p:txBody>
      </p:sp>
      <p:sp>
        <p:nvSpPr>
          <p:cNvPr id="1106" name="Text Box 82"/>
          <p:cNvSpPr txBox="1">
            <a:spLocks noChangeArrowheads="1"/>
          </p:cNvSpPr>
          <p:nvPr/>
        </p:nvSpPr>
        <p:spPr bwMode="white">
          <a:xfrm>
            <a:off x="7848600" y="6172200"/>
            <a:ext cx="1066800" cy="3968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i="1" smtClean="0">
                <a:solidFill>
                  <a:srgbClr val="D9520F"/>
                </a:solidFill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53954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172CC47-F137-40CD-8D93-360AFAF99D52}" type="datetimeFigureOut">
              <a:rPr lang="en-US" smtClean="0">
                <a:solidFill>
                  <a:srgbClr val="696464"/>
                </a:solidFill>
              </a:rPr>
              <a:pPr/>
              <a:t>12/3/2019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4AD5F5F-4EA8-4B38-AAAD-6FDE776ED6E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618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 spd="med">
    <p:wipe dir="r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12838"/>
            <a:ext cx="8229600" cy="513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5E2BF6D-91AE-4665-A398-34FF211C33A2}" type="slidenum">
              <a:rPr lang="en-US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762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72202" y="1600093"/>
            <a:ext cx="8305800" cy="4038707"/>
          </a:xfrm>
        </p:spPr>
        <p:txBody>
          <a:bodyPr/>
          <a:lstStyle/>
          <a:p>
            <a:pPr algn="ctr" rtl="1"/>
            <a:r>
              <a:rPr lang="en-US" sz="3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B Titr" pitchFamily="2" charset="-78"/>
              </a:rPr>
              <a:t/>
            </a:r>
            <a:br>
              <a:rPr lang="en-US" sz="3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B Titr" pitchFamily="2" charset="-78"/>
              </a:rPr>
            </a:br>
            <a:r>
              <a:rPr lang="fa-IR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Titr" pitchFamily="2" charset="-78"/>
              </a:rPr>
              <a:t>تعاریف عفونت های مرتبط با مراقبت های بهداشتی</a:t>
            </a:r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Titr" pitchFamily="2" charset="-78"/>
              </a:rPr>
              <a:t/>
            </a:r>
            <a:b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Titr" pitchFamily="2" charset="-78"/>
              </a:rPr>
            </a:br>
            <a:r>
              <a:rPr lang="fa-IR" sz="36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B Titr" pitchFamily="2" charset="-78"/>
              </a:rPr>
              <a:t/>
            </a:r>
            <a:br>
              <a:rPr lang="fa-IR" sz="36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B Titr" pitchFamily="2" charset="-78"/>
              </a:rPr>
            </a:br>
            <a:r>
              <a:rPr lang="fa-IR" sz="1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Titr" pitchFamily="2" charset="-78"/>
              </a:rPr>
              <a:t>(تهران/ آذر </a:t>
            </a:r>
            <a:r>
              <a:rPr lang="fa-IR" sz="1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Titr" pitchFamily="2" charset="-78"/>
              </a:rPr>
              <a:t>1398)</a:t>
            </a:r>
            <a:endParaRPr lang="en-US" sz="1800" b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itchFamily="34" charset="0"/>
              <a:cs typeface="B Titr" pitchFamily="2" charset="-78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113753" y="5334000"/>
            <a:ext cx="4950394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fa-IR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دکتر آرش سیفی</a:t>
            </a:r>
          </a:p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fa-IR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متخصص بیماریهای عفونی و گرمسیری</a:t>
            </a:r>
          </a:p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fa-IR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طراح نرم افزار مراقبت از عفونتهای بیمارستانی</a:t>
            </a:r>
          </a:p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fa-IR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مسئول واحد کنترل عفونت بیمارستان امام خمینی (ره)</a:t>
            </a:r>
          </a:p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fa-IR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استادیار دانشگاه علوم پزشکی و خدمات بهداشتی درمانی تهران</a:t>
            </a:r>
            <a:endParaRPr lang="en-US" sz="14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3" name="Picture 5" descr="C:\Users\Armin\Desktop\INISv3\images\tums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682" y="4724400"/>
            <a:ext cx="594465" cy="609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99" y="228599"/>
            <a:ext cx="1947798" cy="194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8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001000" cy="563563"/>
          </a:xfrm>
        </p:spPr>
        <p:txBody>
          <a:bodyPr/>
          <a:lstStyle/>
          <a:p>
            <a:pPr algn="ctr"/>
            <a:r>
              <a:rPr lang="en-US" sz="20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LCBI</a:t>
            </a:r>
            <a:r>
              <a:rPr lang="en-US" sz="2000" dirty="0" smtClean="0"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(Laboratory-Confirmed Bloodstream Infection)</a:t>
            </a:r>
            <a:r>
              <a:rPr lang="fa-IR" sz="2000" dirty="0" smtClean="0"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smtClean="0"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2000" dirty="0" smtClean="0"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a-IR" sz="2000" dirty="0" smtClean="0"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عفونت جریان خون تایید شده آزمایشگاهی</a:t>
            </a:r>
            <a:endParaRPr lang="en-US" sz="2000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 rtl="1">
              <a:lnSpc>
                <a:spcPct val="115000"/>
              </a:lnSpc>
              <a:spcAft>
                <a:spcPts val="1000"/>
              </a:spcAft>
              <a:buFont typeface="Tahoma"/>
              <a:buChar char="-"/>
            </a:pPr>
            <a:endParaRPr lang="en-US" sz="2000" b="1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just" rtl="1">
              <a:lnSpc>
                <a:spcPct val="115000"/>
              </a:lnSpc>
              <a:spcAft>
                <a:spcPts val="1000"/>
              </a:spcAft>
              <a:buFont typeface="Tahoma"/>
              <a:buChar char="-"/>
            </a:pPr>
            <a:r>
              <a:rPr lang="en-US" sz="20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LCBI1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: یک </a:t>
            </a:r>
            <a:r>
              <a:rPr lang="en-US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B/C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مثبت با میکروبهای معمول (مثل استافیلوکوک اورئوس) </a:t>
            </a:r>
            <a:r>
              <a:rPr lang="fa-IR" sz="20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میکروب منشا غیر از خون نداشته باشد (مثلا باکتریمی </a:t>
            </a:r>
            <a:r>
              <a:rPr lang="en-US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UTI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نباشد)</a:t>
            </a:r>
          </a:p>
          <a:p>
            <a:pPr lvl="0" algn="just" rtl="1">
              <a:lnSpc>
                <a:spcPct val="115000"/>
              </a:lnSpc>
              <a:spcAft>
                <a:spcPts val="1000"/>
              </a:spcAft>
              <a:buFont typeface="Tahoma"/>
              <a:buChar char="-"/>
            </a:pPr>
            <a:endParaRPr lang="en-US" sz="8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just" rtl="1">
              <a:lnSpc>
                <a:spcPct val="115000"/>
              </a:lnSpc>
              <a:spcAft>
                <a:spcPts val="1000"/>
              </a:spcAft>
              <a:buFont typeface="Tahoma"/>
              <a:buChar char="-"/>
            </a:pPr>
            <a:r>
              <a:rPr lang="en-US" sz="20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LCBI2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: بیمار یکی از (تب، لرز، هایپوتنشن) داشته باشد </a:t>
            </a:r>
            <a:r>
              <a:rPr lang="fa-IR" sz="20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a-IR" sz="2000" u="sng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دو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B/C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مثبت با آلوده کننده های شایع پوستی (مثل استافیلوکوک اپیدرمیس).</a:t>
            </a:r>
          </a:p>
          <a:p>
            <a:pPr lvl="0" algn="just" rtl="1">
              <a:lnSpc>
                <a:spcPct val="115000"/>
              </a:lnSpc>
              <a:spcAft>
                <a:spcPts val="1000"/>
              </a:spcAft>
              <a:buFont typeface="Tahoma"/>
              <a:buChar char="-"/>
            </a:pPr>
            <a:endParaRPr lang="en-US" sz="8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just" rtl="1">
              <a:lnSpc>
                <a:spcPct val="115000"/>
              </a:lnSpc>
              <a:spcAft>
                <a:spcPts val="1000"/>
              </a:spcAft>
              <a:buFont typeface="Tahoma"/>
              <a:buChar char="-"/>
            </a:pPr>
            <a:r>
              <a:rPr lang="en-US" sz="20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LCBI3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: شیرخوار ≤ 1 سال یکی از این موارد (تب، هایپوترمی، آپنه، برادیکاردی) داشته باشد </a:t>
            </a:r>
            <a:r>
              <a:rPr lang="fa-IR" sz="20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a-IR" sz="2000" u="sng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دو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کشت خون مثبت با آلوده کننده های شایع پوستی (مثل استافیلوکوک اپیدرمیس).</a:t>
            </a:r>
            <a:endParaRPr lang="en-US" sz="20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 rtl="1"/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04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077200" cy="563563"/>
          </a:xfrm>
        </p:spPr>
        <p:txBody>
          <a:bodyPr/>
          <a:lstStyle/>
          <a:p>
            <a:pPr algn="ctr"/>
            <a:r>
              <a:rPr lang="en-US" sz="20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MBI-LCBI</a:t>
            </a:r>
            <a:r>
              <a:rPr lang="en-US" sz="2000" dirty="0" smtClean="0"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(Mucosal Barrier Injury LCBI)</a:t>
            </a:r>
            <a:r>
              <a:rPr lang="fa-IR" sz="2000" dirty="0" smtClean="0"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fa-IR" sz="2000" dirty="0" smtClean="0"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a-IR" sz="2000" dirty="0" smtClean="0"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عفونت جریان خون بعلت آسیب مخاطی</a:t>
            </a:r>
            <a:endParaRPr lang="en-US" sz="2000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>
              <a:lnSpc>
                <a:spcPct val="115000"/>
              </a:lnSpc>
              <a:spcAft>
                <a:spcPts val="1000"/>
              </a:spcAft>
              <a:buFont typeface="Tahoma"/>
              <a:buChar char="-"/>
            </a:pPr>
            <a:endParaRPr lang="en-US" sz="2000" b="1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r" rtl="1">
              <a:lnSpc>
                <a:spcPct val="115000"/>
              </a:lnSpc>
              <a:spcAft>
                <a:spcPts val="1000"/>
              </a:spcAft>
              <a:buFont typeface="Tahoma"/>
              <a:buChar char="-"/>
            </a:pPr>
            <a:r>
              <a:rPr lang="en-US" sz="20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MBI-LCBI 1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: بیمار </a:t>
            </a:r>
            <a:r>
              <a:rPr lang="en-US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B/C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مثبت با میکروبهای روده ای (شرایط </a:t>
            </a:r>
            <a:r>
              <a:rPr lang="en-US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LCBI1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دارد)</a:t>
            </a:r>
            <a:endParaRPr lang="en-US" sz="20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a-IR" sz="20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یکی از این موارد:</a:t>
            </a:r>
            <a:endParaRPr lang="en-US" sz="20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r" rtl="1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پیوند آلوژنیک مغز استخوان طی یکسال قبل و یکی از موارد زیر در همین بستری:</a:t>
            </a:r>
            <a:endParaRPr lang="en-US" sz="20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 algn="r" rtl="1">
              <a:lnSpc>
                <a:spcPct val="115000"/>
              </a:lnSpc>
              <a:spcAft>
                <a:spcPts val="1000"/>
              </a:spcAft>
              <a:buFont typeface="+mj-lt"/>
              <a:buAutoNum type="alphaLcPeriod"/>
            </a:pP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درجه 3 یا 4 واکنش گوارشی گرافت علیه میزبان </a:t>
            </a:r>
            <a:r>
              <a:rPr lang="en-US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(GI-GVHD) </a:t>
            </a:r>
          </a:p>
          <a:p>
            <a:pPr lvl="1" algn="r" rtl="1">
              <a:lnSpc>
                <a:spcPct val="115000"/>
              </a:lnSpc>
              <a:spcAft>
                <a:spcPts val="1000"/>
              </a:spcAft>
              <a:buFont typeface="+mj-lt"/>
              <a:buAutoNum type="alphaLcPeriod"/>
            </a:pP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اسهال حجیم (≥1 لیتر در روز) در زمان </a:t>
            </a:r>
            <a:r>
              <a:rPr lang="en-US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B/C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مثبت یا طی یک هفته قبل</a:t>
            </a:r>
            <a:endParaRPr lang="en-US" sz="20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r" rtl="1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نوتروپنی</a:t>
            </a:r>
            <a:endParaRPr lang="en-US" sz="20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20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MBI-LCBI 2 , 3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4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077200" cy="563563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70C0"/>
                </a:solidFill>
              </a:rPr>
              <a:t>CA-BSI (Catheter-Associated BSI)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305800" cy="5029200"/>
          </a:xfrm>
        </p:spPr>
        <p:txBody>
          <a:bodyPr/>
          <a:lstStyle/>
          <a:p>
            <a:pPr algn="r" rtl="1"/>
            <a:r>
              <a:rPr lang="fa-IR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بیمار بیش از 2 روز دارای کاتتر عروقی باشد</a:t>
            </a:r>
          </a:p>
          <a:p>
            <a:pPr marL="0" indent="0" algn="r" rtl="1">
              <a:buNone/>
            </a:pPr>
            <a:r>
              <a:rPr lang="fa-IR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و</a:t>
            </a:r>
            <a:r>
              <a:rPr lang="fa-IR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جهت وی </a:t>
            </a:r>
            <a:r>
              <a:rPr lang="en-US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LCBI </a:t>
            </a:r>
            <a:r>
              <a:rPr lang="fa-IR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تشخیص داده شود</a:t>
            </a:r>
          </a:p>
          <a:p>
            <a:pPr marL="0" indent="0" algn="r" rtl="1">
              <a:buNone/>
            </a:pPr>
            <a:r>
              <a:rPr lang="fa-IR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a-I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a-IR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</a:t>
            </a:r>
            <a:r>
              <a:rPr lang="fa-IR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در بررسی ها سایر ارگانها (مثل پنومونی، عفونت ادراری، و غیره) بعنوان منشاء رد شده باشد.</a:t>
            </a:r>
          </a:p>
          <a:p>
            <a:pPr marL="0" indent="0" algn="r" rtl="1">
              <a:buNone/>
            </a:pPr>
            <a:endParaRPr lang="fa-IR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r" rtl="1">
              <a:buNone/>
            </a:pP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تعریف عفونت کاتتر در بالین </a:t>
            </a:r>
            <a:r>
              <a:rPr lang="en-US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(clinical </a:t>
            </a:r>
            <a:r>
              <a:rPr lang="en-US" sz="2000" dirty="0" err="1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Dx</a:t>
            </a:r>
            <a:r>
              <a:rPr lang="en-US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نه مراقبت:</a:t>
            </a:r>
          </a:p>
          <a:p>
            <a:pPr marL="400050" lvl="1" indent="0" algn="r" rtl="1">
              <a:buNone/>
            </a:pP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B/C</a:t>
            </a: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از کاتتر نسبت به </a:t>
            </a:r>
            <a:r>
              <a:rPr lang="en-US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B/C</a:t>
            </a: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محیطی زودتر رشد کند </a:t>
            </a:r>
          </a:p>
          <a:p>
            <a:pPr marL="400050" lvl="1" indent="0" algn="r" rtl="1">
              <a:buNone/>
            </a:pP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B/C</a:t>
            </a:r>
            <a:r>
              <a:rPr lang="fa-IR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از کاتتر نسبت به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B/C</a:t>
            </a:r>
            <a:r>
              <a:rPr lang="fa-IR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محیطی </a:t>
            </a:r>
            <a:r>
              <a:rPr lang="fa-I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کلونی بیشتر </a:t>
            </a:r>
            <a:r>
              <a:rPr lang="fa-IR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رشد </a:t>
            </a:r>
            <a:r>
              <a:rPr lang="fa-I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کند</a:t>
            </a:r>
          </a:p>
          <a:p>
            <a:pPr marL="400050" lvl="1" indent="0" algn="r" rtl="1">
              <a:buNone/>
            </a:pP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B/C</a:t>
            </a:r>
            <a:r>
              <a:rPr lang="fa-I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محیطی مثبت و کشت نوک کاتتر مثبت باشد</a:t>
            </a:r>
          </a:p>
          <a:p>
            <a:pPr marL="400050" lvl="1" indent="0" algn="r" rtl="1">
              <a:buNone/>
            </a:pPr>
            <a:r>
              <a:rPr lang="fa-I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علائم بالینی + عفونت پوست یا تونل کاتتر</a:t>
            </a:r>
          </a:p>
          <a:p>
            <a:pPr marL="400050" lvl="1" indent="0" algn="r" rtl="1">
              <a:buNone/>
            </a:pPr>
            <a:r>
              <a:rPr lang="fa-I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علائم بالینی + رفع علائم با خروج کاتتر</a:t>
            </a:r>
            <a:endParaRPr lang="fa-I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00050" lvl="1" indent="0" algn="r" rtl="1">
              <a:buNone/>
            </a:pPr>
            <a:endParaRPr lang="fa-IR" sz="16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70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077200" cy="563563"/>
          </a:xfrm>
        </p:spPr>
        <p:txBody>
          <a:bodyPr/>
          <a:lstStyle/>
          <a:p>
            <a:pPr algn="ctr"/>
            <a:r>
              <a:rPr lang="fa-IR" sz="4000" dirty="0" smtClean="0">
                <a:solidFill>
                  <a:srgbClr val="FF0000"/>
                </a:solidFill>
              </a:rPr>
              <a:t>نکته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فرض کنید:</a:t>
            </a:r>
          </a:p>
          <a:p>
            <a:pPr algn="r" rtl="1"/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بیماری عفونت ادراری با گسترش به خون (یوروسپسیس) دارد. در این بیمار اگر از کاتتر ورید مرکزی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B/C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فرستاده شود قاعدتا مثبت خواهد بود در حالیکه </a:t>
            </a:r>
            <a:r>
              <a:rPr lang="fa-IR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عفونت مربوط به کاتتر نیست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r" rtl="1"/>
            <a:endParaRPr lang="fa-I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 rtl="1"/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در این بیمار کشت ادرار، کشت خون محیطی، و کشت از کاتتر مثبت خواهد بود، و عفونت جریان خون </a:t>
            </a:r>
            <a:r>
              <a:rPr lang="fa-IR" sz="2400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ثانویه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(به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UTI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 است.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43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077200" cy="563563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CASE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05800" cy="5334000"/>
          </a:xfrm>
        </p:spPr>
        <p:txBody>
          <a:bodyPr/>
          <a:lstStyle/>
          <a:p>
            <a:pPr algn="r" rtl="1"/>
            <a:r>
              <a:rPr lang="fa-IR" sz="2400" dirty="0" smtClean="0">
                <a:cs typeface="B Nazanin" pitchFamily="2" charset="-78"/>
              </a:rPr>
              <a:t>بیمار خانم 70 ساله که بعلت کانسر کولون متاستاتیک، در تاریخ 1 آذر در </a:t>
            </a:r>
            <a:r>
              <a:rPr lang="en-US" sz="2400" dirty="0" smtClean="0">
                <a:cs typeface="B Nazanin" pitchFamily="2" charset="-78"/>
              </a:rPr>
              <a:t>ICU</a:t>
            </a:r>
            <a:r>
              <a:rPr lang="fa-IR" sz="2400" dirty="0" smtClean="0">
                <a:cs typeface="B Nazanin" pitchFamily="2" charset="-78"/>
              </a:rPr>
              <a:t> بستری و اینتوبه میشود، بیمار به هنگام بستری در </a:t>
            </a:r>
            <a:r>
              <a:rPr lang="en-US" sz="2400" dirty="0" smtClean="0">
                <a:cs typeface="B Nazanin" pitchFamily="2" charset="-78"/>
              </a:rPr>
              <a:t>ICU</a:t>
            </a:r>
            <a:r>
              <a:rPr lang="fa-IR" sz="2400" dirty="0" smtClean="0">
                <a:cs typeface="B Nazanin" pitchFamily="2" charset="-78"/>
              </a:rPr>
              <a:t> کاتتر ورید مرکزی داشته است. در تاریخ 5 آذر بیمار دچار تب می شود، که کشت از ترشحات تراشه، خون محیطی در دو نوبت، کشت از خون کاتتر، کشت ادرار ارسال می شود، و بیمار تحت درمان با مروپنم + ونکومایسین قرار میگیرد. </a:t>
            </a:r>
            <a:r>
              <a:rPr lang="en-US" sz="2400" dirty="0" smtClean="0">
                <a:cs typeface="B Nazanin" pitchFamily="2" charset="-78"/>
              </a:rPr>
              <a:t>CXR</a:t>
            </a:r>
            <a:r>
              <a:rPr lang="fa-IR" sz="2400" dirty="0" smtClean="0">
                <a:cs typeface="B Nazanin" pitchFamily="2" charset="-78"/>
              </a:rPr>
              <a:t> کدورت جدید نداشته، سونوگرافی شکم کالکشن یا شواهدی از عفونت نداشته. دو روز بعد جواب کشتها آمده است:</a:t>
            </a:r>
          </a:p>
          <a:p>
            <a:pPr lvl="1" algn="r" rtl="1"/>
            <a:r>
              <a:rPr lang="fa-IR" sz="2000" dirty="0" smtClean="0">
                <a:cs typeface="B Nazanin" pitchFamily="2" charset="-78"/>
              </a:rPr>
              <a:t>کشت ترشحات تراشه، کشت ادرار : منفی</a:t>
            </a:r>
          </a:p>
          <a:p>
            <a:pPr lvl="1" algn="r" rtl="1"/>
            <a:r>
              <a:rPr lang="fa-IR" sz="2000" dirty="0" smtClean="0">
                <a:cs typeface="B Nazanin" pitchFamily="2" charset="-78"/>
              </a:rPr>
              <a:t>کشت خون محیطی: </a:t>
            </a:r>
            <a:r>
              <a:rPr lang="en-US" sz="2000" dirty="0" smtClean="0">
                <a:cs typeface="B Nazanin" pitchFamily="2" charset="-78"/>
              </a:rPr>
              <a:t>Ecoli</a:t>
            </a:r>
          </a:p>
          <a:p>
            <a:pPr lvl="1" algn="r" rtl="1"/>
            <a:r>
              <a:rPr lang="fa-IR" sz="2000" dirty="0" smtClean="0">
                <a:cs typeface="B Nazanin" pitchFamily="2" charset="-78"/>
              </a:rPr>
              <a:t>کشت خون </a:t>
            </a:r>
            <a:r>
              <a:rPr lang="fa-IR" sz="2000" dirty="0">
                <a:cs typeface="B Nazanin" pitchFamily="2" charset="-78"/>
              </a:rPr>
              <a:t>گرفته شده از کاتتر ورید </a:t>
            </a:r>
            <a:r>
              <a:rPr lang="fa-IR" sz="2000" dirty="0" smtClean="0">
                <a:cs typeface="B Nazanin" pitchFamily="2" charset="-78"/>
              </a:rPr>
              <a:t>مرکزی آماده نیست</a:t>
            </a:r>
          </a:p>
          <a:p>
            <a:pPr lvl="1" algn="r" rtl="1"/>
            <a:endParaRPr lang="fa-IR" sz="20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algn="r" rtl="1"/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سئوال: </a:t>
            </a:r>
            <a:r>
              <a:rPr lang="fa-IR" sz="2400" b="1" dirty="0" smtClean="0">
                <a:cs typeface="B Nazanin" pitchFamily="2" charset="-78"/>
              </a:rPr>
              <a:t>آیا بر طبق تعریف </a:t>
            </a:r>
            <a:r>
              <a:rPr lang="en-US" sz="2400" b="1" dirty="0" smtClean="0">
                <a:cs typeface="B Nazanin" pitchFamily="2" charset="-78"/>
              </a:rPr>
              <a:t>CDC</a:t>
            </a:r>
            <a:r>
              <a:rPr lang="fa-IR" sz="2400" b="1" dirty="0" smtClean="0">
                <a:cs typeface="B Nazanin" pitchFamily="2" charset="-78"/>
              </a:rPr>
              <a:t> عفونت </a:t>
            </a:r>
            <a:r>
              <a:rPr lang="en-US" sz="2400" b="1" dirty="0" smtClean="0">
                <a:cs typeface="B Nazanin" pitchFamily="2" charset="-78"/>
              </a:rPr>
              <a:t>CA-BSI</a:t>
            </a:r>
            <a:r>
              <a:rPr lang="fa-IR" sz="2400" b="1" dirty="0" smtClean="0">
                <a:cs typeface="B Nazanin" pitchFamily="2" charset="-78"/>
              </a:rPr>
              <a:t> هست یا خیر؟ چرا؟</a:t>
            </a:r>
            <a:endParaRPr lang="en-US" sz="2400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495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fa-IR" b="1" dirty="0" smtClean="0">
              <a:cs typeface="B Nazanin" pitchFamily="2" charset="-78"/>
            </a:endParaRPr>
          </a:p>
          <a:p>
            <a:pPr algn="r" rtl="1"/>
            <a:r>
              <a:rPr lang="fa-IR" b="1" dirty="0" smtClean="0">
                <a:cs typeface="B Nazanin" pitchFamily="2" charset="-78"/>
              </a:rPr>
              <a:t>سئوال : بیماریابی در مورد </a:t>
            </a:r>
            <a:r>
              <a:rPr lang="en-US" b="1" dirty="0" smtClean="0">
                <a:cs typeface="B Nazanin" pitchFamily="2" charset="-78"/>
              </a:rPr>
              <a:t>BSI</a:t>
            </a:r>
            <a:r>
              <a:rPr lang="fa-IR" b="1" dirty="0" smtClean="0">
                <a:cs typeface="B Nazanin" pitchFamily="2" charset="-78"/>
              </a:rPr>
              <a:t> از کجا </a:t>
            </a:r>
            <a:r>
              <a:rPr lang="fa-IR" b="1" u="sng" dirty="0" smtClean="0">
                <a:cs typeface="B Nazanin" pitchFamily="2" charset="-78"/>
              </a:rPr>
              <a:t>شروع</a:t>
            </a:r>
            <a:r>
              <a:rPr lang="fa-IR" b="1" dirty="0" smtClean="0">
                <a:cs typeface="B Nazanin" pitchFamily="2" charset="-78"/>
              </a:rPr>
              <a:t> می شود؟</a:t>
            </a: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marL="400050" lvl="1" indent="0" algn="r" rtl="1">
              <a:buNone/>
            </a:pPr>
            <a:r>
              <a:rPr lang="fa-IR" sz="2800" dirty="0" smtClean="0">
                <a:cs typeface="B Nazanin" pitchFamily="2" charset="-78"/>
              </a:rPr>
              <a:t>الف) از بالین بیمار و مشاهده علائم سپسیس</a:t>
            </a:r>
          </a:p>
          <a:p>
            <a:pPr marL="400050" lvl="1" indent="0" algn="r" rtl="1">
              <a:buNone/>
            </a:pPr>
            <a:r>
              <a:rPr lang="fa-IR" sz="2800" dirty="0" smtClean="0">
                <a:cs typeface="B Nazanin" pitchFamily="2" charset="-78"/>
              </a:rPr>
              <a:t>ب) آزمایشگاه میکروبشناسی و کشتهای خون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305800" cy="715963"/>
          </a:xfr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 rtl="1"/>
            <a:r>
              <a:rPr lang="fa-IR" sz="4000" b="0" dirty="0" smtClean="0">
                <a:solidFill>
                  <a:srgbClr val="7030A0"/>
                </a:solidFill>
                <a:cs typeface="B Titr" pitchFamily="2" charset="-78"/>
              </a:rPr>
              <a:t>بیماریابی / عفونت جریان خون</a:t>
            </a:r>
            <a:endParaRPr lang="en-US" sz="4000" b="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533400" y="3886200"/>
            <a:ext cx="3962400" cy="1828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بیماری که ابتدای آذر بستری شده در تاریخ 5 آذر نمونه </a:t>
            </a:r>
            <a:r>
              <a:rPr lang="en-US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B/C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 داشته که با استافیلوکوک اورئوس مثبت شده است. آیا برای تشخیص مراقبتی</a:t>
            </a:r>
            <a:r>
              <a:rPr lang="en-US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BSI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 نیاز به ویزیت بیمار یا مشاهده پرونده دارد؟</a:t>
            </a:r>
            <a:endParaRPr lang="fa-IR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85800" y="4038600"/>
            <a:ext cx="3962400" cy="1828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برای تشخیص مراقبتی</a:t>
            </a:r>
            <a:r>
              <a:rPr lang="en-US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BSI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 نیاز به ویزیت بیمار یا مشاهده پرونده نیست، ولی برای تعیین نوع (اولیه یا ثانویه) نیاز است. </a:t>
            </a:r>
            <a:endParaRPr lang="fa-IR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38200" y="4191000"/>
            <a:ext cx="3962400" cy="1828800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راههای بهبود بیماریابی </a:t>
            </a:r>
            <a:r>
              <a:rPr lang="en-US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BSI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؟</a:t>
            </a:r>
            <a:endParaRPr lang="fa-IR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155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001000" cy="5635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 rtl="1"/>
            <a:r>
              <a:rPr lang="fa-IR" dirty="0" smtClean="0">
                <a:solidFill>
                  <a:schemeClr val="tx1"/>
                </a:solidFill>
                <a:cs typeface="B Titr" pitchFamily="2" charset="-78"/>
              </a:rPr>
              <a:t>راههای بهبود بیماریابی در </a:t>
            </a:r>
            <a:r>
              <a:rPr lang="en-US" sz="3200" dirty="0" smtClean="0">
                <a:solidFill>
                  <a:schemeClr val="tx1"/>
                </a:solidFill>
                <a:cs typeface="B Titr" pitchFamily="2" charset="-78"/>
              </a:rPr>
              <a:t>BSI</a:t>
            </a:r>
            <a:endParaRPr lang="en-US" sz="32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>
                <a:cs typeface="B Nazanin" pitchFamily="2" charset="-78"/>
              </a:rPr>
              <a:t>دریافت گزارش روزانه کشت های خون مثبت از آزمایشگاه</a:t>
            </a:r>
          </a:p>
          <a:p>
            <a:pPr marL="400050" lvl="1" indent="0" algn="r" rtl="1">
              <a:buNone/>
            </a:pPr>
            <a:r>
              <a:rPr lang="fa-IR" dirty="0" smtClean="0">
                <a:cs typeface="B Nazanin" pitchFamily="2" charset="-78"/>
              </a:rPr>
              <a:t>دعوت مسئول </a:t>
            </a:r>
            <a:r>
              <a:rPr lang="en-US" dirty="0" smtClean="0">
                <a:cs typeface="B Nazanin" pitchFamily="2" charset="-78"/>
              </a:rPr>
              <a:t>IT</a:t>
            </a:r>
            <a:r>
              <a:rPr lang="fa-IR" dirty="0" smtClean="0">
                <a:cs typeface="B Nazanin" pitchFamily="2" charset="-78"/>
              </a:rPr>
              <a:t> و مسئول آزمایشگاه میکروبشناسی به جلسه کمیته کنترل عفونت با حضور رئیس بیمارستان یا معاون درمان. توضیح موضوع، و تصویب اینکه به واحد کنترل عفونت برای مشاهده کشتهای مثبت دسترسی داده شود.</a:t>
            </a:r>
          </a:p>
          <a:p>
            <a:pPr marL="400050" lvl="1" indent="0" algn="r" rtl="1">
              <a:buNone/>
            </a:pPr>
            <a:endParaRPr lang="fa-IR" dirty="0" smtClean="0">
              <a:cs typeface="B Nazanin" pitchFamily="2" charset="-78"/>
            </a:endParaRPr>
          </a:p>
          <a:p>
            <a:pPr algn="r" rtl="1"/>
            <a:r>
              <a:rPr lang="fa-IR" dirty="0" smtClean="0">
                <a:cs typeface="B Nazanin" pitchFamily="2" charset="-78"/>
              </a:rPr>
              <a:t>سئوال: آیا کشت های مثبت روز بستری هم مهم است و یا فقط کشتهای ارسالی پس از 48 ساعت از بستری بیمار که مثبت میشود اهمیت دارد؟</a:t>
            </a:r>
          </a:p>
          <a:p>
            <a:pPr algn="r" rtl="1"/>
            <a:endParaRPr lang="en-US" dirty="0" smtClean="0">
              <a:cs typeface="B Nazanin" pitchFamily="2" charset="-78"/>
            </a:endParaRPr>
          </a:p>
          <a:p>
            <a:pPr marL="400050" lvl="1" indent="0" algn="r" rtl="1">
              <a:buNone/>
            </a:pPr>
            <a:r>
              <a:rPr lang="fa-IR" sz="2800" dirty="0" smtClean="0">
                <a:cs typeface="B Nazanin" pitchFamily="2" charset="-78"/>
              </a:rPr>
              <a:t>کشت مثبت روز اول: دارای کاتتر عروقی / عفونت محل عمل / طی چند روز گذشته ترخیص شده.</a:t>
            </a:r>
            <a:endParaRPr lang="en-US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012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001000" cy="5635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 rtl="1"/>
            <a:r>
              <a:rPr lang="fa-IR" dirty="0" smtClean="0">
                <a:solidFill>
                  <a:schemeClr val="tx1"/>
                </a:solidFill>
                <a:cs typeface="B Titr" pitchFamily="2" charset="-78"/>
              </a:rPr>
              <a:t>راههای بهبود بیماریابی در </a:t>
            </a:r>
            <a:r>
              <a:rPr lang="en-US" sz="3200" dirty="0" smtClean="0">
                <a:solidFill>
                  <a:schemeClr val="tx1"/>
                </a:solidFill>
                <a:cs typeface="B Titr" pitchFamily="2" charset="-78"/>
              </a:rPr>
              <a:t>BSI</a:t>
            </a:r>
            <a:endParaRPr lang="en-US" sz="32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 smtClean="0">
                <a:cs typeface="B Nazanin" pitchFamily="2" charset="-78"/>
              </a:rPr>
              <a:t>ارسال نمونه در بیماران مشکوک به سپسیس </a:t>
            </a:r>
            <a:r>
              <a:rPr lang="en-US" b="1" dirty="0" smtClean="0">
                <a:cs typeface="B Nazanin" pitchFamily="2" charset="-78"/>
              </a:rPr>
              <a:t>(BSI)</a:t>
            </a:r>
            <a:r>
              <a:rPr lang="fa-IR" b="1" dirty="0" smtClean="0">
                <a:cs typeface="B Nazanin" pitchFamily="2" charset="-78"/>
              </a:rPr>
              <a:t>.</a:t>
            </a:r>
          </a:p>
          <a:p>
            <a:pPr algn="r" rtl="1"/>
            <a:endParaRPr lang="fa-IR" sz="2000" b="1" dirty="0" smtClean="0">
              <a:cs typeface="B Nazanin" pitchFamily="2" charset="-78"/>
            </a:endParaRPr>
          </a:p>
          <a:p>
            <a:pPr algn="r" rtl="1"/>
            <a:r>
              <a:rPr lang="fa-IR" b="1" dirty="0" smtClean="0">
                <a:cs typeface="B Nazanin" pitchFamily="2" charset="-78"/>
              </a:rPr>
              <a:t>ارسال نمونه کشت خون قبل از تجویز آنتی بیوتیک.</a:t>
            </a:r>
          </a:p>
          <a:p>
            <a:pPr algn="r" rtl="1"/>
            <a:endParaRPr lang="fa-IR" sz="2000" b="1" dirty="0">
              <a:cs typeface="B Nazanin" pitchFamily="2" charset="-78"/>
            </a:endParaRPr>
          </a:p>
          <a:p>
            <a:pPr algn="r" rtl="1"/>
            <a:r>
              <a:rPr lang="fa-IR" b="1" dirty="0" smtClean="0">
                <a:cs typeface="B Nazanin" pitchFamily="2" charset="-78"/>
              </a:rPr>
              <a:t>دریافت کشت خون در تمام شیفت ها توسط آزمایشگاه.</a:t>
            </a:r>
          </a:p>
          <a:p>
            <a:pPr algn="r" rtl="1"/>
            <a:endParaRPr lang="fa-IR" sz="2000" b="1" dirty="0">
              <a:cs typeface="B Nazanin" pitchFamily="2" charset="-78"/>
            </a:endParaRPr>
          </a:p>
          <a:p>
            <a:pPr algn="r" rtl="1"/>
            <a:r>
              <a:rPr lang="fa-IR" b="1" dirty="0" smtClean="0">
                <a:cs typeface="B Nazanin" pitchFamily="2" charset="-78"/>
              </a:rPr>
              <a:t>استفاده از محیط کشت بهتر یا تکنولوژی جدیدتر </a:t>
            </a:r>
            <a:r>
              <a:rPr lang="en-US" sz="2000" b="1" dirty="0" smtClean="0">
                <a:cs typeface="B Nazanin" pitchFamily="2" charset="-78"/>
              </a:rPr>
              <a:t>(</a:t>
            </a:r>
            <a:r>
              <a:rPr lang="en-US" sz="2000" b="1" dirty="0" err="1" smtClean="0">
                <a:cs typeface="B Nazanin" pitchFamily="2" charset="-78"/>
              </a:rPr>
              <a:t>BacTec</a:t>
            </a:r>
            <a:r>
              <a:rPr lang="en-US" sz="2000" b="1" dirty="0" smtClean="0">
                <a:cs typeface="B Nazanin" pitchFamily="2" charset="-78"/>
              </a:rPr>
              <a:t>/</a:t>
            </a:r>
            <a:r>
              <a:rPr lang="en-US" sz="2000" b="1" dirty="0" err="1" smtClean="0">
                <a:cs typeface="B Nazanin" pitchFamily="2" charset="-78"/>
              </a:rPr>
              <a:t>BactAlert</a:t>
            </a:r>
            <a:r>
              <a:rPr lang="en-US" sz="2000" b="1" dirty="0" smtClean="0">
                <a:cs typeface="B Nazanin" pitchFamily="2" charset="-78"/>
              </a:rPr>
              <a:t>)</a:t>
            </a:r>
          </a:p>
          <a:p>
            <a:pPr algn="r" rtl="1"/>
            <a:endParaRPr lang="en-US" sz="2000" b="1" dirty="0">
              <a:cs typeface="B Nazanin" pitchFamily="2" charset="-78"/>
            </a:endParaRPr>
          </a:p>
          <a:p>
            <a:pPr algn="r" rtl="1"/>
            <a:r>
              <a:rPr lang="fa-IR" b="1" dirty="0" smtClean="0">
                <a:cs typeface="B Nazanin" pitchFamily="2" charset="-78"/>
              </a:rPr>
              <a:t>نظم و تلاش برای رسیدگی به کشت های خون مثبت</a:t>
            </a:r>
          </a:p>
        </p:txBody>
      </p:sp>
    </p:spTree>
    <p:extLst>
      <p:ext uri="{BB962C8B-B14F-4D97-AF65-F5344CB8AC3E}">
        <p14:creationId xmlns:p14="http://schemas.microsoft.com/office/powerpoint/2010/main" val="280015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UTI (Urinary Tract Infection) </a:t>
            </a:r>
            <a:r>
              <a:rPr lang="fa-IR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عفونت ادراری</a:t>
            </a:r>
            <a:endPara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5362" name="Picture 2" descr="E:\ARASH\PICs\Used\CAUT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905000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482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ARASH\PICs\Used\CAUT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52400"/>
            <a:ext cx="22352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609600"/>
            <a:ext cx="8305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>
                <a:solidFill>
                  <a:srgbClr val="000000"/>
                </a:solidFill>
              </a:rPr>
              <a:t>UTI (Urinary Tract Infection</a:t>
            </a:r>
            <a:r>
              <a:rPr lang="it-IT" sz="3200" b="1" dirty="0" smtClean="0">
                <a:solidFill>
                  <a:srgbClr val="000000"/>
                </a:solidFill>
              </a:rPr>
              <a:t>):</a:t>
            </a:r>
          </a:p>
          <a:p>
            <a:pPr marL="285750" indent="-285750">
              <a:buFont typeface="Arial" pitchFamily="34" charset="0"/>
              <a:buChar char="•"/>
            </a:pPr>
            <a:endParaRPr lang="it-IT" sz="2800" b="1" dirty="0" smtClean="0">
              <a:solidFill>
                <a:srgbClr val="00000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it-IT" sz="2800" b="1" dirty="0">
                <a:solidFill>
                  <a:srgbClr val="0070C0"/>
                </a:solidFill>
              </a:rPr>
              <a:t>SUTI </a:t>
            </a:r>
            <a:r>
              <a:rPr lang="it-IT" sz="2800" b="1" dirty="0">
                <a:solidFill>
                  <a:srgbClr val="000000"/>
                </a:solidFill>
              </a:rPr>
              <a:t>:</a:t>
            </a:r>
            <a:r>
              <a:rPr lang="it-IT" sz="2800" b="1" dirty="0">
                <a:solidFill>
                  <a:srgbClr val="0070C0"/>
                </a:solidFill>
              </a:rPr>
              <a:t> </a:t>
            </a:r>
            <a:r>
              <a:rPr lang="it-IT" sz="2000" b="1" dirty="0">
                <a:solidFill>
                  <a:srgbClr val="000000"/>
                </a:solidFill>
              </a:rPr>
              <a:t>Symptomatic </a:t>
            </a:r>
            <a:r>
              <a:rPr lang="it-IT" sz="2000" b="1" dirty="0" smtClean="0">
                <a:solidFill>
                  <a:srgbClr val="000000"/>
                </a:solidFill>
              </a:rPr>
              <a:t>UTI</a:t>
            </a:r>
          </a:p>
          <a:p>
            <a:pPr marL="285750" indent="-285750">
              <a:buFont typeface="Arial" pitchFamily="34" charset="0"/>
              <a:buChar char="•"/>
            </a:pPr>
            <a:endParaRPr lang="it-IT" sz="2000" b="1" dirty="0" smtClean="0">
              <a:solidFill>
                <a:srgbClr val="000000"/>
              </a:solidFill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it-IT" sz="2800" dirty="0" smtClean="0">
                <a:solidFill>
                  <a:srgbClr val="000000"/>
                </a:solidFill>
              </a:rPr>
              <a:t>1a [</a:t>
            </a:r>
            <a:r>
              <a:rPr lang="it-IT" sz="2800" b="1" dirty="0" smtClean="0">
                <a:solidFill>
                  <a:srgbClr val="C00000"/>
                </a:solidFill>
              </a:rPr>
              <a:t>CAUTI</a:t>
            </a:r>
            <a:r>
              <a:rPr lang="it-IT" sz="2800" dirty="0">
                <a:solidFill>
                  <a:srgbClr val="000000"/>
                </a:solidFill>
              </a:rPr>
              <a:t>] : </a:t>
            </a:r>
            <a:r>
              <a:rPr lang="it-IT" sz="2000" dirty="0">
                <a:solidFill>
                  <a:srgbClr val="000000"/>
                </a:solidFill>
              </a:rPr>
              <a:t>Catheter-associated UTI</a:t>
            </a:r>
            <a:endParaRPr lang="it-IT" sz="2000" dirty="0" smtClean="0">
              <a:solidFill>
                <a:srgbClr val="000000"/>
              </a:solidFill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it-IT" sz="2800" dirty="0" smtClean="0">
                <a:solidFill>
                  <a:srgbClr val="000000"/>
                </a:solidFill>
              </a:rPr>
              <a:t>1b [Non-CAUTI</a:t>
            </a:r>
            <a:r>
              <a:rPr lang="it-IT" sz="2800" dirty="0">
                <a:solidFill>
                  <a:srgbClr val="000000"/>
                </a:solidFill>
              </a:rPr>
              <a:t>] : </a:t>
            </a:r>
            <a:r>
              <a:rPr lang="it-IT" sz="2000" dirty="0">
                <a:solidFill>
                  <a:srgbClr val="000000"/>
                </a:solidFill>
              </a:rPr>
              <a:t>Non-Catheter-associated UTI</a:t>
            </a:r>
            <a:endParaRPr lang="it-IT" sz="2000" dirty="0" smtClean="0">
              <a:solidFill>
                <a:srgbClr val="000000"/>
              </a:solidFill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it-IT" sz="2800" dirty="0" smtClean="0">
                <a:solidFill>
                  <a:srgbClr val="000000"/>
                </a:solidFill>
              </a:rPr>
              <a:t>2 : </a:t>
            </a:r>
            <a:r>
              <a:rPr lang="en-US" sz="20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CAUTI or Non-CAUTI in </a:t>
            </a:r>
            <a:r>
              <a:rPr lang="en-US" sz="20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infants ≤1 Y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it-IT" sz="2000" dirty="0" smtClean="0">
              <a:solidFill>
                <a:srgbClr val="00000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it-IT" sz="2800" b="1" dirty="0" smtClean="0">
                <a:solidFill>
                  <a:srgbClr val="0070C0"/>
                </a:solidFill>
              </a:rPr>
              <a:t>ABUTI</a:t>
            </a:r>
            <a:r>
              <a:rPr lang="it-IT" sz="2800" dirty="0" smtClean="0">
                <a:solidFill>
                  <a:srgbClr val="000000"/>
                </a:solidFill>
              </a:rPr>
              <a:t> </a:t>
            </a:r>
            <a:r>
              <a:rPr lang="it-IT" sz="2800" dirty="0">
                <a:solidFill>
                  <a:srgbClr val="000000"/>
                </a:solidFill>
              </a:rPr>
              <a:t>: </a:t>
            </a:r>
            <a:r>
              <a:rPr lang="it-IT" sz="2000" dirty="0">
                <a:solidFill>
                  <a:srgbClr val="000000"/>
                </a:solidFill>
              </a:rPr>
              <a:t>Asymptomatic Bacteremic </a:t>
            </a:r>
            <a:r>
              <a:rPr lang="it-IT" sz="2000" dirty="0" smtClean="0">
                <a:solidFill>
                  <a:srgbClr val="000000"/>
                </a:solidFill>
              </a:rPr>
              <a:t>UTI</a:t>
            </a:r>
          </a:p>
          <a:p>
            <a:pPr marL="285750" indent="-285750">
              <a:buFont typeface="Arial" pitchFamily="34" charset="0"/>
              <a:buChar char="•"/>
            </a:pPr>
            <a:endParaRPr lang="it-IT" sz="2000" dirty="0" smtClean="0">
              <a:solidFill>
                <a:srgbClr val="00000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it-IT" sz="2800" b="1" dirty="0" smtClean="0">
                <a:solidFill>
                  <a:srgbClr val="0070C0"/>
                </a:solidFill>
              </a:rPr>
              <a:t>USI </a:t>
            </a:r>
            <a:r>
              <a:rPr lang="it-IT" sz="2800" dirty="0">
                <a:solidFill>
                  <a:srgbClr val="000000"/>
                </a:solidFill>
              </a:rPr>
              <a:t>: </a:t>
            </a:r>
            <a:r>
              <a:rPr lang="it-IT" sz="2000" dirty="0">
                <a:solidFill>
                  <a:srgbClr val="000000"/>
                </a:solidFill>
              </a:rPr>
              <a:t>Urinary System Infection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43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001000" cy="1600200"/>
          </a:xfrm>
        </p:spPr>
        <p:txBody>
          <a:bodyPr/>
          <a:lstStyle/>
          <a:p>
            <a:pPr algn="ctr"/>
            <a:r>
              <a:rPr lang="fa-IR" sz="4000" dirty="0">
                <a:solidFill>
                  <a:srgbClr val="0070C0"/>
                </a:solidFill>
                <a:cs typeface="B Nazanin" pitchFamily="2" charset="-78"/>
              </a:rPr>
              <a:t>عفونت </a:t>
            </a:r>
            <a:r>
              <a:rPr lang="fa-IR" sz="4000" dirty="0" smtClean="0">
                <a:solidFill>
                  <a:srgbClr val="0070C0"/>
                </a:solidFill>
                <a:cs typeface="B Nazanin" pitchFamily="2" charset="-78"/>
              </a:rPr>
              <a:t>های </a:t>
            </a:r>
            <a:r>
              <a:rPr lang="fa-IR" sz="4000" dirty="0">
                <a:solidFill>
                  <a:srgbClr val="0070C0"/>
                </a:solidFill>
                <a:cs typeface="B Nazanin" pitchFamily="2" charset="-78"/>
              </a:rPr>
              <a:t>مرتبط با مراقبت های بهداشتی </a:t>
            </a:r>
            <a:r>
              <a:rPr lang="en-US" dirty="0" smtClean="0">
                <a:solidFill>
                  <a:srgbClr val="0070C0"/>
                </a:solidFill>
              </a:rPr>
              <a:t/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Healthcare-associated Infections (HAIs)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0" y="2057400"/>
            <a:ext cx="5562600" cy="2743200"/>
          </a:xfrm>
        </p:spPr>
        <p:txBody>
          <a:bodyPr/>
          <a:lstStyle/>
          <a:p>
            <a:pPr algn="r" rtl="1"/>
            <a:endParaRPr lang="en-US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 rtl="1"/>
            <a:r>
              <a:rPr lang="fa-I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تفاوت عفونت بیمارستانی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(Nosocomial)</a:t>
            </a:r>
            <a:r>
              <a:rPr lang="fa-I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با</a:t>
            </a:r>
          </a:p>
          <a:p>
            <a:pPr marL="0" indent="0" algn="r" rtl="1">
              <a:buNone/>
            </a:pPr>
            <a:r>
              <a:rPr lang="fa-I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عفونت مرتبط با مراقبت بهداشتی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(HAI)</a:t>
            </a:r>
            <a:r>
              <a:rPr lang="fa-I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؟</a:t>
            </a:r>
          </a:p>
          <a:p>
            <a:pPr algn="r" rtl="1"/>
            <a:endParaRPr lang="fa-IR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 rtl="1"/>
            <a:r>
              <a:rPr lang="fa-I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تفاوت تعریف عفونت در مراقبت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(surveillance)</a:t>
            </a:r>
            <a:r>
              <a:rPr lang="fa-IR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a-I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با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a-I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تشخیص و درمان عفونت در بالین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(Clinical </a:t>
            </a:r>
            <a:r>
              <a:rPr lang="en-US" sz="2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Dx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r>
              <a:rPr lang="fa-I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؟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855" y="2438400"/>
            <a:ext cx="43494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470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077200" cy="563563"/>
          </a:xfrm>
        </p:spPr>
        <p:txBody>
          <a:bodyPr/>
          <a:lstStyle/>
          <a:p>
            <a:pPr algn="ctr"/>
            <a:r>
              <a:rPr lang="en-US" sz="20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SUTI (Symptomatic UTI) </a:t>
            </a:r>
            <a:r>
              <a:rPr lang="fa-IR" sz="20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عفونت علامتدار مجاری ادراری:</a:t>
            </a:r>
            <a:endParaRPr lang="en-US" sz="2000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fa-IR" sz="1200" b="1" dirty="0" smtClean="0">
              <a:effectLst/>
              <a:latin typeface="Tahoma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smtClean="0">
                <a:effectLst/>
                <a:latin typeface="Tahoma"/>
                <a:ea typeface="Calibri"/>
                <a:cs typeface="Arial"/>
              </a:rPr>
              <a:t>1a</a:t>
            </a:r>
            <a:r>
              <a:rPr lang="fa-IR" sz="2400" dirty="0" smtClean="0">
                <a:effectLst/>
                <a:latin typeface="Calibri"/>
                <a:ea typeface="Calibri"/>
                <a:cs typeface="Tahoma"/>
              </a:rPr>
              <a:t>: </a:t>
            </a:r>
            <a:r>
              <a:rPr lang="en-US" sz="2400" dirty="0" smtClean="0">
                <a:effectLst/>
                <a:latin typeface="Tahoma"/>
                <a:ea typeface="Calibri"/>
                <a:cs typeface="Arial"/>
              </a:rPr>
              <a:t>Catheter-associated UTI (</a:t>
            </a:r>
            <a:r>
              <a:rPr lang="en-US" sz="2400" b="1" dirty="0" smtClean="0">
                <a:effectLst/>
                <a:latin typeface="Tahoma"/>
                <a:ea typeface="Calibri"/>
                <a:cs typeface="Arial"/>
              </a:rPr>
              <a:t>CAUTI</a:t>
            </a:r>
            <a:r>
              <a:rPr lang="en-US" sz="2400" dirty="0" smtClean="0">
                <a:effectLst/>
                <a:latin typeface="Tahoma"/>
                <a:ea typeface="Calibri"/>
                <a:cs typeface="Arial"/>
              </a:rPr>
              <a:t>):</a:t>
            </a:r>
            <a:endParaRPr lang="en-US" sz="2400" dirty="0" smtClean="0">
              <a:effectLst/>
              <a:latin typeface="Calibri"/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endParaRPr lang="en-US" sz="800" dirty="0" smtClean="0">
              <a:effectLst/>
              <a:latin typeface="Calibri"/>
              <a:ea typeface="Calibri"/>
              <a:cs typeface="Tahoma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 smtClean="0">
                <a:effectLst/>
                <a:latin typeface="Calibri"/>
                <a:ea typeface="Calibri"/>
                <a:cs typeface="Tahoma"/>
              </a:rPr>
              <a:t>بیماری که بیش از 2 روز است کاتتر ادراری دارد</a:t>
            </a:r>
            <a:endParaRPr lang="en-US" sz="2400" dirty="0" smtClean="0">
              <a:effectLst/>
              <a:latin typeface="Calibri"/>
              <a:ea typeface="Calibri"/>
              <a:cs typeface="Tahoma"/>
            </a:endParaRPr>
          </a:p>
          <a:p>
            <a:pPr lvl="2" algn="r" rtl="1">
              <a:lnSpc>
                <a:spcPct val="115000"/>
              </a:lnSpc>
              <a:spcAft>
                <a:spcPts val="1000"/>
              </a:spcAft>
            </a:pPr>
            <a:r>
              <a:rPr lang="fa-IR" sz="1600" dirty="0" smtClean="0">
                <a:effectLst/>
                <a:latin typeface="Calibri"/>
                <a:ea typeface="Calibri"/>
                <a:cs typeface="Tahoma"/>
              </a:rPr>
              <a:t>اگر کاتتر خارج شده بیش از یک روز نگذشته باشد</a:t>
            </a:r>
            <a:endParaRPr lang="en-US" sz="1600" dirty="0" smtClean="0">
              <a:effectLst/>
              <a:latin typeface="Calibri"/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 smtClean="0">
                <a:effectLst/>
                <a:latin typeface="Calibri"/>
                <a:ea typeface="Calibri"/>
                <a:cs typeface="Tahoma"/>
              </a:rPr>
              <a:t>  </a:t>
            </a:r>
            <a:r>
              <a:rPr lang="fa-IR" sz="2400" b="1" dirty="0" smtClean="0">
                <a:effectLst/>
                <a:latin typeface="Calibri"/>
                <a:ea typeface="Calibri"/>
                <a:cs typeface="Tahoma"/>
              </a:rPr>
              <a:t>و</a:t>
            </a:r>
            <a:r>
              <a:rPr lang="fa-IR" sz="2400" dirty="0" smtClean="0">
                <a:effectLst/>
                <a:latin typeface="Calibri"/>
                <a:ea typeface="Calibri"/>
                <a:cs typeface="Tahoma"/>
              </a:rPr>
              <a:t>  یک مورد: تب، تندرنس سوپرا پوبیک، درد یا تندرنس زاویه کوستوورتبرال، تکرر ادرار، سوزش ادرار، فوریت ادراری</a:t>
            </a:r>
            <a:endParaRPr lang="en-US" sz="2400" dirty="0" smtClean="0">
              <a:effectLst/>
              <a:latin typeface="Calibri"/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 smtClean="0">
                <a:effectLst/>
                <a:latin typeface="Calibri"/>
                <a:ea typeface="Calibri"/>
                <a:cs typeface="Tahoma"/>
              </a:rPr>
              <a:t>  </a:t>
            </a:r>
            <a:r>
              <a:rPr lang="fa-IR" sz="2400" b="1" dirty="0" smtClean="0">
                <a:effectLst/>
                <a:latin typeface="Calibri"/>
                <a:ea typeface="Calibri"/>
                <a:cs typeface="Tahoma"/>
              </a:rPr>
              <a:t>و</a:t>
            </a:r>
            <a:r>
              <a:rPr lang="fa-IR" sz="2400" dirty="0" smtClean="0">
                <a:effectLst/>
                <a:latin typeface="Calibri"/>
                <a:ea typeface="Calibri"/>
                <a:cs typeface="Tahoma"/>
              </a:rPr>
              <a:t>  کشت ادرار مثبت با کلونی </a:t>
            </a:r>
            <a:r>
              <a:rPr lang="fa-IR" sz="2400" dirty="0" smtClean="0">
                <a:latin typeface="Calibri"/>
                <a:ea typeface="Calibri"/>
                <a:cs typeface="Tahoma"/>
              </a:rPr>
              <a:t>حداقل</a:t>
            </a:r>
            <a:r>
              <a:rPr lang="fa-IR" sz="2400" dirty="0" smtClean="0">
                <a:effectLst/>
                <a:latin typeface="Calibri"/>
                <a:ea typeface="Calibri"/>
                <a:cs typeface="Tahoma"/>
              </a:rPr>
              <a:t> 100،000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9329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001000" cy="563563"/>
          </a:xfrm>
        </p:spPr>
        <p:txBody>
          <a:bodyPr/>
          <a:lstStyle/>
          <a:p>
            <a:pPr algn="ctr"/>
            <a:r>
              <a:rPr lang="en-US" sz="20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SUTI (Symptomatic UTI) </a:t>
            </a:r>
            <a:r>
              <a:rPr lang="fa-IR" sz="20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عفونت علامتدار مجاری ادراری: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2400" b="1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1b</a:t>
            </a: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en-US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Non-Catheter-associated UTI (Non-CAUTI):</a:t>
            </a: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endParaRPr lang="fa-IR" sz="8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بیماری که کاتتر ادراری ندارد</a:t>
            </a:r>
          </a:p>
          <a:p>
            <a:pPr lvl="2" algn="r" rtl="1">
              <a:lnSpc>
                <a:spcPct val="115000"/>
              </a:lnSpc>
              <a:spcAft>
                <a:spcPts val="1000"/>
              </a:spcAft>
            </a:pPr>
            <a:r>
              <a:rPr lang="fa-I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اگر قبلا کاتتر داشته بیش از 2 روز تقویمی از خروج کاتتر گذشته باشد</a:t>
            </a:r>
            <a:endParaRPr lang="fa-IR" sz="16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fa-IR" sz="24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</a:t>
            </a: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یک مورد: تب، تندرنس سوپرا پوبیک، درد یا تندرنس زاویه کوستوورتبرال، تکرر، سوزش، فوریت ادراری</a:t>
            </a:r>
            <a:endParaRPr lang="en-US" sz="24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fa-IR" sz="24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</a:t>
            </a: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کشت ادرار مثبت با کلونی 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حداقل</a:t>
            </a: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100،000</a:t>
            </a:r>
            <a:endParaRPr lang="en-US" sz="24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36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077200" cy="563563"/>
          </a:xfrm>
        </p:spPr>
        <p:txBody>
          <a:bodyPr/>
          <a:lstStyle/>
          <a:p>
            <a:pPr algn="ctr"/>
            <a:r>
              <a:rPr lang="en-US" sz="20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SUTI (Symptomatic UTI) </a:t>
            </a:r>
            <a:r>
              <a:rPr lang="fa-IR" sz="20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عفونت علامتدار مجاری ادراری: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rtl="1">
              <a:lnSpc>
                <a:spcPct val="115000"/>
              </a:lnSpc>
              <a:spcAft>
                <a:spcPts val="1000"/>
              </a:spcAft>
              <a:buNone/>
            </a:pPr>
            <a:endParaRPr lang="en-US" sz="2400" b="1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2:</a:t>
            </a:r>
            <a:r>
              <a:rPr lang="en-US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CAUTI or Non-CAUTI in patients 1 Y less</a:t>
            </a: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endParaRPr lang="fa-IR" sz="24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شیرخوار ≥ 1 سال (با یا بدون سوند)</a:t>
            </a:r>
            <a:endParaRPr lang="en-US" sz="24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fa-IR" sz="24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</a:t>
            </a: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یک مورد: تب، هایپوترمی، آپنه، برادیکاردی، لتارژی، استفراغ، تندرنس سوپراپوبیک</a:t>
            </a:r>
            <a:endParaRPr lang="en-US" sz="24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fa-IR" sz="24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</a:t>
            </a: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کشت ادرار مثبت با کلونی 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حداقل</a:t>
            </a: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100،000</a:t>
            </a:r>
            <a:endParaRPr lang="en-US" sz="24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60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001000" cy="563563"/>
          </a:xfrm>
        </p:spPr>
        <p:txBody>
          <a:bodyPr/>
          <a:lstStyle/>
          <a:p>
            <a:pPr algn="ctr"/>
            <a:r>
              <a:rPr lang="en-US" sz="24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ABUTI</a:t>
            </a:r>
            <a:r>
              <a:rPr lang="en-US" sz="2400" dirty="0" smtClean="0"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(Asymptomatic Bacteremic UTI)</a:t>
            </a:r>
            <a:br>
              <a:rPr lang="en-US" sz="2400" dirty="0" smtClean="0"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a-IR" sz="2400" dirty="0" smtClean="0"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عفونت باکترمیک بدون علامت ادراری</a:t>
            </a:r>
            <a:endParaRPr lang="en-US" sz="2400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115000"/>
              </a:lnSpc>
              <a:spcAft>
                <a:spcPts val="1000"/>
              </a:spcAft>
            </a:pPr>
            <a:endParaRPr lang="fa-IR" sz="8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بیمار (با یا بدون سوند) هیچ علامتی نداشته باشد، یعنی فقدان تب، فقدان فوریت ادراری، فقدان سوزش ادرار، فقدان تندرنس سوپرا پوبیک، فقدان </a:t>
            </a:r>
            <a:r>
              <a:rPr lang="en-US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CVA Tenderness</a:t>
            </a: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sz="24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     </a:t>
            </a: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کشت ادرار مثبت با کلونی 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حداقل</a:t>
            </a: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100،000</a:t>
            </a:r>
            <a:endParaRPr lang="en-US" sz="24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    </a:t>
            </a: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کشت خون مثبت (سازگار با کشت ادرار)</a:t>
            </a:r>
          </a:p>
          <a:p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077200" cy="762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USI</a:t>
            </a:r>
            <a:r>
              <a:rPr lang="en-US" sz="20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smtClean="0"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Urinary System Infection</a:t>
            </a:r>
            <a:br>
              <a:rPr lang="en-US" sz="2000" dirty="0" smtClean="0"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2000" dirty="0" smtClean="0"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(kidney, bladder, </a:t>
            </a:r>
            <a:r>
              <a:rPr lang="en-US" sz="2000" dirty="0" err="1" smtClean="0"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etc</a:t>
            </a:r>
            <a:r>
              <a:rPr lang="en-US" sz="2000" dirty="0" smtClean="0"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r>
              <a:rPr lang="fa-IR" sz="2000" dirty="0" smtClean="0"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سایر عفونتهای دستگاه ادراری</a:t>
            </a:r>
            <a:r>
              <a:rPr lang="fa-IR" sz="20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sz="2000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endParaRPr lang="fa-IR" sz="20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r" rtl="1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کشت مثبت بافت یا مایعات از دستگاه ادراری (غیر از ادرار)</a:t>
            </a:r>
            <a:endParaRPr lang="en-US" sz="20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r" rtl="1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آبسه یا سایر شواهد عفونت در معاینه مستقیم، حین عمل، یا هیستوپاتولوژی (بیوپسی)</a:t>
            </a:r>
            <a:endParaRPr lang="en-US" sz="20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r" rtl="1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بیمار یکی از این موارد را داشته باشد: تب، درد یا تندرنس موضعی</a:t>
            </a:r>
            <a:endParaRPr lang="en-US" sz="20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914400" algn="r" rtl="1">
              <a:lnSpc>
                <a:spcPct val="115000"/>
              </a:lnSpc>
              <a:spcAft>
                <a:spcPts val="1000"/>
              </a:spcAft>
            </a:pPr>
            <a:r>
              <a:rPr lang="fa-IR" sz="20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حداقل یکی از این موارد:</a:t>
            </a:r>
            <a:endParaRPr lang="en-US" sz="20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2" algn="r" rtl="1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fa-IR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ترشح چرکی از موضع درگیر</a:t>
            </a:r>
            <a:endParaRPr lang="en-US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2" algn="r" rtl="1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fa-IR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کشت خون مثبت (یا سایر متدهای میکروبیولوژیک) و شواهد رادیولوژیک عفونت در محل</a:t>
            </a:r>
            <a:endParaRPr lang="en-US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73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63563"/>
          </a:xfrm>
        </p:spPr>
        <p:txBody>
          <a:bodyPr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CASE</a:t>
            </a:r>
            <a:endParaRPr lang="en-US" sz="6000" dirty="0">
              <a:solidFill>
                <a:srgbClr val="FF000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200"/>
            <a:ext cx="4216400" cy="2804901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2743200"/>
            <a:ext cx="47625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29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001000" cy="563563"/>
          </a:xfrm>
        </p:spPr>
        <p:txBody>
          <a:bodyPr/>
          <a:lstStyle/>
          <a:p>
            <a:pPr algn="ctr"/>
            <a:r>
              <a:rPr lang="en-US" dirty="0" smtClean="0"/>
              <a:t>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بیمار خانم 30 ساله بدنبال عمل نوروسرجری در زمینه آنوریسم مغزی در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ICU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بستری شده است (1 آذر). از زمان بستری دارای سوند ادراری بوده است. در روز 3 آذر دچار تب، اولیگوری و کدورت ادرار شده. جهت وی آنتی بیوتیک وسیع الطیف شروع شده و آزمایشات ارسال می شود. در بررسی های انجام شده کشت ادرار و کشت خون بیمار با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Ecoli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کلونی بزرگتر از 100،000 مثبت است.</a:t>
            </a:r>
          </a:p>
          <a:p>
            <a:pPr algn="r" rtl="1"/>
            <a:endParaRPr lang="fa-IR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 rtl="1"/>
            <a:r>
              <a:rPr lang="fa-IR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تشخیص؟</a:t>
            </a:r>
            <a:endParaRPr lang="en-US" sz="2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ctr" rtl="1">
              <a:buNone/>
            </a:pP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SUTI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1a[CAUTI] , 1b[Non-CAUTI] , 2 /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ABUTI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/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USI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12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001000" cy="563563"/>
          </a:xfrm>
        </p:spPr>
        <p:txBody>
          <a:bodyPr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SSI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(Surgical Site Infection) </a:t>
            </a:r>
            <a:r>
              <a:rPr lang="fa-IR" sz="2000" dirty="0" smtClean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عفونت محل عمل جراحی</a:t>
            </a:r>
            <a:endParaRPr lang="en-US" sz="20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141520"/>
            <a:ext cx="3048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222664"/>
            <a:ext cx="30480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http://img.medscape.com/article/723/943/723943-fig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22664"/>
            <a:ext cx="4151711" cy="4211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42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077200" cy="762000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Incisional </a:t>
            </a:r>
            <a:r>
              <a:rPr lang="en-US" sz="1600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Primary/Secondary</a:t>
            </a:r>
            <a:r>
              <a:rPr lang="en-US" sz="2400" u="sng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2400" u="sng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a-IR" sz="24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برش </a:t>
            </a:r>
            <a:r>
              <a:rPr lang="fa-IR" sz="24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جراحی </a:t>
            </a:r>
            <a:r>
              <a:rPr lang="fa-IR" sz="1600" u="sng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اولیه یا ثانویه</a:t>
            </a:r>
            <a:endParaRPr lang="en-US" sz="16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115000"/>
              </a:lnSpc>
              <a:spcAft>
                <a:spcPts val="1000"/>
              </a:spcAft>
            </a:pPr>
            <a:endParaRPr lang="fa-IR" sz="8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اولیه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(Primary)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lvl="1" algn="just" rtl="1">
              <a:lnSpc>
                <a:spcPct val="115000"/>
              </a:lnSpc>
              <a:spcAft>
                <a:spcPts val="1000"/>
              </a:spcAft>
            </a:pP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محل برش در تمام عمل هایی که </a:t>
            </a:r>
            <a:r>
              <a:rPr lang="fa-IR" sz="20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یک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محل برش دارند مثلا </a:t>
            </a:r>
            <a:r>
              <a:rPr lang="en-US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C-section</a:t>
            </a:r>
            <a:endParaRPr lang="fa-IR" sz="20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 algn="just" rtl="1">
              <a:lnSpc>
                <a:spcPct val="115000"/>
              </a:lnSpc>
              <a:spcAft>
                <a:spcPts val="1000"/>
              </a:spcAft>
            </a:pPr>
            <a:r>
              <a:rPr lang="fa-I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محل اصلی عمل در عملهایی که دو برش جراحی دارند مانند محل قفسه سینه در عمل بای پس قلب</a:t>
            </a:r>
          </a:p>
          <a:p>
            <a:pPr algn="just" rtl="1">
              <a:lnSpc>
                <a:spcPct val="115000"/>
              </a:lnSpc>
              <a:spcAft>
                <a:spcPts val="1000"/>
              </a:spcAft>
            </a:pPr>
            <a:endParaRPr lang="fa-IR" sz="8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ثانویه </a:t>
            </a:r>
            <a:r>
              <a:rPr lang="en-US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(Secondary)</a:t>
            </a:r>
            <a:r>
              <a:rPr lang="fa-IR" sz="24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lvl="1" algn="just" rtl="1">
              <a:lnSpc>
                <a:spcPct val="115000"/>
              </a:lnSpc>
              <a:spcAft>
                <a:spcPts val="1000"/>
              </a:spcAft>
            </a:pP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محل برش ثانویه یا دهنده، در </a:t>
            </a:r>
            <a:r>
              <a:rPr lang="fa-IR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عملهایی که دو برش جراحی دارند مانند محل </a:t>
            </a:r>
            <a:r>
              <a:rPr lang="fa-I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پا در </a:t>
            </a:r>
            <a:r>
              <a:rPr lang="fa-IR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عمل بای پس قلب</a:t>
            </a:r>
            <a:endParaRPr lang="fa-IR" sz="20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 rtl="1">
              <a:lnSpc>
                <a:spcPct val="115000"/>
              </a:lnSpc>
              <a:spcAft>
                <a:spcPts val="1000"/>
              </a:spcAft>
            </a:pPr>
            <a:endParaRPr lang="fa-IR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 algn="just" rtl="1">
              <a:lnSpc>
                <a:spcPct val="115000"/>
              </a:lnSpc>
              <a:spcAft>
                <a:spcPts val="1000"/>
              </a:spcAft>
            </a:pPr>
            <a:endParaRPr lang="fa-IR" sz="2000" dirty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 rtl="1">
              <a:lnSpc>
                <a:spcPct val="115000"/>
              </a:lnSpc>
              <a:spcAft>
                <a:spcPts val="1000"/>
              </a:spcAft>
            </a:pPr>
            <a:endParaRPr lang="en-US" sz="24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34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077200" cy="990600"/>
          </a:xfrm>
        </p:spPr>
        <p:txBody>
          <a:bodyPr/>
          <a:lstStyle/>
          <a:p>
            <a:pPr algn="ctr"/>
            <a:r>
              <a:rPr lang="en-US" sz="20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SIP/SIS: </a:t>
            </a:r>
            <a:r>
              <a:rPr lang="en-US" sz="20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Superficial </a:t>
            </a:r>
            <a:r>
              <a:rPr lang="en-US" sz="20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Incisional </a:t>
            </a:r>
            <a:r>
              <a:rPr lang="en-US" sz="14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Primary/Secondary</a:t>
            </a:r>
            <a:r>
              <a:rPr lang="en-US" sz="20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SSI</a:t>
            </a:r>
            <a:br>
              <a:rPr lang="en-US" sz="20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a-IR" sz="20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عفونت سطحی برش جراحی </a:t>
            </a:r>
            <a:r>
              <a:rPr lang="fa-IR" sz="14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اولیه یا ثانویه</a:t>
            </a:r>
            <a:endParaRPr lang="en-US" sz="1400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05800" cy="4724400"/>
          </a:xfrm>
        </p:spPr>
        <p:txBody>
          <a:bodyPr/>
          <a:lstStyle/>
          <a:p>
            <a:pPr algn="just" rtl="1">
              <a:lnSpc>
                <a:spcPct val="115000"/>
              </a:lnSpc>
              <a:spcAft>
                <a:spcPts val="1000"/>
              </a:spcAft>
            </a:pP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عفونت طی 30 روز از عمل اتفاق بیفتد </a:t>
            </a:r>
            <a:r>
              <a:rPr lang="fa-IR" sz="20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عفونت فقط پوست و زیرجلد را درگیر کرده باشد  </a:t>
            </a:r>
            <a:r>
              <a:rPr lang="fa-IR" sz="20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 یکی از موارد زیر:</a:t>
            </a:r>
            <a:endParaRPr lang="en-US" sz="20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 algn="r" rtl="1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fa-IR" sz="16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ترشح چرکی </a:t>
            </a: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از سطح برش جراحی</a:t>
            </a:r>
            <a:endParaRPr lang="en-US" sz="16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 algn="r" rtl="1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fa-IR" sz="16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کشت مثبت </a:t>
            </a: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از بافت یا مایعی که به طریقه ی آسپتیک از محل برش سطحی گرفته شده</a:t>
            </a:r>
            <a:endParaRPr lang="en-US" sz="16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2" algn="r" rtl="1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fa-I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روشهای میکروبشناسی غیر از کشت هم قابل قبول هست.</a:t>
            </a:r>
          </a:p>
          <a:p>
            <a:pPr lvl="2" algn="r" rtl="1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fa-IR" sz="12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هدف از کشت باید تشخیصی-درمانی باشد. کشت صرفا با هدف مراقبت فعال قابل قبول نیست.</a:t>
            </a:r>
          </a:p>
          <a:p>
            <a:pPr lvl="2" algn="r" rtl="1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endParaRPr lang="en-US" sz="8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 algn="just" rtl="1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برش سطحی توسط جراح </a:t>
            </a:r>
            <a:r>
              <a:rPr lang="fa-IR" sz="16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باز</a:t>
            </a: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گردد </a:t>
            </a:r>
            <a:r>
              <a:rPr lang="fa-IR" sz="16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</a:t>
            </a: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بیمار یکی از </a:t>
            </a:r>
            <a:r>
              <a:rPr lang="fa-IR" sz="16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علائم موضعی </a:t>
            </a: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زیر را داشته باشد: درد یا تندرنس موضعی، تورم موضعی، قرمزی یا گرمی</a:t>
            </a:r>
          </a:p>
          <a:p>
            <a:pPr lvl="2" algn="just" rtl="1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fa-I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اگر کشت انجام نشده باشد قابل قبول است، ولی اگر انجام شده و منفی بوده این معیار قابل قبول نیست.</a:t>
            </a:r>
          </a:p>
          <a:p>
            <a:pPr lvl="2" algn="just" rtl="1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endParaRPr lang="en-US" sz="8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 algn="just" rtl="1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fa-IR" sz="16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تشخیص</a:t>
            </a: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عفونت برش سطحی جراحی توسط پزشک معالج، یا جراح</a:t>
            </a:r>
            <a:endParaRPr lang="en-US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09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001000" cy="1524000"/>
          </a:xfrm>
        </p:spPr>
        <p:txBody>
          <a:bodyPr/>
          <a:lstStyle/>
          <a:p>
            <a:pPr algn="ctr"/>
            <a:r>
              <a:rPr lang="en-US" dirty="0" smtClean="0"/>
              <a:t>CDC/NHSN</a:t>
            </a:r>
            <a:br>
              <a:rPr lang="en-US" dirty="0" smtClean="0"/>
            </a:br>
            <a:r>
              <a:rPr lang="en-US" sz="2000" dirty="0" smtClean="0"/>
              <a:t>Centers for Disease Control and Prevention</a:t>
            </a:r>
            <a:br>
              <a:rPr lang="en-US" sz="2000" dirty="0" smtClean="0"/>
            </a:br>
            <a:r>
              <a:rPr lang="en-US" sz="2000" dirty="0" smtClean="0"/>
              <a:t>National Healthcare Safety Network</a:t>
            </a:r>
            <a:endParaRPr lang="en-US" sz="2000" dirty="0"/>
          </a:p>
        </p:txBody>
      </p:sp>
      <p:pic>
        <p:nvPicPr>
          <p:cNvPr id="4" name="Picture 2" descr="C:\Users\Armin\Desktop\PICs\cdc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133600"/>
            <a:ext cx="6096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38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077200" cy="762000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DIP/DIS</a:t>
            </a:r>
            <a:r>
              <a:rPr lang="en-US" sz="24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en-US" sz="24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Deep </a:t>
            </a:r>
            <a:r>
              <a:rPr lang="en-US" sz="24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Incisional </a:t>
            </a:r>
            <a:r>
              <a:rPr lang="en-US" sz="16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Primary/Secondary</a:t>
            </a:r>
            <a:r>
              <a:rPr lang="en-US" sz="24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SSI</a:t>
            </a:r>
            <a:r>
              <a:rPr lang="en-US" sz="24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24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a-IR" sz="24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عفونت </a:t>
            </a:r>
            <a:r>
              <a:rPr lang="fa-IR" sz="24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عمقی </a:t>
            </a:r>
            <a:r>
              <a:rPr lang="fa-IR" sz="24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برش جراحی </a:t>
            </a:r>
            <a:r>
              <a:rPr lang="fa-IR" sz="16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اولیه یا ثانویه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115000"/>
              </a:lnSpc>
              <a:spcAft>
                <a:spcPts val="1000"/>
              </a:spcAft>
            </a:pPr>
            <a:endParaRPr lang="en-US" sz="24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 rtl="1">
              <a:lnSpc>
                <a:spcPct val="115000"/>
              </a:lnSpc>
              <a:spcAft>
                <a:spcPts val="1000"/>
              </a:spcAft>
            </a:pPr>
            <a:r>
              <a:rPr lang="fa-IR" sz="20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بسته به نوع عمل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، عفونت طی 30 یا 90 روز از تاریخ عمل اتفاق بیفتد </a:t>
            </a:r>
            <a:r>
              <a:rPr lang="fa-IR" sz="20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بافت نرم عمق برش جراحی (مثلا فاسیا و لایه عضلانی) درگیر باشد  </a:t>
            </a:r>
            <a:r>
              <a:rPr lang="fa-IR" sz="20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 یکی از موارد زیر:</a:t>
            </a:r>
            <a:endParaRPr lang="en-US" sz="20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2" algn="r" rtl="1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fa-IR" sz="16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ترشح چرکی </a:t>
            </a: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از عمق برش جراحی</a:t>
            </a:r>
            <a:endParaRPr lang="en-US" sz="16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2" algn="just" rtl="1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عمق برش خودبخود </a:t>
            </a:r>
            <a:r>
              <a:rPr lang="fa-IR" sz="16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باز شود </a:t>
            </a: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 یا توسط جراح باز گردد، </a:t>
            </a:r>
            <a:r>
              <a:rPr lang="fa-IR" sz="16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</a:t>
            </a: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بیمار یکی از این موارد را داشته باشد: تب، درد یا تندرنس موضعی</a:t>
            </a:r>
          </a:p>
          <a:p>
            <a:pPr lvl="3" algn="just" rtl="1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fa-I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کشت، مثبت باشد یا انجام نشده باشد (کشت منفی قابل قبول نیست)</a:t>
            </a:r>
            <a:endParaRPr lang="en-US" sz="14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2" algn="just" rtl="1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آبسه یا سایر </a:t>
            </a:r>
            <a:r>
              <a:rPr lang="fa-IR" sz="16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شواهد عفونت عمق </a:t>
            </a: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برش جراحی در معاینه مستقیم، در حین عمل، یا هیستوپاتولوژی، و یا تصویربرداری</a:t>
            </a:r>
            <a:endParaRPr lang="en-US" sz="16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 rtl="1"/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86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"/>
            <a:ext cx="5545597" cy="6858000"/>
          </a:xfrm>
        </p:spPr>
      </p:pic>
    </p:spTree>
    <p:extLst>
      <p:ext uri="{BB962C8B-B14F-4D97-AF65-F5344CB8AC3E}">
        <p14:creationId xmlns:p14="http://schemas.microsoft.com/office/powerpoint/2010/main" val="416083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077200" cy="762000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Organ/Space SSI</a:t>
            </a:r>
            <a:br>
              <a:rPr lang="en-US" sz="24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a-IR" sz="2000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عفونت فضا یا ارگان خاص متعاقب عمل جراحی</a:t>
            </a:r>
            <a:endParaRPr lang="en-US" sz="2000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115000"/>
              </a:lnSpc>
              <a:spcAft>
                <a:spcPts val="1000"/>
              </a:spcAft>
            </a:pPr>
            <a:endParaRPr lang="en-US" sz="800" b="1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 rtl="1">
              <a:lnSpc>
                <a:spcPct val="115000"/>
              </a:lnSpc>
              <a:spcAft>
                <a:spcPts val="1000"/>
              </a:spcAft>
            </a:pPr>
            <a:r>
              <a:rPr lang="fa-IR" sz="20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بسته به نوع عمل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، عفونت طی 30 یا 90 روز از تاریخ عمل اتفاق بیفتد </a:t>
            </a:r>
            <a:r>
              <a:rPr lang="fa-IR" sz="20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عفونت هر قسمتی از بدن (غیر از پوست، فاسیا و لایه عضلانی) را درگیر کرده باشد  </a:t>
            </a:r>
            <a:r>
              <a:rPr lang="fa-IR" sz="20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و</a:t>
            </a:r>
            <a:r>
              <a:rPr lang="fa-IR" sz="20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 یکی از موارد زیر:</a:t>
            </a:r>
            <a:endParaRPr lang="en-US" sz="20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 algn="r" rtl="1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fa-IR" sz="16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ترشح چرکی </a:t>
            </a: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از درن که در ارگان یا فضای خاص قرار داده شده است</a:t>
            </a:r>
            <a:endParaRPr lang="en-US" sz="16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 algn="r" rtl="1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fa-IR" sz="16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کشت مثبت </a:t>
            </a: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از بافت یا مایعی که به طریقه آسپتیک از ارگان یا فضای خاص گرفته شده</a:t>
            </a:r>
            <a:endParaRPr lang="en-US" sz="160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 algn="r" rtl="1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آبسه یا سایر </a:t>
            </a:r>
            <a:r>
              <a:rPr lang="fa-IR" sz="1600" b="1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شواهد عفونت ارگان </a:t>
            </a:r>
            <a:r>
              <a:rPr lang="fa-IR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یا فضای خاص در معاینه مستقیم، در حین عمل، یا هیستوپاتولوژی، و یا تصویربرداری</a:t>
            </a:r>
          </a:p>
          <a:p>
            <a:pPr marL="457200" lvl="1" indent="0" algn="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-----------------------------------------------------------------------------------------------</a:t>
            </a:r>
            <a:endParaRPr lang="fa-I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57200" lvl="1" indent="0" algn="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600" b="1" dirty="0" smtClean="0"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نکته: زمانیکه عفونت ارگان با عفونتهای برش جراحی همزمان وجود دارد، عفونت عمقی تر گزارش می شود.</a:t>
            </a:r>
          </a:p>
        </p:txBody>
      </p:sp>
    </p:spTree>
    <p:extLst>
      <p:ext uri="{BB962C8B-B14F-4D97-AF65-F5344CB8AC3E}">
        <p14:creationId xmlns:p14="http://schemas.microsoft.com/office/powerpoint/2010/main" val="358032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077200" cy="563563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CASE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بیمار آقای 25 ساله که با تشخیص آپاندیسیت پرفوره در تاریخ 1 آبان تحت عمل جراحی قرار میگیرد. بیمار چند روز بعد از عمل با حال عمومی خوب و آنتی بیوتیک خوراکی سیپروفلوکساسین + مترونیدازول مرخص میشود. وی در تاریخ 21 آبان با قرمزی و ترشح از محل عمل مراجعه می کند، ترشحات سبزرنگ هست. جراح در اتاق عمل بخیه ها را باز و زخم را شستشو میدهد، نمونه کشت ارسال میشود. برآورد از عمق عفونت: عمیق بوده ولی وارد حفره شکم و پریتوئن نشده است.</a:t>
            </a:r>
          </a:p>
          <a:p>
            <a:pPr marL="0" indent="0" algn="r" rtl="1">
              <a:buNone/>
            </a:pP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نتیجه کشت: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MRSA</a:t>
            </a:r>
            <a:endParaRPr lang="fa-I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ctr" rtl="1">
              <a:buNone/>
            </a:pPr>
            <a:r>
              <a:rPr lang="fa-IR" sz="2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سئوال:</a:t>
            </a:r>
          </a:p>
          <a:p>
            <a:pPr marL="0" indent="0" algn="r" rtl="1">
              <a:buNone/>
            </a:pP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آیا عفونت بیمارستانی هست یا خیر؟ اگر هست، کد عفونت؟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08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077200" cy="563563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VAE (Ventilator-Associated Event)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4338" name="Picture 2" descr="E:\ARASH\PICs\Used\Ventilator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95400"/>
            <a:ext cx="23622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E:\ARASH\PICs\vap-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438400"/>
            <a:ext cx="2743200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085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8752379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940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3581400" cy="5486400"/>
          </a:xfrm>
        </p:spPr>
        <p:txBody>
          <a:bodyPr/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PNEU: Pneumonia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fa-IR" dirty="0" smtClean="0">
                <a:solidFill>
                  <a:schemeClr val="tx1"/>
                </a:solidFill>
              </a:rPr>
              <a:t/>
            </a:r>
            <a:br>
              <a:rPr lang="fa-IR" dirty="0" smtClean="0">
                <a:solidFill>
                  <a:schemeClr val="tx1"/>
                </a:solidFill>
              </a:rPr>
            </a:br>
            <a:r>
              <a:rPr lang="fa-IR" dirty="0">
                <a:solidFill>
                  <a:schemeClr val="tx1"/>
                </a:solidFill>
              </a:rPr>
              <a:t/>
            </a:r>
            <a:br>
              <a:rPr lang="fa-IR" dirty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PNU1: </a:t>
            </a:r>
            <a:r>
              <a:rPr lang="fa-IR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پنومونی بالینی</a:t>
            </a:r>
            <a:r>
              <a:rPr lang="en-US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PNU2:</a:t>
            </a:r>
            <a:r>
              <a:rPr lang="fa-IR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با میکروب مشخص</a:t>
            </a:r>
            <a:r>
              <a:rPr lang="en-US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PNU3:</a:t>
            </a:r>
            <a:r>
              <a:rPr lang="fa-IR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در نقص ایمنی</a:t>
            </a:r>
            <a:br>
              <a:rPr lang="fa-IR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a-IR" sz="2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fa-IR" sz="2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a-IR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fa-IR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a-IR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fa-IR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a-IR" sz="2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fa-IR" sz="2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a-IR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fa-IR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a-IR" sz="2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fa-IR" sz="2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a-IR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fa-IR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a-IR" sz="2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fa-IR" sz="2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n-US" sz="20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764" y="76200"/>
            <a:ext cx="4881636" cy="670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86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001000" cy="563563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CASE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بیمار آقای 45 ساله که بدنبال تصادف در تاریخ 1 آذر در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ICU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بستری و تحت ونتیلاتور است. تنظیمات دستگاه بر روی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PEEP=5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و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FiO2=50%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بوده و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O2sat=96%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داشته است. در تاریخ 5 آذر بیمار دچار تب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(T=38.5)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، دیسترس و افت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O2sat=70%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و افزایش ترشحات تنفسی می شود. متخصص بیهوشی تنظیمات ونتیلاتور را به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PEEP=7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و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Fio2=70%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تغییر داده. متخصص عفونی در معاینه رال در قسمت میانی ریه راست سمع کرده و درخواست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CXR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،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B/C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،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CBC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و کشت آسپیرای اندوتراکئال کرده، آنتی بیوتیک ایمی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’</a:t>
            </a:r>
            <a:r>
              <a:rPr lang="fa-I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پنم بعلاوه ونکومایسین جهت بیمار شروع شده است.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40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8752379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own Arrow 1"/>
          <p:cNvSpPr/>
          <p:nvPr/>
        </p:nvSpPr>
        <p:spPr>
          <a:xfrm>
            <a:off x="7162800" y="609600"/>
            <a:ext cx="457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7162800" y="2209800"/>
            <a:ext cx="457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Down Arrow 4"/>
          <p:cNvSpPr/>
          <p:nvPr/>
        </p:nvSpPr>
        <p:spPr>
          <a:xfrm rot="10800000">
            <a:off x="7183582" y="3422073"/>
            <a:ext cx="457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 rot="5400000">
            <a:off x="8222673" y="1066800"/>
            <a:ext cx="457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5572991" y="2895600"/>
            <a:ext cx="228600" cy="228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 rot="10800000">
            <a:off x="2819400" y="1399309"/>
            <a:ext cx="457200" cy="3048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86745" y="5105400"/>
            <a:ext cx="7723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2046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382000" cy="563563"/>
          </a:xfrm>
        </p:spPr>
        <p:txBody>
          <a:bodyPr/>
          <a:lstStyle/>
          <a:p>
            <a:pPr algn="r" rtl="1"/>
            <a:r>
              <a:rPr lang="fa-IR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کدام کد </a:t>
            </a:r>
            <a:r>
              <a:rPr lang="en-US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(VAC/IVAC/PVAP)</a:t>
            </a:r>
            <a:r>
              <a:rPr lang="fa-IR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و تاریخ؟</a:t>
            </a:r>
            <a:endParaRPr lang="en-US" sz="24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5796547"/>
              </p:ext>
            </p:extLst>
          </p:nvPr>
        </p:nvGraphicFramePr>
        <p:xfrm>
          <a:off x="457200" y="1143000"/>
          <a:ext cx="8305801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6543"/>
                <a:gridCol w="1186543"/>
                <a:gridCol w="1186543"/>
                <a:gridCol w="1186543"/>
                <a:gridCol w="1186543"/>
                <a:gridCol w="1186543"/>
                <a:gridCol w="118654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PEEP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FiO2 %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Temp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WBC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Rx (AB)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Culture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50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36.9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50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7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70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38.5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11,000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YES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ETA</a:t>
                      </a:r>
                      <a:r>
                        <a:rPr lang="en-US" dirty="0" smtClean="0"/>
                        <a:t>, B/C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7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70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38.0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11,500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YES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B/C: </a:t>
                      </a:r>
                      <a:r>
                        <a:rPr lang="en-US" dirty="0" err="1" smtClean="0"/>
                        <a:t>Neg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37.7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11,000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YES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ETA: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chemeClr val="tx1"/>
                          </a:solidFill>
                        </a:rPr>
                        <a:t>Pos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10,000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YES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10,000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9,000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9,000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VAC?</a:t>
                      </a:r>
                      <a:endParaRPr 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IVAC?</a:t>
                      </a:r>
                      <a:endParaRPr 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PVAP?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04800" y="5334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PVAP</a:t>
            </a:r>
            <a:r>
              <a:rPr lang="fa-IR" sz="2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در 5 </a:t>
            </a:r>
            <a:r>
              <a:rPr lang="fa-IR" sz="2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آذر</a:t>
            </a:r>
            <a:endParaRPr lang="en-US" sz="22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Curved Left Arrow 8"/>
          <p:cNvSpPr/>
          <p:nvPr/>
        </p:nvSpPr>
        <p:spPr>
          <a:xfrm>
            <a:off x="8686800" y="3124200"/>
            <a:ext cx="304800" cy="9144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30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893" y="1511249"/>
            <a:ext cx="4652682" cy="5270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469" y="1066801"/>
            <a:ext cx="4370331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38" y="753855"/>
            <a:ext cx="3870188" cy="5189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91200" cy="5325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251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rmin\Desktop\ThankYou\tashkor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72" y="201666"/>
            <a:ext cx="8769927" cy="6473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66940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077200" cy="5635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4291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889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28600"/>
            <a:ext cx="6553200" cy="1219200"/>
          </a:xfrm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fa-IR" sz="2200" dirty="0" smtClean="0">
                <a:solidFill>
                  <a:srgbClr val="002060"/>
                </a:solidFill>
                <a:cs typeface="B Titr" pitchFamily="2" charset="-78"/>
              </a:rPr>
              <a:t>کارگروه سازمان بهداشت جهانی جهت تعاریف عفونتهای مرتبط با مراقبت های بهداشتی برای کش</a:t>
            </a:r>
            <a:r>
              <a:rPr lang="fa-IR" sz="2200" dirty="0">
                <a:solidFill>
                  <a:srgbClr val="002060"/>
                </a:solidFill>
                <a:cs typeface="B Titr" pitchFamily="2" charset="-78"/>
              </a:rPr>
              <a:t>و</a:t>
            </a:r>
            <a:r>
              <a:rPr lang="fa-IR" sz="2200" dirty="0" smtClean="0">
                <a:solidFill>
                  <a:srgbClr val="002060"/>
                </a:solidFill>
                <a:cs typeface="B Titr" pitchFamily="2" charset="-78"/>
              </a:rPr>
              <a:t>رهای در حال توسعه</a:t>
            </a:r>
            <a:endParaRPr lang="en-US" sz="2200" dirty="0">
              <a:solidFill>
                <a:srgbClr val="002060"/>
              </a:solidFill>
              <a:cs typeface="B Titr" pitchFamily="2" charset="-78"/>
            </a:endParaRPr>
          </a:p>
        </p:txBody>
      </p:sp>
      <p:pic>
        <p:nvPicPr>
          <p:cNvPr id="2050" name="Picture 2" descr="C:\Users\Armin\Desktop\DSC_084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00200"/>
            <a:ext cx="6553200" cy="437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12192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202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5635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59501"/>
            <a:ext cx="9144000" cy="409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9067800" cy="2486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830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53" y="0"/>
            <a:ext cx="8042564" cy="416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343400"/>
            <a:ext cx="62960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789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001000" cy="563563"/>
          </a:xfrm>
        </p:spPr>
        <p:txBody>
          <a:bodyPr/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عفونت جریان خون </a:t>
            </a:r>
            <a:r>
              <a:rPr lang="en-US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BSI (Bloodstream </a:t>
            </a:r>
            <a:r>
              <a:rPr lang="en-US" sz="2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Infection</a:t>
            </a:r>
            <a:r>
              <a:rPr lang="en-US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en-US" sz="24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410" name="Picture 2" descr="E:\ARASH\PICs\Used\CLABS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140527"/>
            <a:ext cx="3181350" cy="2354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E:\ARASH\PICs\Used\central_venous_catheter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447800"/>
            <a:ext cx="368709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5800" y="4315361"/>
            <a:ext cx="8229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buFont typeface="Arial" pitchFamily="34" charset="0"/>
              <a:buChar char="•"/>
            </a:pPr>
            <a:r>
              <a:rPr lang="fa-IR" sz="20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ثانویه:</a:t>
            </a:r>
          </a:p>
          <a:p>
            <a:pPr lvl="2" algn="r" rtl="1"/>
            <a:r>
              <a:rPr lang="fa-IR" sz="20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منشاء ارگان دارد مانند یوروسپسیس، پنوموسپسیس، ...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اولیه:</a:t>
            </a:r>
          </a:p>
          <a:p>
            <a:pPr lvl="2" algn="r" rtl="1"/>
            <a:r>
              <a:rPr lang="fa-IR" sz="20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منشاء داخل جریان خون است مانند موارد وابسته به کاتتر عروقی</a:t>
            </a:r>
            <a:endParaRPr lang="en-US" sz="200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50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db2004212gl">
  <a:themeElements>
    <a:clrScheme name="Office Theme 1">
      <a:dk1>
        <a:srgbClr val="000000"/>
      </a:dk1>
      <a:lt1>
        <a:srgbClr val="FFFFFF"/>
      </a:lt1>
      <a:dk2>
        <a:srgbClr val="4B546F"/>
      </a:dk2>
      <a:lt2>
        <a:srgbClr val="C0C0C0"/>
      </a:lt2>
      <a:accent1>
        <a:srgbClr val="4987E3"/>
      </a:accent1>
      <a:accent2>
        <a:srgbClr val="D9520F"/>
      </a:accent2>
      <a:accent3>
        <a:srgbClr val="FFFFFF"/>
      </a:accent3>
      <a:accent4>
        <a:srgbClr val="000000"/>
      </a:accent4>
      <a:accent5>
        <a:srgbClr val="B1C3EF"/>
      </a:accent5>
      <a:accent6>
        <a:srgbClr val="C4490C"/>
      </a:accent6>
      <a:hlink>
        <a:srgbClr val="36A1B6"/>
      </a:hlink>
      <a:folHlink>
        <a:srgbClr val="9CC769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4B546F"/>
        </a:dk2>
        <a:lt2>
          <a:srgbClr val="C0C0C0"/>
        </a:lt2>
        <a:accent1>
          <a:srgbClr val="4987E3"/>
        </a:accent1>
        <a:accent2>
          <a:srgbClr val="D9520F"/>
        </a:accent2>
        <a:accent3>
          <a:srgbClr val="FFFFFF"/>
        </a:accent3>
        <a:accent4>
          <a:srgbClr val="000000"/>
        </a:accent4>
        <a:accent5>
          <a:srgbClr val="B1C3EF"/>
        </a:accent5>
        <a:accent6>
          <a:srgbClr val="C4490C"/>
        </a:accent6>
        <a:hlink>
          <a:srgbClr val="36A1B6"/>
        </a:hlink>
        <a:folHlink>
          <a:srgbClr val="9CC7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135377"/>
        </a:dk2>
        <a:lt2>
          <a:srgbClr val="969696"/>
        </a:lt2>
        <a:accent1>
          <a:srgbClr val="2AA08A"/>
        </a:accent1>
        <a:accent2>
          <a:srgbClr val="9C88E6"/>
        </a:accent2>
        <a:accent3>
          <a:srgbClr val="FFFFFF"/>
        </a:accent3>
        <a:accent4>
          <a:srgbClr val="000000"/>
        </a:accent4>
        <a:accent5>
          <a:srgbClr val="ACCDC4"/>
        </a:accent5>
        <a:accent6>
          <a:srgbClr val="8D7BD0"/>
        </a:accent6>
        <a:hlink>
          <a:srgbClr val="7D96D3"/>
        </a:hlink>
        <a:folHlink>
          <a:srgbClr val="DEDB7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351155"/>
        </a:dk2>
        <a:lt2>
          <a:srgbClr val="969696"/>
        </a:lt2>
        <a:accent1>
          <a:srgbClr val="117AC1"/>
        </a:accent1>
        <a:accent2>
          <a:srgbClr val="38B890"/>
        </a:accent2>
        <a:accent3>
          <a:srgbClr val="FFFFFF"/>
        </a:accent3>
        <a:accent4>
          <a:srgbClr val="000000"/>
        </a:accent4>
        <a:accent5>
          <a:srgbClr val="AABEDD"/>
        </a:accent5>
        <a:accent6>
          <a:srgbClr val="32A682"/>
        </a:accent6>
        <a:hlink>
          <a:srgbClr val="D17FB6"/>
        </a:hlink>
        <a:folHlink>
          <a:srgbClr val="E398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</TotalTime>
  <Words>2132</Words>
  <Application>Microsoft Office PowerPoint</Application>
  <PresentationFormat>On-screen Show (4:3)</PresentationFormat>
  <Paragraphs>265</Paragraphs>
  <Slides>40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40</vt:i4>
      </vt:variant>
    </vt:vector>
  </HeadingPairs>
  <TitlesOfParts>
    <vt:vector size="44" baseType="lpstr">
      <vt:lpstr>Office Theme</vt:lpstr>
      <vt:lpstr>cdb2004212gl</vt:lpstr>
      <vt:lpstr>1_Equity</vt:lpstr>
      <vt:lpstr>1_Custom Design</vt:lpstr>
      <vt:lpstr> تعاریف عفونت های مرتبط با مراقبت های بهداشتی  (تهران/ آذر 1398)</vt:lpstr>
      <vt:lpstr>عفونت های مرتبط با مراقبت های بهداشتی  Healthcare-associated Infections (HAIs)</vt:lpstr>
      <vt:lpstr>CDC/NHSN Centers for Disease Control and Prevention National Healthcare Safety Network</vt:lpstr>
      <vt:lpstr>PowerPoint Presentation</vt:lpstr>
      <vt:lpstr>PowerPoint Presentation</vt:lpstr>
      <vt:lpstr>کارگروه سازمان بهداشت جهانی جهت تعاریف عفونتهای مرتبط با مراقبت های بهداشتی برای کشورهای در حال توسعه</vt:lpstr>
      <vt:lpstr>PowerPoint Presentation</vt:lpstr>
      <vt:lpstr>PowerPoint Presentation</vt:lpstr>
      <vt:lpstr>عفونت جریان خون BSI (Bloodstream Infection)</vt:lpstr>
      <vt:lpstr>LCBI (Laboratory-Confirmed Bloodstream Infection)  عفونت جریان خون تایید شده آزمایشگاهی</vt:lpstr>
      <vt:lpstr>MBI-LCBI (Mucosal Barrier Injury LCBI)  عفونت جریان خون بعلت آسیب مخاطی</vt:lpstr>
      <vt:lpstr>CA-BSI (Catheter-Associated BSI)</vt:lpstr>
      <vt:lpstr>نکته</vt:lpstr>
      <vt:lpstr>CASE</vt:lpstr>
      <vt:lpstr>بیماریابی / عفونت جریان خون</vt:lpstr>
      <vt:lpstr>راههای بهبود بیماریابی در BSI</vt:lpstr>
      <vt:lpstr>راههای بهبود بیماریابی در BSI</vt:lpstr>
      <vt:lpstr>UTI (Urinary Tract Infection) عفونت ادراری</vt:lpstr>
      <vt:lpstr>PowerPoint Presentation</vt:lpstr>
      <vt:lpstr>SUTI (Symptomatic UTI) عفونت علامتدار مجاری ادراری:</vt:lpstr>
      <vt:lpstr>SUTI (Symptomatic UTI) عفونت علامتدار مجاری ادراری:</vt:lpstr>
      <vt:lpstr>SUTI (Symptomatic UTI) عفونت علامتدار مجاری ادراری:</vt:lpstr>
      <vt:lpstr>ABUTI (Asymptomatic Bacteremic UTI)  عفونت باکترمیک بدون علامت ادراری</vt:lpstr>
      <vt:lpstr>USI Urinary System Infection (kidney, bladder, etc)سایر عفونتهای دستگاه ادراری </vt:lpstr>
      <vt:lpstr>CASE</vt:lpstr>
      <vt:lpstr>CASE</vt:lpstr>
      <vt:lpstr>SSI (Surgical Site Infection) عفونت محل عمل جراحی</vt:lpstr>
      <vt:lpstr>Incisional Primary/Secondary برش جراحی اولیه یا ثانویه</vt:lpstr>
      <vt:lpstr>SIP/SIS: Superficial Incisional Primary/Secondary SSI عفونت سطحی برش جراحی اولیه یا ثانویه</vt:lpstr>
      <vt:lpstr>DIP/DIS: Deep Incisional Primary/Secondary SSI عفونت عمقی برش جراحی اولیه یا ثانویه</vt:lpstr>
      <vt:lpstr>PowerPoint Presentation</vt:lpstr>
      <vt:lpstr>Organ/Space SSI عفونت فضا یا ارگان خاص متعاقب عمل جراحی</vt:lpstr>
      <vt:lpstr>CASE</vt:lpstr>
      <vt:lpstr>VAE (Ventilator-Associated Event)</vt:lpstr>
      <vt:lpstr>PowerPoint Presentation</vt:lpstr>
      <vt:lpstr>PNEU: Pneumonia    PNU1: پنومونی بالینی PNU2: با میکروب مشخص PNU3:در نقص ایمنی         </vt:lpstr>
      <vt:lpstr>CASE</vt:lpstr>
      <vt:lpstr>PowerPoint Presentation</vt:lpstr>
      <vt:lpstr>کدام کد (VAC/IVAC/PVAP) و تاریخ؟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Armin</dc:creator>
  <cp:lastModifiedBy>Armin</cp:lastModifiedBy>
  <cp:revision>440</cp:revision>
  <dcterms:created xsi:type="dcterms:W3CDTF">2006-08-16T00:00:00Z</dcterms:created>
  <dcterms:modified xsi:type="dcterms:W3CDTF">2019-12-02T22:22:24Z</dcterms:modified>
</cp:coreProperties>
</file>