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257" r:id="rId3"/>
    <p:sldId id="298" r:id="rId4"/>
    <p:sldId id="258" r:id="rId5"/>
    <p:sldId id="259" r:id="rId6"/>
    <p:sldId id="295" r:id="rId7"/>
    <p:sldId id="260" r:id="rId8"/>
    <p:sldId id="261" r:id="rId9"/>
    <p:sldId id="262" r:id="rId10"/>
    <p:sldId id="263" r:id="rId11"/>
    <p:sldId id="264" r:id="rId12"/>
    <p:sldId id="265" r:id="rId13"/>
    <p:sldId id="266" r:id="rId14"/>
    <p:sldId id="267" r:id="rId15"/>
    <p:sldId id="268" r:id="rId16"/>
    <p:sldId id="269" r:id="rId17"/>
    <p:sldId id="271" r:id="rId18"/>
    <p:sldId id="272" r:id="rId19"/>
    <p:sldId id="270" r:id="rId20"/>
    <p:sldId id="273" r:id="rId21"/>
    <p:sldId id="274" r:id="rId22"/>
    <p:sldId id="275" r:id="rId23"/>
    <p:sldId id="276" r:id="rId24"/>
    <p:sldId id="277" r:id="rId25"/>
    <p:sldId id="279" r:id="rId26"/>
    <p:sldId id="280" r:id="rId27"/>
    <p:sldId id="281" r:id="rId28"/>
    <p:sldId id="283" r:id="rId29"/>
    <p:sldId id="282" r:id="rId30"/>
    <p:sldId id="278" r:id="rId31"/>
    <p:sldId id="284" r:id="rId32"/>
    <p:sldId id="285" r:id="rId33"/>
    <p:sldId id="286" r:id="rId34"/>
    <p:sldId id="296" r:id="rId35"/>
    <p:sldId id="287" r:id="rId36"/>
    <p:sldId id="288" r:id="rId37"/>
    <p:sldId id="289" r:id="rId38"/>
    <p:sldId id="297" r:id="rId39"/>
    <p:sldId id="300" r:id="rId40"/>
    <p:sldId id="290" r:id="rId41"/>
    <p:sldId id="293" r:id="rId42"/>
    <p:sldId id="299" r:id="rId43"/>
    <p:sldId id="294" r:id="rId44"/>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90485" autoAdjust="0"/>
  </p:normalViewPr>
  <p:slideViewPr>
    <p:cSldViewPr snapToGrid="0">
      <p:cViewPr>
        <p:scale>
          <a:sx n="70" d="100"/>
          <a:sy n="70" d="100"/>
        </p:scale>
        <p:origin x="726" y="108"/>
      </p:cViewPr>
      <p:guideLst/>
    </p:cSldViewPr>
  </p:slideViewPr>
  <p:outlineViewPr>
    <p:cViewPr>
      <p:scale>
        <a:sx n="33" d="100"/>
        <a:sy n="33" d="100"/>
      </p:scale>
      <p:origin x="0" y="-3918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2BA1F3-3829-465F-8E3A-E69CBF82FE8A}" type="datetimeFigureOut">
              <a:rPr lang="en-US" smtClean="0"/>
              <a:t>12/3/2019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FD85DA-A28A-4B85-A5F1-5C8331432C69}" type="slidenum">
              <a:rPr lang="en-US" smtClean="0"/>
              <a:t>‹#›</a:t>
            </a:fld>
            <a:endParaRPr lang="en-US"/>
          </a:p>
        </p:txBody>
      </p:sp>
    </p:spTree>
    <p:extLst>
      <p:ext uri="{BB962C8B-B14F-4D97-AF65-F5344CB8AC3E}">
        <p14:creationId xmlns:p14="http://schemas.microsoft.com/office/powerpoint/2010/main" val="131393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FD85DA-A28A-4B85-A5F1-5C8331432C69}" type="slidenum">
              <a:rPr lang="en-US" smtClean="0"/>
              <a:t>42</a:t>
            </a:fld>
            <a:endParaRPr lang="en-US"/>
          </a:p>
        </p:txBody>
      </p:sp>
    </p:spTree>
    <p:extLst>
      <p:ext uri="{BB962C8B-B14F-4D97-AF65-F5344CB8AC3E}">
        <p14:creationId xmlns:p14="http://schemas.microsoft.com/office/powerpoint/2010/main" val="1658839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2F87F16-B78A-4559-8321-EF5EB659D2A1}" type="datetimeFigureOut">
              <a:rPr lang="fa-IR" smtClean="0"/>
              <a:t>1441/04/06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8961B89-1E09-4DA1-9A95-909CE310FB43}" type="slidenum">
              <a:rPr lang="fa-IR" smtClean="0"/>
              <a:t>‹#›</a:t>
            </a:fld>
            <a:endParaRPr lang="fa-IR"/>
          </a:p>
        </p:txBody>
      </p:sp>
    </p:spTree>
    <p:extLst>
      <p:ext uri="{BB962C8B-B14F-4D97-AF65-F5344CB8AC3E}">
        <p14:creationId xmlns:p14="http://schemas.microsoft.com/office/powerpoint/2010/main" val="27247981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2F87F16-B78A-4559-8321-EF5EB659D2A1}" type="datetimeFigureOut">
              <a:rPr lang="fa-IR" smtClean="0"/>
              <a:t>1441/04/06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8961B89-1E09-4DA1-9A95-909CE310FB43}" type="slidenum">
              <a:rPr lang="fa-IR" smtClean="0"/>
              <a:t>‹#›</a:t>
            </a:fld>
            <a:endParaRPr lang="fa-IR"/>
          </a:p>
        </p:txBody>
      </p:sp>
    </p:spTree>
    <p:extLst>
      <p:ext uri="{BB962C8B-B14F-4D97-AF65-F5344CB8AC3E}">
        <p14:creationId xmlns:p14="http://schemas.microsoft.com/office/powerpoint/2010/main" val="1833428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2F87F16-B78A-4559-8321-EF5EB659D2A1}" type="datetimeFigureOut">
              <a:rPr lang="fa-IR" smtClean="0"/>
              <a:t>1441/04/06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8961B89-1E09-4DA1-9A95-909CE310FB43}" type="slidenum">
              <a:rPr lang="fa-IR" smtClean="0"/>
              <a:t>‹#›</a:t>
            </a:fld>
            <a:endParaRPr lang="fa-IR"/>
          </a:p>
        </p:txBody>
      </p:sp>
    </p:spTree>
    <p:extLst>
      <p:ext uri="{BB962C8B-B14F-4D97-AF65-F5344CB8AC3E}">
        <p14:creationId xmlns:p14="http://schemas.microsoft.com/office/powerpoint/2010/main" val="33565496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2F87F16-B78A-4559-8321-EF5EB659D2A1}" type="datetimeFigureOut">
              <a:rPr lang="fa-IR" smtClean="0"/>
              <a:t>1441/04/06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8961B89-1E09-4DA1-9A95-909CE310FB43}" type="slidenum">
              <a:rPr lang="fa-IR" smtClean="0"/>
              <a:t>‹#›</a:t>
            </a:fld>
            <a:endParaRPr lang="fa-IR"/>
          </a:p>
        </p:txBody>
      </p:sp>
    </p:spTree>
    <p:extLst>
      <p:ext uri="{BB962C8B-B14F-4D97-AF65-F5344CB8AC3E}">
        <p14:creationId xmlns:p14="http://schemas.microsoft.com/office/powerpoint/2010/main" val="4162786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2F87F16-B78A-4559-8321-EF5EB659D2A1}" type="datetimeFigureOut">
              <a:rPr lang="fa-IR" smtClean="0"/>
              <a:t>1441/04/06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8961B89-1E09-4DA1-9A95-909CE310FB43}" type="slidenum">
              <a:rPr lang="fa-IR" smtClean="0"/>
              <a:t>‹#›</a:t>
            </a:fld>
            <a:endParaRPr lang="fa-IR"/>
          </a:p>
        </p:txBody>
      </p:sp>
    </p:spTree>
    <p:extLst>
      <p:ext uri="{BB962C8B-B14F-4D97-AF65-F5344CB8AC3E}">
        <p14:creationId xmlns:p14="http://schemas.microsoft.com/office/powerpoint/2010/main" val="2658612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2F87F16-B78A-4559-8321-EF5EB659D2A1}" type="datetimeFigureOut">
              <a:rPr lang="fa-IR" smtClean="0"/>
              <a:t>1441/04/06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8961B89-1E09-4DA1-9A95-909CE310FB43}" type="slidenum">
              <a:rPr lang="fa-IR" smtClean="0"/>
              <a:t>‹#›</a:t>
            </a:fld>
            <a:endParaRPr lang="fa-IR"/>
          </a:p>
        </p:txBody>
      </p:sp>
    </p:spTree>
    <p:extLst>
      <p:ext uri="{BB962C8B-B14F-4D97-AF65-F5344CB8AC3E}">
        <p14:creationId xmlns:p14="http://schemas.microsoft.com/office/powerpoint/2010/main" val="2214587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2F87F16-B78A-4559-8321-EF5EB659D2A1}" type="datetimeFigureOut">
              <a:rPr lang="fa-IR" smtClean="0"/>
              <a:t>1441/04/06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E8961B89-1E09-4DA1-9A95-909CE310FB43}" type="slidenum">
              <a:rPr lang="fa-IR" smtClean="0"/>
              <a:t>‹#›</a:t>
            </a:fld>
            <a:endParaRPr lang="fa-IR"/>
          </a:p>
        </p:txBody>
      </p:sp>
    </p:spTree>
    <p:extLst>
      <p:ext uri="{BB962C8B-B14F-4D97-AF65-F5344CB8AC3E}">
        <p14:creationId xmlns:p14="http://schemas.microsoft.com/office/powerpoint/2010/main" val="326323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2F87F16-B78A-4559-8321-EF5EB659D2A1}" type="datetimeFigureOut">
              <a:rPr lang="fa-IR" smtClean="0"/>
              <a:t>1441/04/06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E8961B89-1E09-4DA1-9A95-909CE310FB43}" type="slidenum">
              <a:rPr lang="fa-IR" smtClean="0"/>
              <a:t>‹#›</a:t>
            </a:fld>
            <a:endParaRPr lang="fa-IR"/>
          </a:p>
        </p:txBody>
      </p:sp>
    </p:spTree>
    <p:extLst>
      <p:ext uri="{BB962C8B-B14F-4D97-AF65-F5344CB8AC3E}">
        <p14:creationId xmlns:p14="http://schemas.microsoft.com/office/powerpoint/2010/main" val="220296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F87F16-B78A-4559-8321-EF5EB659D2A1}" type="datetimeFigureOut">
              <a:rPr lang="fa-IR" smtClean="0"/>
              <a:t>1441/04/06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E8961B89-1E09-4DA1-9A95-909CE310FB43}" type="slidenum">
              <a:rPr lang="fa-IR" smtClean="0"/>
              <a:t>‹#›</a:t>
            </a:fld>
            <a:endParaRPr lang="fa-IR"/>
          </a:p>
        </p:txBody>
      </p:sp>
    </p:spTree>
    <p:extLst>
      <p:ext uri="{BB962C8B-B14F-4D97-AF65-F5344CB8AC3E}">
        <p14:creationId xmlns:p14="http://schemas.microsoft.com/office/powerpoint/2010/main" val="1091020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2F87F16-B78A-4559-8321-EF5EB659D2A1}" type="datetimeFigureOut">
              <a:rPr lang="fa-IR" smtClean="0"/>
              <a:t>1441/04/06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8961B89-1E09-4DA1-9A95-909CE310FB43}" type="slidenum">
              <a:rPr lang="fa-IR" smtClean="0"/>
              <a:t>‹#›</a:t>
            </a:fld>
            <a:endParaRPr lang="fa-IR"/>
          </a:p>
        </p:txBody>
      </p:sp>
    </p:spTree>
    <p:extLst>
      <p:ext uri="{BB962C8B-B14F-4D97-AF65-F5344CB8AC3E}">
        <p14:creationId xmlns:p14="http://schemas.microsoft.com/office/powerpoint/2010/main" val="10658591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2F87F16-B78A-4559-8321-EF5EB659D2A1}" type="datetimeFigureOut">
              <a:rPr lang="fa-IR" smtClean="0"/>
              <a:t>1441/04/06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8961B89-1E09-4DA1-9A95-909CE310FB43}" type="slidenum">
              <a:rPr lang="fa-IR" smtClean="0"/>
              <a:t>‹#›</a:t>
            </a:fld>
            <a:endParaRPr lang="fa-IR"/>
          </a:p>
        </p:txBody>
      </p:sp>
    </p:spTree>
    <p:extLst>
      <p:ext uri="{BB962C8B-B14F-4D97-AF65-F5344CB8AC3E}">
        <p14:creationId xmlns:p14="http://schemas.microsoft.com/office/powerpoint/2010/main" val="42603573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F87F16-B78A-4559-8321-EF5EB659D2A1}" type="datetimeFigureOut">
              <a:rPr lang="fa-IR" smtClean="0"/>
              <a:t>1441/04/06</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961B89-1E09-4DA1-9A95-909CE310FB43}" type="slidenum">
              <a:rPr lang="fa-IR" smtClean="0"/>
              <a:t>‹#›</a:t>
            </a:fld>
            <a:endParaRPr lang="fa-IR"/>
          </a:p>
        </p:txBody>
      </p:sp>
    </p:spTree>
    <p:extLst>
      <p:ext uri="{BB962C8B-B14F-4D97-AF65-F5344CB8AC3E}">
        <p14:creationId xmlns:p14="http://schemas.microsoft.com/office/powerpoint/2010/main" val="3859183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cs typeface="B Titr" panose="00000700000000000000" pitchFamily="2" charset="-78"/>
              </a:rPr>
              <a:t>PEP</a:t>
            </a:r>
            <a:endParaRPr lang="fa-IR" dirty="0">
              <a:cs typeface="B Titr" panose="00000700000000000000" pitchFamily="2" charset="-78"/>
            </a:endParaRPr>
          </a:p>
        </p:txBody>
      </p:sp>
      <p:sp>
        <p:nvSpPr>
          <p:cNvPr id="3" name="Subtitle 2"/>
          <p:cNvSpPr>
            <a:spLocks noGrp="1"/>
          </p:cNvSpPr>
          <p:nvPr>
            <p:ph type="subTitle" idx="1"/>
          </p:nvPr>
        </p:nvSpPr>
        <p:spPr/>
        <p:txBody>
          <a:bodyPr/>
          <a:lstStyle/>
          <a:p>
            <a:endParaRPr lang="fa-IR"/>
          </a:p>
        </p:txBody>
      </p:sp>
    </p:spTree>
    <p:extLst>
      <p:ext uri="{BB962C8B-B14F-4D97-AF65-F5344CB8AC3E}">
        <p14:creationId xmlns:p14="http://schemas.microsoft.com/office/powerpoint/2010/main" val="22669312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dirty="0" smtClean="0">
                <a:cs typeface="B Titr" panose="00000700000000000000" pitchFamily="2" charset="-78"/>
              </a:rPr>
              <a:t>انجام آزمایشات سرولوژی برای ویروس های هپاتیت </a:t>
            </a:r>
            <a:r>
              <a:rPr lang="en-US" dirty="0" smtClean="0">
                <a:cs typeface="B Titr" panose="00000700000000000000" pitchFamily="2" charset="-78"/>
              </a:rPr>
              <a:t>B, C</a:t>
            </a:r>
            <a:r>
              <a:rPr lang="fa-IR" dirty="0" smtClean="0">
                <a:cs typeface="B Titr" panose="00000700000000000000" pitchFamily="2" charset="-78"/>
              </a:rPr>
              <a:t> و </a:t>
            </a:r>
            <a:r>
              <a:rPr lang="en-US" dirty="0" smtClean="0">
                <a:cs typeface="B Titr" panose="00000700000000000000" pitchFamily="2" charset="-78"/>
              </a:rPr>
              <a:t>HIV</a:t>
            </a:r>
            <a:endParaRPr lang="fa-IR" dirty="0">
              <a:cs typeface="B Titr" panose="00000700000000000000" pitchFamily="2" charset="-78"/>
            </a:endParaRPr>
          </a:p>
        </p:txBody>
      </p:sp>
      <p:sp>
        <p:nvSpPr>
          <p:cNvPr id="3" name="Content Placeholder 2"/>
          <p:cNvSpPr>
            <a:spLocks noGrp="1"/>
          </p:cNvSpPr>
          <p:nvPr>
            <p:ph idx="1"/>
          </p:nvPr>
        </p:nvSpPr>
        <p:spPr/>
        <p:txBody>
          <a:bodyPr/>
          <a:lstStyle/>
          <a:p>
            <a:pPr algn="r" rtl="1"/>
            <a:endParaRPr lang="fa-IR" dirty="0"/>
          </a:p>
        </p:txBody>
      </p:sp>
    </p:spTree>
    <p:extLst>
      <p:ext uri="{BB962C8B-B14F-4D97-AF65-F5344CB8AC3E}">
        <p14:creationId xmlns:p14="http://schemas.microsoft.com/office/powerpoint/2010/main" val="1310657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cs typeface="B Titr" panose="00000700000000000000" pitchFamily="2" charset="-78"/>
              </a:rPr>
              <a:t>انجام مشاوره</a:t>
            </a:r>
            <a:endParaRPr lang="fa-IR" dirty="0">
              <a:cs typeface="B Titr" panose="00000700000000000000" pitchFamily="2" charset="-78"/>
            </a:endParaRPr>
          </a:p>
        </p:txBody>
      </p:sp>
      <p:sp>
        <p:nvSpPr>
          <p:cNvPr id="3" name="Content Placeholder 2"/>
          <p:cNvSpPr>
            <a:spLocks noGrp="1"/>
          </p:cNvSpPr>
          <p:nvPr>
            <p:ph idx="1"/>
          </p:nvPr>
        </p:nvSpPr>
        <p:spPr/>
        <p:txBody>
          <a:bodyPr/>
          <a:lstStyle/>
          <a:p>
            <a:pPr lvl="0" algn="r" rtl="1"/>
            <a:r>
              <a:rPr lang="ar-SA" dirty="0" smtClean="0">
                <a:cs typeface="B Titr" panose="00000700000000000000" pitchFamily="2" charset="-78"/>
              </a:rPr>
              <a:t>چگونگي </a:t>
            </a:r>
            <a:r>
              <a:rPr lang="ar-SA" dirty="0">
                <a:cs typeface="B Titr" panose="00000700000000000000" pitchFamily="2" charset="-78"/>
              </a:rPr>
              <a:t>مديريت مواجهه و پروفيلاکسي بعد از مواجهه</a:t>
            </a:r>
            <a:r>
              <a:rPr lang="en-US" dirty="0">
                <a:cs typeface="B Titr" panose="00000700000000000000" pitchFamily="2" charset="-78"/>
              </a:rPr>
              <a:t>(PEP)</a:t>
            </a:r>
            <a:r>
              <a:rPr lang="ar-SA" dirty="0">
                <a:cs typeface="B Titr" panose="00000700000000000000" pitchFamily="2" charset="-78"/>
              </a:rPr>
              <a:t> بايد در پرونده پزشکي کارکنان مواجهه يافته ثبت شود. </a:t>
            </a:r>
            <a:endParaRPr lang="en-US" dirty="0">
              <a:cs typeface="B Titr" panose="00000700000000000000" pitchFamily="2" charset="-78"/>
            </a:endParaRPr>
          </a:p>
          <a:p>
            <a:pPr lvl="0" algn="r" rtl="1"/>
            <a:r>
              <a:rPr lang="ar-SA" dirty="0">
                <a:cs typeface="B Titr" panose="00000700000000000000" pitchFamily="2" charset="-78"/>
              </a:rPr>
              <a:t>به محرمانه ماندن اطلاعات موجود در پرونده پزشکي توجه </a:t>
            </a:r>
            <a:r>
              <a:rPr lang="fa-IR" dirty="0">
                <a:cs typeface="B Titr" panose="00000700000000000000" pitchFamily="2" charset="-78"/>
              </a:rPr>
              <a:t>گردد.</a:t>
            </a:r>
            <a:endParaRPr lang="en-US" dirty="0">
              <a:cs typeface="B Titr" panose="00000700000000000000" pitchFamily="2" charset="-78"/>
            </a:endParaRPr>
          </a:p>
          <a:p>
            <a:pPr algn="r" rtl="1"/>
            <a:endParaRPr lang="fa-IR" dirty="0">
              <a:cs typeface="B Titr" panose="00000700000000000000" pitchFamily="2" charset="-78"/>
            </a:endParaRPr>
          </a:p>
        </p:txBody>
      </p:sp>
    </p:spTree>
    <p:extLst>
      <p:ext uri="{BB962C8B-B14F-4D97-AF65-F5344CB8AC3E}">
        <p14:creationId xmlns:p14="http://schemas.microsoft.com/office/powerpoint/2010/main" val="40549145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cs typeface="B Titr" panose="00000700000000000000" pitchFamily="2" charset="-78"/>
              </a:rPr>
              <a:t>شروع پروفیلاکسی در صورت لزوم</a:t>
            </a:r>
            <a:endParaRPr lang="fa-IR" dirty="0">
              <a:cs typeface="B Titr" panose="00000700000000000000" pitchFamily="2" charset="-78"/>
            </a:endParaRPr>
          </a:p>
        </p:txBody>
      </p:sp>
      <p:sp>
        <p:nvSpPr>
          <p:cNvPr id="3" name="Content Placeholder 2"/>
          <p:cNvSpPr>
            <a:spLocks noGrp="1"/>
          </p:cNvSpPr>
          <p:nvPr>
            <p:ph idx="1"/>
          </p:nvPr>
        </p:nvSpPr>
        <p:spPr/>
        <p:txBody>
          <a:bodyPr/>
          <a:lstStyle/>
          <a:p>
            <a:pPr algn="r" rtl="1"/>
            <a:r>
              <a:rPr lang="fa-IR" dirty="0" smtClean="0">
                <a:cs typeface="B Titr" panose="00000700000000000000" pitchFamily="2" charset="-78"/>
              </a:rPr>
              <a:t>-	در صورتیکه فرد مواجهه یافته دریافت </a:t>
            </a:r>
            <a:r>
              <a:rPr lang="en-US" dirty="0" smtClean="0">
                <a:cs typeface="B Titr" panose="00000700000000000000" pitchFamily="2" charset="-78"/>
              </a:rPr>
              <a:t>PEP </a:t>
            </a:r>
            <a:r>
              <a:rPr lang="fa-IR" dirty="0" smtClean="0">
                <a:cs typeface="B Titr" panose="00000700000000000000" pitchFamily="2" charset="-78"/>
              </a:rPr>
              <a:t>را نپذیرد، باید در پرونده پزشکی ثبت شود.</a:t>
            </a:r>
          </a:p>
          <a:p>
            <a:pPr algn="r" rtl="1"/>
            <a:r>
              <a:rPr lang="fa-IR" dirty="0" smtClean="0">
                <a:cs typeface="B Titr" panose="00000700000000000000" pitchFamily="2" charset="-78"/>
              </a:rPr>
              <a:t>-	در صورت عدم دریافت پروفیلاکسی علیرغم ضرورت دریافت آن، انجام آزمایشات سرولوژی باید پیگیری شود.</a:t>
            </a:r>
          </a:p>
          <a:p>
            <a:pPr algn="r" rtl="1"/>
            <a:endParaRPr lang="fa-IR" dirty="0">
              <a:cs typeface="B Titr" panose="00000700000000000000" pitchFamily="2" charset="-78"/>
            </a:endParaRPr>
          </a:p>
        </p:txBody>
      </p:sp>
    </p:spTree>
    <p:extLst>
      <p:ext uri="{BB962C8B-B14F-4D97-AF65-F5344CB8AC3E}">
        <p14:creationId xmlns:p14="http://schemas.microsoft.com/office/powerpoint/2010/main" val="2226526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cs typeface="B Titr" panose="00000700000000000000" pitchFamily="2" charset="-78"/>
              </a:rPr>
              <a:t>پیگیری </a:t>
            </a:r>
            <a:r>
              <a:rPr lang="fa-IR" dirty="0">
                <a:cs typeface="B Titr" panose="00000700000000000000" pitchFamily="2" charset="-78"/>
              </a:rPr>
              <a:t>آزمایشات در هفته های </a:t>
            </a:r>
            <a:r>
              <a:rPr lang="fa-IR" dirty="0" smtClean="0">
                <a:cs typeface="B Titr" panose="00000700000000000000" pitchFamily="2" charset="-78"/>
              </a:rPr>
              <a:t>بعد</a:t>
            </a:r>
            <a:endParaRPr lang="fa-IR" dirty="0">
              <a:cs typeface="B Titr" panose="00000700000000000000" pitchFamily="2" charset="-78"/>
            </a:endParaRPr>
          </a:p>
        </p:txBody>
      </p:sp>
      <p:sp>
        <p:nvSpPr>
          <p:cNvPr id="3" name="Content Placeholder 2"/>
          <p:cNvSpPr>
            <a:spLocks noGrp="1"/>
          </p:cNvSpPr>
          <p:nvPr>
            <p:ph idx="1"/>
          </p:nvPr>
        </p:nvSpPr>
        <p:spPr/>
        <p:txBody>
          <a:bodyPr/>
          <a:lstStyle/>
          <a:p>
            <a:pPr algn="r" rtl="1"/>
            <a:endParaRPr lang="fa-IR" dirty="0"/>
          </a:p>
        </p:txBody>
      </p:sp>
    </p:spTree>
    <p:extLst>
      <p:ext uri="{BB962C8B-B14F-4D97-AF65-F5344CB8AC3E}">
        <p14:creationId xmlns:p14="http://schemas.microsoft.com/office/powerpoint/2010/main" val="41243778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smtClean="0">
                <a:cs typeface="B Titr" panose="00000700000000000000" pitchFamily="2" charset="-78"/>
              </a:rPr>
              <a:t>انجام </a:t>
            </a:r>
            <a:r>
              <a:rPr lang="fa-IR" b="1" dirty="0">
                <a:cs typeface="B Titr" panose="00000700000000000000" pitchFamily="2" charset="-78"/>
              </a:rPr>
              <a:t>آزمایشات بدنبال مواجهه </a:t>
            </a:r>
            <a:r>
              <a:rPr lang="fa-IR" b="1" dirty="0" smtClean="0">
                <a:cs typeface="B Titr" panose="00000700000000000000" pitchFamily="2" charset="-78"/>
              </a:rPr>
              <a:t>شغلی</a:t>
            </a:r>
            <a:endParaRPr lang="fa-IR" dirty="0">
              <a:cs typeface="B Titr" panose="00000700000000000000" pitchFamily="2" charset="-78"/>
            </a:endParaRPr>
          </a:p>
        </p:txBody>
      </p:sp>
      <p:sp>
        <p:nvSpPr>
          <p:cNvPr id="3" name="Content Placeholder 2"/>
          <p:cNvSpPr>
            <a:spLocks noGrp="1"/>
          </p:cNvSpPr>
          <p:nvPr>
            <p:ph idx="1"/>
          </p:nvPr>
        </p:nvSpPr>
        <p:spPr/>
        <p:txBody>
          <a:bodyPr>
            <a:normAutofit fontScale="77500" lnSpcReduction="20000"/>
          </a:bodyPr>
          <a:lstStyle/>
          <a:p>
            <a:pPr marL="0" indent="0" algn="r" rtl="1">
              <a:buNone/>
            </a:pPr>
            <a:r>
              <a:rPr lang="en-US" dirty="0">
                <a:cs typeface="B Titr" panose="00000700000000000000" pitchFamily="2" charset="-78"/>
              </a:rPr>
              <a:t> </a:t>
            </a:r>
            <a:r>
              <a:rPr lang="fa-IR" b="1" dirty="0">
                <a:cs typeface="B Titr" panose="00000700000000000000" pitchFamily="2" charset="-78"/>
              </a:rPr>
              <a:t>ارزیابی منبع مواجهه</a:t>
            </a:r>
            <a:endParaRPr lang="en-US" dirty="0">
              <a:cs typeface="B Titr" panose="00000700000000000000" pitchFamily="2" charset="-78"/>
            </a:endParaRPr>
          </a:p>
          <a:p>
            <a:pPr lvl="0" algn="r" rtl="1"/>
            <a:r>
              <a:rPr lang="fa-IR" i="1" dirty="0">
                <a:cs typeface="B Titr" panose="00000700000000000000" pitchFamily="2" charset="-78"/>
              </a:rPr>
              <a:t>در صورت مشخص و در دسترس بودن منبع مواجهه</a:t>
            </a:r>
            <a:r>
              <a:rPr lang="fa-IR" dirty="0">
                <a:cs typeface="B Titr" panose="00000700000000000000" pitchFamily="2" charset="-78"/>
              </a:rPr>
              <a:t>، </a:t>
            </a:r>
            <a:r>
              <a:rPr lang="ar-SA" dirty="0">
                <a:cs typeface="B Titr" panose="00000700000000000000" pitchFamily="2" charset="-78"/>
              </a:rPr>
              <a:t>بيمار از نظر </a:t>
            </a:r>
            <a:r>
              <a:rPr lang="en-US" dirty="0">
                <a:cs typeface="B Titr" panose="00000700000000000000" pitchFamily="2" charset="-78"/>
              </a:rPr>
              <a:t>HBS Ag</a:t>
            </a:r>
            <a:r>
              <a:rPr lang="ar-SA" dirty="0">
                <a:cs typeface="B Titr" panose="00000700000000000000" pitchFamily="2" charset="-78"/>
              </a:rPr>
              <a:t>، </a:t>
            </a:r>
            <a:r>
              <a:rPr lang="en-US" dirty="0">
                <a:cs typeface="B Titr" panose="00000700000000000000" pitchFamily="2" charset="-78"/>
              </a:rPr>
              <a:t>HCV Ab</a:t>
            </a:r>
            <a:r>
              <a:rPr lang="ar-SA" dirty="0">
                <a:cs typeface="B Titr" panose="00000700000000000000" pitchFamily="2" charset="-78"/>
              </a:rPr>
              <a:t> و </a:t>
            </a:r>
            <a:r>
              <a:rPr lang="en-US" dirty="0">
                <a:cs typeface="B Titr" panose="00000700000000000000" pitchFamily="2" charset="-78"/>
              </a:rPr>
              <a:t>HIV Ab</a:t>
            </a:r>
            <a:r>
              <a:rPr lang="ar-SA" dirty="0">
                <a:cs typeface="B Titr" panose="00000700000000000000" pitchFamily="2" charset="-78"/>
              </a:rPr>
              <a:t> بررسي شود.</a:t>
            </a:r>
            <a:endParaRPr lang="en-US" u="none" strike="noStrike" dirty="0" smtClean="0">
              <a:effectLst/>
              <a:cs typeface="B Titr" panose="00000700000000000000" pitchFamily="2" charset="-78"/>
            </a:endParaRPr>
          </a:p>
          <a:p>
            <a:pPr lvl="0" algn="r" rtl="1"/>
            <a:r>
              <a:rPr lang="ar-SA" dirty="0">
                <a:cs typeface="B Titr" panose="00000700000000000000" pitchFamily="2" charset="-78"/>
              </a:rPr>
              <a:t>در صورتي که نتايج اين آزمايشات در سوابق بيمار موجود نيست، براي اطلاع از وضعيت منبع جهت انجام آزمایشات فوق پس از کسب رضایت آگاهانه هرچه سريعتر اقدام شود. </a:t>
            </a:r>
            <a:endParaRPr lang="en-US" u="none" strike="noStrike" dirty="0" smtClean="0">
              <a:effectLst/>
              <a:cs typeface="B Titr" panose="00000700000000000000" pitchFamily="2" charset="-78"/>
            </a:endParaRPr>
          </a:p>
          <a:p>
            <a:pPr lvl="0" algn="r" rtl="1"/>
            <a:r>
              <a:rPr lang="ar-SA" dirty="0">
                <a:cs typeface="B Titr" panose="00000700000000000000" pitchFamily="2" charset="-78"/>
              </a:rPr>
              <a:t>توصیه میشود با در نظر گرفتن پروتکل کشوری تشخیص </a:t>
            </a:r>
            <a:r>
              <a:rPr lang="en-US" dirty="0">
                <a:cs typeface="B Titr" panose="00000700000000000000" pitchFamily="2" charset="-78"/>
              </a:rPr>
              <a:t>HIV</a:t>
            </a:r>
            <a:r>
              <a:rPr lang="ar-SA" dirty="0">
                <a:cs typeface="B Titr" panose="00000700000000000000" pitchFamily="2" charset="-78"/>
              </a:rPr>
              <a:t> از آزمایش های تشخیص سریع یا الایزای نسل چهار مورد تایید وزارت بهداشت استفاده شود.</a:t>
            </a:r>
            <a:endParaRPr lang="en-US" u="none" strike="noStrike" dirty="0" smtClean="0">
              <a:effectLst/>
              <a:cs typeface="B Titr" panose="00000700000000000000" pitchFamily="2" charset="-78"/>
            </a:endParaRPr>
          </a:p>
          <a:p>
            <a:pPr lvl="0" algn="r" rtl="1"/>
            <a:r>
              <a:rPr lang="fa-IR" dirty="0">
                <a:cs typeface="B Titr" panose="00000700000000000000" pitchFamily="2" charset="-78"/>
              </a:rPr>
              <a:t>در صورت منفی بودن آزمایش </a:t>
            </a:r>
            <a:r>
              <a:rPr lang="en-US" dirty="0">
                <a:cs typeface="B Titr" panose="00000700000000000000" pitchFamily="2" charset="-78"/>
              </a:rPr>
              <a:t>HIV</a:t>
            </a:r>
            <a:r>
              <a:rPr lang="fa-IR" dirty="0">
                <a:cs typeface="B Titr" panose="00000700000000000000" pitchFamily="2" charset="-78"/>
              </a:rPr>
              <a:t> منبع تماس، پروفیلاکسی قطع شود.</a:t>
            </a:r>
            <a:endParaRPr lang="en-US" dirty="0">
              <a:cs typeface="B Titr" panose="00000700000000000000" pitchFamily="2" charset="-78"/>
            </a:endParaRPr>
          </a:p>
          <a:p>
            <a:pPr lvl="0" algn="r" rtl="1"/>
            <a:r>
              <a:rPr lang="fa-IR" dirty="0">
                <a:cs typeface="B Titr" panose="00000700000000000000" pitchFamily="2" charset="-78"/>
              </a:rPr>
              <a:t>در صورت مثبت بودن آزمون سریع منبع،  ضمن شروع پروفیلاکسی پرسنل مواجهه یافته، آزمایشات تکمیلی منبع برای تایید تشخیص انجام شود</a:t>
            </a:r>
            <a:r>
              <a:rPr lang="fa-IR" dirty="0" smtClean="0">
                <a:cs typeface="B Titr" panose="00000700000000000000" pitchFamily="2" charset="-78"/>
              </a:rPr>
              <a:t>.</a:t>
            </a:r>
          </a:p>
          <a:p>
            <a:pPr algn="r" rtl="1"/>
            <a:r>
              <a:rPr lang="ar-SA" dirty="0">
                <a:cs typeface="B Titr" panose="00000700000000000000" pitchFamily="2" charset="-78"/>
              </a:rPr>
              <a:t>درصورتي که به هر علتي نتوان آزمايشات مورد نياز را براي منبع مواجهه انجام داد، باید تشخيص طبي، علائم باليني و سابقه رفتارهاي پر خطر  را در نظر گرفت.</a:t>
            </a:r>
            <a:endParaRPr lang="en-US" dirty="0">
              <a:cs typeface="B Titr" panose="00000700000000000000" pitchFamily="2" charset="-78"/>
            </a:endParaRPr>
          </a:p>
          <a:p>
            <a:pPr algn="r" rtl="1"/>
            <a:r>
              <a:rPr lang="ar-SA" b="1" dirty="0">
                <a:cs typeface="B Titr" panose="00000700000000000000" pitchFamily="2" charset="-78"/>
              </a:rPr>
              <a:t>توجه:</a:t>
            </a:r>
            <a:r>
              <a:rPr lang="ar-SA" dirty="0">
                <a:cs typeface="B Titr" panose="00000700000000000000" pitchFamily="2" charset="-78"/>
              </a:rPr>
              <a:t> آزمايش سوزنهاي دور ريخته شده براي پاتوژنهاي خوني ارزش تشخيصي ندارد و ممنوع است</a:t>
            </a:r>
            <a:r>
              <a:rPr lang="ar-SA" dirty="0" smtClean="0">
                <a:cs typeface="B Titr" panose="00000700000000000000" pitchFamily="2" charset="-78"/>
              </a:rPr>
              <a:t>.</a:t>
            </a:r>
            <a:endParaRPr lang="en-US" dirty="0">
              <a:cs typeface="B Titr" panose="00000700000000000000" pitchFamily="2" charset="-78"/>
            </a:endParaRPr>
          </a:p>
          <a:p>
            <a:pPr algn="r" rtl="1"/>
            <a:endParaRPr lang="fa-IR" dirty="0">
              <a:cs typeface="B Titr" panose="00000700000000000000" pitchFamily="2" charset="-78"/>
            </a:endParaRPr>
          </a:p>
        </p:txBody>
      </p:sp>
    </p:spTree>
    <p:extLst>
      <p:ext uri="{BB962C8B-B14F-4D97-AF65-F5344CB8AC3E}">
        <p14:creationId xmlns:p14="http://schemas.microsoft.com/office/powerpoint/2010/main" val="19648136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smtClean="0">
                <a:cs typeface="B Titr" panose="00000700000000000000" pitchFamily="2" charset="-78"/>
              </a:rPr>
              <a:t>ارزیابی پرسنل مواجهه یافته </a:t>
            </a:r>
            <a:endParaRPr lang="fa-IR" dirty="0">
              <a:cs typeface="B Titr" panose="00000700000000000000" pitchFamily="2" charset="-78"/>
            </a:endParaRPr>
          </a:p>
        </p:txBody>
      </p:sp>
      <p:sp>
        <p:nvSpPr>
          <p:cNvPr id="3" name="Content Placeholder 2"/>
          <p:cNvSpPr>
            <a:spLocks noGrp="1"/>
          </p:cNvSpPr>
          <p:nvPr>
            <p:ph idx="1"/>
          </p:nvPr>
        </p:nvSpPr>
        <p:spPr/>
        <p:txBody>
          <a:bodyPr>
            <a:normAutofit fontScale="92500" lnSpcReduction="20000"/>
          </a:bodyPr>
          <a:lstStyle/>
          <a:p>
            <a:pPr lvl="0" algn="r" rtl="1"/>
            <a:r>
              <a:rPr lang="ar-SA" dirty="0" smtClean="0">
                <a:cs typeface="B Titr" panose="00000700000000000000" pitchFamily="2" charset="-78"/>
              </a:rPr>
              <a:t>در </a:t>
            </a:r>
            <a:r>
              <a:rPr lang="ar-SA" dirty="0">
                <a:cs typeface="B Titr" panose="00000700000000000000" pitchFamily="2" charset="-78"/>
              </a:rPr>
              <a:t>صورتيکه وضعيت پرسنل مواجهه يافته از نظر</a:t>
            </a:r>
            <a:r>
              <a:rPr lang="en-US" dirty="0">
                <a:cs typeface="B Titr" panose="00000700000000000000" pitchFamily="2" charset="-78"/>
              </a:rPr>
              <a:t>HCV</a:t>
            </a:r>
            <a:r>
              <a:rPr lang="ar-SA" dirty="0">
                <a:cs typeface="B Titr" panose="00000700000000000000" pitchFamily="2" charset="-78"/>
              </a:rPr>
              <a:t> ،</a:t>
            </a:r>
            <a:r>
              <a:rPr lang="en-US" dirty="0">
                <a:cs typeface="B Titr" panose="00000700000000000000" pitchFamily="2" charset="-78"/>
              </a:rPr>
              <a:t>HBV</a:t>
            </a:r>
            <a:r>
              <a:rPr lang="ar-SA" dirty="0">
                <a:cs typeface="B Titr" panose="00000700000000000000" pitchFamily="2" charset="-78"/>
              </a:rPr>
              <a:t> يا </a:t>
            </a:r>
            <a:r>
              <a:rPr lang="en-US" dirty="0">
                <a:cs typeface="B Titr" panose="00000700000000000000" pitchFamily="2" charset="-78"/>
              </a:rPr>
              <a:t>HIV</a:t>
            </a:r>
            <a:r>
              <a:rPr lang="ar-SA" dirty="0">
                <a:cs typeface="B Titr" panose="00000700000000000000" pitchFamily="2" charset="-78"/>
              </a:rPr>
              <a:t> مشخص نيست، آزمايش پايه براي  </a:t>
            </a:r>
            <a:r>
              <a:rPr lang="en-US" dirty="0">
                <a:cs typeface="B Titr" panose="00000700000000000000" pitchFamily="2" charset="-78"/>
              </a:rPr>
              <a:t>HBs Ag</a:t>
            </a:r>
            <a:r>
              <a:rPr lang="ar-SA" dirty="0">
                <a:cs typeface="B Titr" panose="00000700000000000000" pitchFamily="2" charset="-78"/>
              </a:rPr>
              <a:t>، </a:t>
            </a:r>
            <a:r>
              <a:rPr lang="en-US" dirty="0">
                <a:cs typeface="B Titr" panose="00000700000000000000" pitchFamily="2" charset="-78"/>
              </a:rPr>
              <a:t>HBs Ab </a:t>
            </a:r>
            <a:r>
              <a:rPr lang="ar-SA" dirty="0">
                <a:cs typeface="B Titr" panose="00000700000000000000" pitchFamily="2" charset="-78"/>
              </a:rPr>
              <a:t>، </a:t>
            </a:r>
            <a:r>
              <a:rPr lang="en-US" dirty="0" err="1">
                <a:cs typeface="B Titr" panose="00000700000000000000" pitchFamily="2" charset="-78"/>
              </a:rPr>
              <a:t>HBc</a:t>
            </a:r>
            <a:r>
              <a:rPr lang="en-US" dirty="0">
                <a:cs typeface="B Titr" panose="00000700000000000000" pitchFamily="2" charset="-78"/>
              </a:rPr>
              <a:t> Ab</a:t>
            </a:r>
            <a:r>
              <a:rPr lang="ar-SA" dirty="0">
                <a:cs typeface="B Titr" panose="00000700000000000000" pitchFamily="2" charset="-78"/>
              </a:rPr>
              <a:t> ،</a:t>
            </a:r>
            <a:r>
              <a:rPr lang="en-US" dirty="0">
                <a:cs typeface="B Titr" panose="00000700000000000000" pitchFamily="2" charset="-78"/>
              </a:rPr>
              <a:t>HCV Ab </a:t>
            </a:r>
            <a:r>
              <a:rPr lang="ar-SA" dirty="0">
                <a:cs typeface="B Titr" panose="00000700000000000000" pitchFamily="2" charset="-78"/>
              </a:rPr>
              <a:t>  و </a:t>
            </a:r>
            <a:r>
              <a:rPr lang="en-US" dirty="0">
                <a:cs typeface="B Titr" panose="00000700000000000000" pitchFamily="2" charset="-78"/>
              </a:rPr>
              <a:t>Ab HIV</a:t>
            </a:r>
            <a:r>
              <a:rPr lang="ar-SA" dirty="0">
                <a:cs typeface="B Titr" panose="00000700000000000000" pitchFamily="2" charset="-78"/>
              </a:rPr>
              <a:t> در اسرع وقت و در صورت موافقت وی درخواست شود (ترجيحا طي 72 ساعت ). در خانم ها ارزیابی از نظر حاملگی نیز ضرورت دارد. </a:t>
            </a:r>
            <a:endParaRPr lang="en-US" dirty="0">
              <a:cs typeface="B Titr" panose="00000700000000000000" pitchFamily="2" charset="-78"/>
            </a:endParaRPr>
          </a:p>
          <a:p>
            <a:pPr algn="r" rtl="1"/>
            <a:r>
              <a:rPr lang="en-US" dirty="0">
                <a:cs typeface="B Titr" panose="00000700000000000000" pitchFamily="2" charset="-78"/>
              </a:rPr>
              <a:t> </a:t>
            </a:r>
          </a:p>
          <a:p>
            <a:pPr lvl="0" algn="r" rtl="1"/>
            <a:r>
              <a:rPr lang="fa-IR" dirty="0">
                <a:cs typeface="B Titr" panose="00000700000000000000" pitchFamily="2" charset="-78"/>
              </a:rPr>
              <a:t>آزمایش پایه </a:t>
            </a:r>
            <a:r>
              <a:rPr lang="en-US" dirty="0">
                <a:cs typeface="B Titr" panose="00000700000000000000" pitchFamily="2" charset="-78"/>
              </a:rPr>
              <a:t>(Baseline) </a:t>
            </a:r>
            <a:r>
              <a:rPr lang="fa-IR" dirty="0">
                <a:cs typeface="B Titr" panose="00000700000000000000" pitchFamily="2" charset="-78"/>
              </a:rPr>
              <a:t>برای فرد مواجهه یافته انجام شود. آزمایش پایه برای اطمینان از این است که فرد مواجهه یافته، از قبل مبتلا به </a:t>
            </a:r>
            <a:r>
              <a:rPr lang="en-US" dirty="0">
                <a:cs typeface="B Titr" panose="00000700000000000000" pitchFamily="2" charset="-78"/>
              </a:rPr>
              <a:t>HIV</a:t>
            </a:r>
            <a:r>
              <a:rPr lang="fa-IR" dirty="0">
                <a:cs typeface="B Titr" panose="00000700000000000000" pitchFamily="2" charset="-78"/>
              </a:rPr>
              <a:t> نبوده باشد که در این صورت جهت بررسی بیشتر برای درمان معرفی شود.</a:t>
            </a:r>
            <a:endParaRPr lang="en-US" dirty="0">
              <a:cs typeface="B Titr" panose="00000700000000000000" pitchFamily="2" charset="-78"/>
            </a:endParaRPr>
          </a:p>
          <a:p>
            <a:pPr algn="r" rtl="1"/>
            <a:r>
              <a:rPr lang="fa-IR" dirty="0">
                <a:cs typeface="B Titr" panose="00000700000000000000" pitchFamily="2" charset="-78"/>
              </a:rPr>
              <a:t> </a:t>
            </a:r>
            <a:endParaRPr lang="en-US" dirty="0">
              <a:cs typeface="B Titr" panose="00000700000000000000" pitchFamily="2" charset="-78"/>
            </a:endParaRPr>
          </a:p>
          <a:p>
            <a:pPr lvl="0" algn="r" rtl="1"/>
            <a:r>
              <a:rPr lang="ar-SA" dirty="0">
                <a:cs typeface="B Titr" panose="00000700000000000000" pitchFamily="2" charset="-78"/>
              </a:rPr>
              <a:t>اگرپرسنل مواجهه يافته، سابقه ابتلاء به يکي از عوامل </a:t>
            </a:r>
            <a:r>
              <a:rPr lang="en-US" dirty="0">
                <a:cs typeface="B Titr" panose="00000700000000000000" pitchFamily="2" charset="-78"/>
              </a:rPr>
              <a:t>HBV</a:t>
            </a:r>
            <a:r>
              <a:rPr lang="ar-SA" dirty="0">
                <a:cs typeface="B Titr" panose="00000700000000000000" pitchFamily="2" charset="-78"/>
              </a:rPr>
              <a:t> ، </a:t>
            </a:r>
            <a:r>
              <a:rPr lang="en-US" dirty="0">
                <a:cs typeface="B Titr" panose="00000700000000000000" pitchFamily="2" charset="-78"/>
              </a:rPr>
              <a:t>HCV</a:t>
            </a:r>
            <a:r>
              <a:rPr lang="ar-SA" dirty="0">
                <a:cs typeface="B Titr" panose="00000700000000000000" pitchFamily="2" charset="-78"/>
              </a:rPr>
              <a:t> يا</a:t>
            </a:r>
            <a:r>
              <a:rPr lang="en-US" dirty="0">
                <a:cs typeface="B Titr" panose="00000700000000000000" pitchFamily="2" charset="-78"/>
              </a:rPr>
              <a:t>HIV </a:t>
            </a:r>
            <a:r>
              <a:rPr lang="ar-SA" dirty="0">
                <a:cs typeface="B Titr" panose="00000700000000000000" pitchFamily="2" charset="-78"/>
              </a:rPr>
              <a:t> را داشته و با همان عامل مواجهه يافته باشد، نيازي به </a:t>
            </a:r>
            <a:r>
              <a:rPr lang="en-US" dirty="0">
                <a:cs typeface="B Titr" panose="00000700000000000000" pitchFamily="2" charset="-78"/>
              </a:rPr>
              <a:t>PEP</a:t>
            </a:r>
            <a:r>
              <a:rPr lang="ar-SA" dirty="0">
                <a:cs typeface="B Titr" panose="00000700000000000000" pitchFamily="2" charset="-78"/>
              </a:rPr>
              <a:t> ندارد.</a:t>
            </a:r>
            <a:endParaRPr lang="en-US" dirty="0">
              <a:cs typeface="B Titr" panose="00000700000000000000" pitchFamily="2" charset="-78"/>
            </a:endParaRPr>
          </a:p>
          <a:p>
            <a:pPr lvl="0" algn="r" rtl="1"/>
            <a:r>
              <a:rPr lang="ar-SA" dirty="0">
                <a:cs typeface="B Titr" panose="00000700000000000000" pitchFamily="2" charset="-78"/>
              </a:rPr>
              <a:t>اگر پرسنل مواجهه يافته، قبلا مبتلا نبوده يا بررسي نشده است، بايد از نظر نياز به </a:t>
            </a:r>
            <a:r>
              <a:rPr lang="en-US" dirty="0">
                <a:cs typeface="B Titr" panose="00000700000000000000" pitchFamily="2" charset="-78"/>
              </a:rPr>
              <a:t>PEP </a:t>
            </a:r>
            <a:r>
              <a:rPr lang="ar-SA" dirty="0">
                <a:cs typeface="B Titr" panose="00000700000000000000" pitchFamily="2" charset="-78"/>
              </a:rPr>
              <a:t> ارزيابي شود.</a:t>
            </a:r>
            <a:endParaRPr lang="en-US" dirty="0">
              <a:cs typeface="B Titr" panose="00000700000000000000" pitchFamily="2" charset="-78"/>
            </a:endParaRPr>
          </a:p>
          <a:p>
            <a:pPr algn="r" rtl="1"/>
            <a:endParaRPr lang="fa-IR" dirty="0">
              <a:cs typeface="B Titr" panose="00000700000000000000" pitchFamily="2" charset="-78"/>
            </a:endParaRPr>
          </a:p>
        </p:txBody>
      </p:sp>
    </p:spTree>
    <p:extLst>
      <p:ext uri="{BB962C8B-B14F-4D97-AF65-F5344CB8AC3E}">
        <p14:creationId xmlns:p14="http://schemas.microsoft.com/office/powerpoint/2010/main" val="16038655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smtClean="0">
                <a:cs typeface="B Titr" panose="00000700000000000000" pitchFamily="2" charset="-78"/>
              </a:rPr>
              <a:t>پیشگیری: داروهای ضد ویروسی برای </a:t>
            </a:r>
            <a:r>
              <a:rPr lang="en-US" b="1" dirty="0" smtClean="0">
                <a:cs typeface="B Titr" panose="00000700000000000000" pitchFamily="2" charset="-78"/>
              </a:rPr>
              <a:t>HIV</a:t>
            </a:r>
            <a:endParaRPr lang="fa-IR" dirty="0">
              <a:cs typeface="B Titr" panose="00000700000000000000" pitchFamily="2" charset="-78"/>
            </a:endParaRPr>
          </a:p>
        </p:txBody>
      </p:sp>
      <p:sp>
        <p:nvSpPr>
          <p:cNvPr id="3" name="Content Placeholder 2"/>
          <p:cNvSpPr>
            <a:spLocks noGrp="1"/>
          </p:cNvSpPr>
          <p:nvPr>
            <p:ph idx="1"/>
          </p:nvPr>
        </p:nvSpPr>
        <p:spPr>
          <a:xfrm>
            <a:off x="838200" y="1825624"/>
            <a:ext cx="10515600" cy="4865107"/>
          </a:xfrm>
        </p:spPr>
        <p:txBody>
          <a:bodyPr>
            <a:normAutofit fontScale="85000" lnSpcReduction="20000"/>
          </a:bodyPr>
          <a:lstStyle/>
          <a:p>
            <a:pPr algn="r" rtl="1"/>
            <a:r>
              <a:rPr lang="ar-SA" b="1" dirty="0" smtClean="0">
                <a:cs typeface="B Titr" panose="00000700000000000000" pitchFamily="2" charset="-78"/>
              </a:rPr>
              <a:t>معيارهاي </a:t>
            </a:r>
            <a:r>
              <a:rPr lang="ar-SA" b="1" dirty="0">
                <a:cs typeface="B Titr" panose="00000700000000000000" pitchFamily="2" charset="-78"/>
              </a:rPr>
              <a:t>شروع پروفيلاکسي</a:t>
            </a:r>
            <a:r>
              <a:rPr lang="ar-SA" dirty="0">
                <a:cs typeface="B Titr" panose="00000700000000000000" pitchFamily="2" charset="-78"/>
              </a:rPr>
              <a:t> </a:t>
            </a:r>
            <a:r>
              <a:rPr lang="en-US" dirty="0">
                <a:cs typeface="B Titr" panose="00000700000000000000" pitchFamily="2" charset="-78"/>
              </a:rPr>
              <a:t>HIV</a:t>
            </a:r>
            <a:endParaRPr lang="en-US" sz="2000" dirty="0">
              <a:cs typeface="B Titr" panose="00000700000000000000" pitchFamily="2" charset="-78"/>
            </a:endParaRPr>
          </a:p>
          <a:p>
            <a:pPr lvl="1" algn="r" rtl="1"/>
            <a:r>
              <a:rPr lang="ar-SA" dirty="0">
                <a:cs typeface="B Titr" panose="00000700000000000000" pitchFamily="2" charset="-78"/>
              </a:rPr>
              <a:t>مواجهه در 72 ساعت اخیر اتفاق افتاده باشد.  </a:t>
            </a:r>
            <a:endParaRPr lang="en-US" sz="1800" dirty="0">
              <a:cs typeface="B Titr" panose="00000700000000000000" pitchFamily="2" charset="-78"/>
            </a:endParaRPr>
          </a:p>
          <a:p>
            <a:pPr algn="r" rtl="1"/>
            <a:r>
              <a:rPr lang="ar-SA" b="1" dirty="0">
                <a:cs typeface="B Titr" panose="00000700000000000000" pitchFamily="2" charset="-78"/>
              </a:rPr>
              <a:t>و</a:t>
            </a:r>
            <a:endParaRPr lang="en-US" sz="2000" dirty="0">
              <a:cs typeface="B Titr" panose="00000700000000000000" pitchFamily="2" charset="-78"/>
            </a:endParaRPr>
          </a:p>
          <a:p>
            <a:pPr lvl="1" algn="r" rtl="1"/>
            <a:r>
              <a:rPr lang="ar-SA" dirty="0">
                <a:cs typeface="B Titr" panose="00000700000000000000" pitchFamily="2" charset="-78"/>
              </a:rPr>
              <a:t>فرد مواجهه یافته، به عفونت </a:t>
            </a:r>
            <a:r>
              <a:rPr lang="en-US" dirty="0">
                <a:cs typeface="B Titr" panose="00000700000000000000" pitchFamily="2" charset="-78"/>
              </a:rPr>
              <a:t>HIV</a:t>
            </a:r>
            <a:r>
              <a:rPr lang="ar-SA" dirty="0">
                <a:cs typeface="B Titr" panose="00000700000000000000" pitchFamily="2" charset="-78"/>
              </a:rPr>
              <a:t> مبتلا نیست یا در زمان تصمیم گیری وضعیت نامشخص دارد.</a:t>
            </a:r>
            <a:endParaRPr lang="en-US" sz="1800" dirty="0">
              <a:cs typeface="B Titr" panose="00000700000000000000" pitchFamily="2" charset="-78"/>
            </a:endParaRPr>
          </a:p>
          <a:p>
            <a:pPr algn="r" rtl="1"/>
            <a:r>
              <a:rPr lang="ar-SA" b="1" dirty="0">
                <a:cs typeface="B Titr" panose="00000700000000000000" pitchFamily="2" charset="-78"/>
              </a:rPr>
              <a:t>و</a:t>
            </a:r>
            <a:endParaRPr lang="en-US" sz="2000" dirty="0">
              <a:cs typeface="B Titr" panose="00000700000000000000" pitchFamily="2" charset="-78"/>
            </a:endParaRPr>
          </a:p>
          <a:p>
            <a:pPr lvl="1" algn="r" rtl="1"/>
            <a:r>
              <a:rPr lang="ar-SA" dirty="0">
                <a:cs typeface="B Titr" panose="00000700000000000000" pitchFamily="2" charset="-78"/>
              </a:rPr>
              <a:t>مخاط یا پوست آسیب دیده یا ناسالم در تماس با مایعات بالقوه عفونی بدن قرار گرفته اند.</a:t>
            </a:r>
            <a:endParaRPr lang="en-US" sz="1800" dirty="0">
              <a:cs typeface="B Titr" panose="00000700000000000000" pitchFamily="2" charset="-78"/>
            </a:endParaRPr>
          </a:p>
          <a:p>
            <a:pPr algn="r" rtl="1"/>
            <a:r>
              <a:rPr lang="ar-SA" b="1" dirty="0">
                <a:cs typeface="B Titr" panose="00000700000000000000" pitchFamily="2" charset="-78"/>
              </a:rPr>
              <a:t>و</a:t>
            </a:r>
            <a:endParaRPr lang="en-US" sz="2000" dirty="0">
              <a:cs typeface="B Titr" panose="00000700000000000000" pitchFamily="2" charset="-78"/>
            </a:endParaRPr>
          </a:p>
          <a:p>
            <a:pPr lvl="1" algn="r" rtl="1"/>
            <a:r>
              <a:rPr lang="ar-SA" dirty="0">
                <a:cs typeface="B Titr" panose="00000700000000000000" pitchFamily="2" charset="-78"/>
              </a:rPr>
              <a:t>منبع مواجهه، به عفونت</a:t>
            </a:r>
            <a:r>
              <a:rPr lang="en-US" dirty="0">
                <a:cs typeface="B Titr" panose="00000700000000000000" pitchFamily="2" charset="-78"/>
              </a:rPr>
              <a:t>HIV </a:t>
            </a:r>
            <a:r>
              <a:rPr lang="ar-SA" dirty="0">
                <a:cs typeface="B Titr" panose="00000700000000000000" pitchFamily="2" charset="-78"/>
              </a:rPr>
              <a:t> مبتلا می باشد  یا جزء گروه های پر خطر قرار دارد.</a:t>
            </a:r>
            <a:endParaRPr lang="en-US" sz="1800" dirty="0">
              <a:cs typeface="B Titr" panose="00000700000000000000" pitchFamily="2" charset="-78"/>
            </a:endParaRPr>
          </a:p>
          <a:p>
            <a:pPr algn="r" rtl="1"/>
            <a:r>
              <a:rPr lang="ar-SA" dirty="0">
                <a:cs typeface="B Titr" panose="00000700000000000000" pitchFamily="2" charset="-78"/>
              </a:rPr>
              <a:t> </a:t>
            </a:r>
            <a:r>
              <a:rPr lang="ar-SA" dirty="0" smtClean="0">
                <a:cs typeface="B Titr" panose="00000700000000000000" pitchFamily="2" charset="-78"/>
              </a:rPr>
              <a:t>پروفيلاکسي </a:t>
            </a:r>
            <a:r>
              <a:rPr lang="ar-SA" dirty="0">
                <a:cs typeface="B Titr" panose="00000700000000000000" pitchFamily="2" charset="-78"/>
              </a:rPr>
              <a:t>بعد از تماس با </a:t>
            </a:r>
            <a:r>
              <a:rPr lang="en-US" sz="2400" dirty="0">
                <a:cs typeface="B Titr" panose="00000700000000000000" pitchFamily="2" charset="-78"/>
              </a:rPr>
              <a:t>HIV</a:t>
            </a:r>
            <a:r>
              <a:rPr lang="ar-SA" dirty="0">
                <a:cs typeface="B Titr" panose="00000700000000000000" pitchFamily="2" charset="-78"/>
              </a:rPr>
              <a:t>  بايد "بلافاصله" شروع شود و </a:t>
            </a:r>
            <a:r>
              <a:rPr lang="fa-IR" u="sng" dirty="0">
                <a:cs typeface="B Titr" panose="00000700000000000000" pitchFamily="2" charset="-78"/>
              </a:rPr>
              <a:t>زمان ایده ال</a:t>
            </a:r>
            <a:r>
              <a:rPr lang="fa-IR" dirty="0">
                <a:cs typeface="B Titr" panose="00000700000000000000" pitchFamily="2" charset="-78"/>
              </a:rPr>
              <a:t> برای شروع پروفیلاکسی بعد از مواجهه، 2 ساعت اول پس از مواجهه </a:t>
            </a:r>
            <a:r>
              <a:rPr lang="fa-IR" dirty="0" smtClean="0">
                <a:cs typeface="B Titr" panose="00000700000000000000" pitchFamily="2" charset="-78"/>
              </a:rPr>
              <a:t>است.طول </a:t>
            </a:r>
            <a:r>
              <a:rPr lang="fa-IR" dirty="0">
                <a:cs typeface="B Titr" panose="00000700000000000000" pitchFamily="2" charset="-78"/>
              </a:rPr>
              <a:t>مدت دریافت پروفیلاکسی، 4 هفته می باشد.</a:t>
            </a:r>
            <a:endParaRPr lang="en-US" sz="2000" dirty="0">
              <a:cs typeface="B Titr" panose="00000700000000000000" pitchFamily="2" charset="-78"/>
            </a:endParaRPr>
          </a:p>
          <a:p>
            <a:pPr lvl="0" algn="r" rtl="1"/>
            <a:r>
              <a:rPr lang="fa-IR" dirty="0">
                <a:cs typeface="B Titr" panose="00000700000000000000" pitchFamily="2" charset="-78"/>
              </a:rPr>
              <a:t>شروع پروفیلاکسی </a:t>
            </a:r>
            <a:r>
              <a:rPr lang="fa-IR" b="1" dirty="0">
                <a:solidFill>
                  <a:srgbClr val="FF0000"/>
                </a:solidFill>
                <a:cs typeface="B Titr" panose="00000700000000000000" pitchFamily="2" charset="-78"/>
              </a:rPr>
              <a:t>بعد از 72 ساعت </a:t>
            </a:r>
            <a:r>
              <a:rPr lang="fa-IR" dirty="0">
                <a:cs typeface="B Titr" panose="00000700000000000000" pitchFamily="2" charset="-78"/>
              </a:rPr>
              <a:t>باید طبق مشاوره با متخصص بیماری های عفونی صورت گیرد.</a:t>
            </a:r>
            <a:endParaRPr lang="en-US" sz="2000" dirty="0">
              <a:cs typeface="B Titr" panose="00000700000000000000" pitchFamily="2" charset="-78"/>
            </a:endParaRPr>
          </a:p>
          <a:p>
            <a:pPr lvl="0" algn="r" rtl="1"/>
            <a:r>
              <a:rPr lang="fa-IR" dirty="0">
                <a:cs typeface="B Titr" panose="00000700000000000000" pitchFamily="2" charset="-78"/>
              </a:rPr>
              <a:t>در صورت مواجهه با فرد </a:t>
            </a:r>
            <a:r>
              <a:rPr lang="en-US" dirty="0">
                <a:cs typeface="B Titr" panose="00000700000000000000" pitchFamily="2" charset="-78"/>
              </a:rPr>
              <a:t>HIV</a:t>
            </a:r>
            <a:r>
              <a:rPr lang="fa-IR" dirty="0">
                <a:cs typeface="B Titr" panose="00000700000000000000" pitchFamily="2" charset="-78"/>
              </a:rPr>
              <a:t> مثبت، جهت فرد مواجهه یافته تجویز سه داروی ضد ویروسی توصیه می شود</a:t>
            </a:r>
            <a:r>
              <a:rPr lang="fa-IR" dirty="0" smtClean="0">
                <a:cs typeface="B Titr" panose="00000700000000000000" pitchFamily="2" charset="-78"/>
              </a:rPr>
              <a:t>.</a:t>
            </a:r>
            <a:endParaRPr lang="en-US" sz="2000" dirty="0">
              <a:cs typeface="B Titr" panose="00000700000000000000" pitchFamily="2" charset="-78"/>
            </a:endParaRPr>
          </a:p>
          <a:p>
            <a:pPr algn="r" rtl="1"/>
            <a:endParaRPr lang="fa-IR" dirty="0">
              <a:cs typeface="B Titr" panose="00000700000000000000" pitchFamily="2" charset="-78"/>
            </a:endParaRPr>
          </a:p>
        </p:txBody>
      </p:sp>
    </p:spTree>
    <p:extLst>
      <p:ext uri="{BB962C8B-B14F-4D97-AF65-F5344CB8AC3E}">
        <p14:creationId xmlns:p14="http://schemas.microsoft.com/office/powerpoint/2010/main" val="33978628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52362028"/>
              </p:ext>
            </p:extLst>
          </p:nvPr>
        </p:nvGraphicFramePr>
        <p:xfrm>
          <a:off x="177421" y="229349"/>
          <a:ext cx="11887200" cy="2987040"/>
        </p:xfrm>
        <a:graphic>
          <a:graphicData uri="http://schemas.openxmlformats.org/drawingml/2006/table">
            <a:tbl>
              <a:tblPr rtl="1" firstRow="1" firstCol="1" bandRow="1">
                <a:tableStyleId>{5C22544A-7EE6-4342-B048-85BDC9FD1C3A}</a:tableStyleId>
              </a:tblPr>
              <a:tblGrid>
                <a:gridCol w="11887200">
                  <a:extLst>
                    <a:ext uri="{9D8B030D-6E8A-4147-A177-3AD203B41FA5}">
                      <a16:colId xmlns:a16="http://schemas.microsoft.com/office/drawing/2014/main" xmlns="" val="221718594"/>
                    </a:ext>
                  </a:extLst>
                </a:gridCol>
              </a:tblGrid>
              <a:tr h="355809">
                <a:tc>
                  <a:txBody>
                    <a:bodyPr/>
                    <a:lstStyle/>
                    <a:p>
                      <a:pPr marL="0" marR="0" algn="ctr" rtl="0">
                        <a:lnSpc>
                          <a:spcPct val="100000"/>
                        </a:lnSpc>
                        <a:spcBef>
                          <a:spcPts val="0"/>
                        </a:spcBef>
                        <a:spcAft>
                          <a:spcPts val="0"/>
                        </a:spcAft>
                      </a:pPr>
                      <a:r>
                        <a:rPr lang="fa-IR" sz="4400" dirty="0">
                          <a:effectLst/>
                        </a:rPr>
                        <a:t>داروهای تجویزی</a:t>
                      </a:r>
                      <a:endParaRPr lang="en-US" sz="4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xmlns="" val="839495250"/>
                  </a:ext>
                </a:extLst>
              </a:tr>
              <a:tr h="2259304">
                <a:tc>
                  <a:txBody>
                    <a:bodyPr/>
                    <a:lstStyle/>
                    <a:p>
                      <a:pPr marL="0" marR="0" algn="l" rtl="0">
                        <a:lnSpc>
                          <a:spcPct val="100000"/>
                        </a:lnSpc>
                        <a:spcBef>
                          <a:spcPts val="0"/>
                        </a:spcBef>
                        <a:spcAft>
                          <a:spcPts val="0"/>
                        </a:spcAft>
                      </a:pPr>
                      <a:r>
                        <a:rPr lang="fa-IR" sz="2400" dirty="0">
                          <a:effectLst/>
                        </a:rPr>
                        <a:t>*</a:t>
                      </a:r>
                      <a:r>
                        <a:rPr lang="en-US" sz="2400" dirty="0" err="1">
                          <a:effectLst/>
                        </a:rPr>
                        <a:t>Tenofovir</a:t>
                      </a:r>
                      <a:r>
                        <a:rPr lang="en-US" sz="2400" dirty="0">
                          <a:effectLst/>
                        </a:rPr>
                        <a:t> 300 mg PO </a:t>
                      </a:r>
                      <a:r>
                        <a:rPr lang="en-US" sz="2400" dirty="0" err="1">
                          <a:effectLst/>
                        </a:rPr>
                        <a:t>qd</a:t>
                      </a:r>
                      <a:r>
                        <a:rPr lang="en-US" sz="2400" dirty="0">
                          <a:effectLst/>
                        </a:rPr>
                        <a:t> + </a:t>
                      </a:r>
                      <a:r>
                        <a:rPr lang="fa-IR" sz="2400" dirty="0">
                          <a:effectLst/>
                        </a:rPr>
                        <a:t>*</a:t>
                      </a:r>
                      <a:r>
                        <a:rPr lang="en-US" sz="2400" dirty="0" err="1">
                          <a:effectLst/>
                        </a:rPr>
                        <a:t>Emtricitabine</a:t>
                      </a:r>
                      <a:r>
                        <a:rPr lang="en-US" sz="2400" dirty="0">
                          <a:effectLst/>
                        </a:rPr>
                        <a:t> 200 mg PO </a:t>
                      </a:r>
                      <a:r>
                        <a:rPr lang="en-US" sz="2400" dirty="0" err="1">
                          <a:effectLst/>
                        </a:rPr>
                        <a:t>qd</a:t>
                      </a:r>
                      <a:r>
                        <a:rPr lang="en-US" sz="2400" dirty="0">
                          <a:effectLst/>
                        </a:rPr>
                        <a:t> + </a:t>
                      </a:r>
                      <a:r>
                        <a:rPr lang="en-US" sz="2400" dirty="0" err="1">
                          <a:effectLst/>
                        </a:rPr>
                        <a:t>Dolutegravir</a:t>
                      </a:r>
                      <a:r>
                        <a:rPr lang="fa-IR" sz="3200" dirty="0">
                          <a:solidFill>
                            <a:schemeClr val="tx1"/>
                          </a:solidFill>
                          <a:effectLst/>
                        </a:rPr>
                        <a:t>**</a:t>
                      </a:r>
                      <a:r>
                        <a:rPr lang="en-US" sz="3200" dirty="0">
                          <a:solidFill>
                            <a:schemeClr val="tx1"/>
                          </a:solidFill>
                          <a:effectLst/>
                        </a:rPr>
                        <a:t> </a:t>
                      </a:r>
                      <a:r>
                        <a:rPr lang="en-US" sz="2400" dirty="0">
                          <a:effectLst/>
                        </a:rPr>
                        <a:t>50 mg/d PO </a:t>
                      </a:r>
                      <a:r>
                        <a:rPr lang="en-US" sz="2400" dirty="0" err="1">
                          <a:effectLst/>
                        </a:rPr>
                        <a:t>qd</a:t>
                      </a:r>
                      <a:endParaRPr lang="en-US" sz="2000" dirty="0">
                        <a:effectLst/>
                      </a:endParaRPr>
                    </a:p>
                    <a:p>
                      <a:pPr marL="0" marR="0" algn="l" rtl="0">
                        <a:lnSpc>
                          <a:spcPct val="100000"/>
                        </a:lnSpc>
                        <a:spcBef>
                          <a:spcPts val="0"/>
                        </a:spcBef>
                        <a:spcAft>
                          <a:spcPts val="0"/>
                        </a:spcAft>
                      </a:pPr>
                      <a:r>
                        <a:rPr lang="en-US" sz="2400" dirty="0">
                          <a:effectLst/>
                        </a:rPr>
                        <a:t>                </a:t>
                      </a:r>
                      <a:endParaRPr lang="en-US" sz="2000" dirty="0">
                        <a:effectLst/>
                      </a:endParaRPr>
                    </a:p>
                    <a:p>
                      <a:pPr marL="0" marR="0" algn="l" rtl="0">
                        <a:lnSpc>
                          <a:spcPct val="100000"/>
                        </a:lnSpc>
                        <a:spcBef>
                          <a:spcPts val="0"/>
                        </a:spcBef>
                        <a:spcAft>
                          <a:spcPts val="0"/>
                        </a:spcAft>
                      </a:pPr>
                      <a:r>
                        <a:rPr lang="en-US" sz="2400" dirty="0">
                          <a:effectLst/>
                        </a:rPr>
                        <a:t> OR</a:t>
                      </a:r>
                      <a:endParaRPr lang="en-US" sz="2000" dirty="0">
                        <a:effectLst/>
                      </a:endParaRPr>
                    </a:p>
                    <a:p>
                      <a:pPr marL="0" marR="0" algn="l" rtl="0">
                        <a:lnSpc>
                          <a:spcPct val="100000"/>
                        </a:lnSpc>
                        <a:spcBef>
                          <a:spcPts val="0"/>
                        </a:spcBef>
                        <a:spcAft>
                          <a:spcPts val="0"/>
                        </a:spcAft>
                      </a:pPr>
                      <a:r>
                        <a:rPr lang="en-US" sz="2400" dirty="0">
                          <a:effectLst/>
                        </a:rPr>
                        <a:t> </a:t>
                      </a:r>
                      <a:endParaRPr lang="en-US" sz="2000" dirty="0">
                        <a:effectLst/>
                      </a:endParaRPr>
                    </a:p>
                    <a:p>
                      <a:pPr marL="0" marR="0" algn="l" rtl="0">
                        <a:lnSpc>
                          <a:spcPct val="100000"/>
                        </a:lnSpc>
                        <a:spcBef>
                          <a:spcPts val="0"/>
                        </a:spcBef>
                        <a:spcAft>
                          <a:spcPts val="0"/>
                        </a:spcAft>
                      </a:pPr>
                      <a:r>
                        <a:rPr lang="fa-IR" sz="2400" dirty="0">
                          <a:effectLst/>
                        </a:rPr>
                        <a:t>*</a:t>
                      </a:r>
                      <a:r>
                        <a:rPr lang="en-US" sz="2400" dirty="0" err="1">
                          <a:effectLst/>
                        </a:rPr>
                        <a:t>Tenofovir</a:t>
                      </a:r>
                      <a:r>
                        <a:rPr lang="en-US" sz="2400" dirty="0">
                          <a:effectLst/>
                        </a:rPr>
                        <a:t> 300 mg PO </a:t>
                      </a:r>
                      <a:r>
                        <a:rPr lang="en-US" sz="2400" dirty="0" err="1">
                          <a:effectLst/>
                        </a:rPr>
                        <a:t>qd</a:t>
                      </a:r>
                      <a:r>
                        <a:rPr lang="en-US" sz="2400" dirty="0">
                          <a:effectLst/>
                        </a:rPr>
                        <a:t> + </a:t>
                      </a:r>
                      <a:r>
                        <a:rPr lang="fa-IR" sz="2400" dirty="0">
                          <a:effectLst/>
                        </a:rPr>
                        <a:t>*</a:t>
                      </a:r>
                      <a:r>
                        <a:rPr lang="en-US" sz="2400" dirty="0" err="1">
                          <a:effectLst/>
                        </a:rPr>
                        <a:t>Emtricitabine</a:t>
                      </a:r>
                      <a:r>
                        <a:rPr lang="en-US" sz="2400" dirty="0">
                          <a:effectLst/>
                        </a:rPr>
                        <a:t> 200 mg PO </a:t>
                      </a:r>
                      <a:r>
                        <a:rPr lang="en-US" sz="2400" dirty="0" err="1">
                          <a:effectLst/>
                        </a:rPr>
                        <a:t>qd</a:t>
                      </a:r>
                      <a:r>
                        <a:rPr lang="en-US" sz="2400" dirty="0">
                          <a:effectLst/>
                        </a:rPr>
                        <a:t> + </a:t>
                      </a:r>
                      <a:r>
                        <a:rPr lang="en-US" sz="2400" dirty="0" err="1">
                          <a:effectLst/>
                        </a:rPr>
                        <a:t>Raltegravir</a:t>
                      </a:r>
                      <a:r>
                        <a:rPr lang="en-US" sz="2400" dirty="0">
                          <a:effectLst/>
                        </a:rPr>
                        <a:t> 400 mg/ PO </a:t>
                      </a:r>
                      <a:r>
                        <a:rPr lang="en-US" sz="2400" dirty="0" err="1">
                          <a:effectLst/>
                        </a:rPr>
                        <a:t>Bd</a:t>
                      </a:r>
                      <a:r>
                        <a:rPr lang="en-US" sz="2400" dirty="0">
                          <a:effectLst/>
                        </a:rPr>
                        <a:t> </a:t>
                      </a:r>
                      <a:endParaRPr lang="en-US" sz="2000" dirty="0">
                        <a:effectLst/>
                      </a:endParaRPr>
                    </a:p>
                    <a:p>
                      <a:pPr marL="0" marR="0" algn="l" rtl="0">
                        <a:lnSpc>
                          <a:spcPct val="100000"/>
                        </a:lnSpc>
                        <a:spcBef>
                          <a:spcPts val="0"/>
                        </a:spcBef>
                        <a:spcAft>
                          <a:spcPts val="0"/>
                        </a:spcAft>
                      </a:pPr>
                      <a:r>
                        <a:rPr lang="en-US" sz="2400" dirty="0">
                          <a:effectLst/>
                        </a:rPr>
                        <a:t> </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xmlns="" val="1091733592"/>
                  </a:ext>
                </a:extLst>
              </a:tr>
            </a:tbl>
          </a:graphicData>
        </a:graphic>
      </p:graphicFrame>
      <p:sp>
        <p:nvSpPr>
          <p:cNvPr id="5" name="Rectangle 4"/>
          <p:cNvSpPr/>
          <p:nvPr/>
        </p:nvSpPr>
        <p:spPr>
          <a:xfrm>
            <a:off x="177421" y="5055465"/>
            <a:ext cx="8344468" cy="1083374"/>
          </a:xfrm>
          <a:prstGeom prst="rect">
            <a:avLst/>
          </a:prstGeom>
        </p:spPr>
        <p:txBody>
          <a:bodyPr wrap="square">
            <a:spAutoFit/>
          </a:bodyPr>
          <a:lstStyle/>
          <a:p>
            <a:pPr marL="685800" marR="0">
              <a:lnSpc>
                <a:spcPct val="115000"/>
              </a:lnSpc>
              <a:spcBef>
                <a:spcPts val="0"/>
              </a:spcBef>
              <a:spcAft>
                <a:spcPts val="0"/>
              </a:spcAft>
            </a:pPr>
            <a:r>
              <a:rPr lang="en-US" sz="2400" dirty="0">
                <a:latin typeface="Calibri" panose="020F0502020204030204" pitchFamily="34" charset="0"/>
                <a:ea typeface="Calibri" panose="020F0502020204030204" pitchFamily="34" charset="0"/>
                <a:cs typeface="B Mitra" panose="00000400000000000000" pitchFamily="2" charset="-78"/>
              </a:rPr>
              <a:t>*</a:t>
            </a:r>
            <a:r>
              <a:rPr lang="en-US" sz="3200" b="1" dirty="0">
                <a:latin typeface="Calibri" panose="020F0502020204030204" pitchFamily="34" charset="0"/>
                <a:ea typeface="Calibri" panose="020F0502020204030204" pitchFamily="34" charset="0"/>
                <a:cs typeface="B Mitra" panose="00000400000000000000" pitchFamily="2" charset="-78"/>
              </a:rPr>
              <a:t>Truvada</a:t>
            </a:r>
            <a:r>
              <a:rPr lang="en-US" sz="3200" dirty="0">
                <a:latin typeface="Calibri" panose="020F0502020204030204" pitchFamily="34" charset="0"/>
                <a:ea typeface="Calibri" panose="020F0502020204030204" pitchFamily="34" charset="0"/>
                <a:cs typeface="B Mitra" panose="00000400000000000000" pitchFamily="2" charset="-78"/>
              </a:rPr>
              <a:t> </a:t>
            </a:r>
            <a:r>
              <a:rPr lang="en-US" sz="2400" dirty="0">
                <a:latin typeface="Calibri" panose="020F0502020204030204" pitchFamily="34" charset="0"/>
                <a:ea typeface="Calibri" panose="020F0502020204030204" pitchFamily="34" charset="0"/>
                <a:cs typeface="B Mitra" panose="00000400000000000000" pitchFamily="2" charset="-78"/>
              </a:rPr>
              <a:t>( </a:t>
            </a:r>
            <a:r>
              <a:rPr lang="en-US" sz="2400" dirty="0" err="1">
                <a:latin typeface="Calibri" panose="020F0502020204030204" pitchFamily="34" charset="0"/>
                <a:ea typeface="Calibri" panose="020F0502020204030204" pitchFamily="34" charset="0"/>
                <a:cs typeface="B Mitra" panose="00000400000000000000" pitchFamily="2" charset="-78"/>
              </a:rPr>
              <a:t>Tenofovir</a:t>
            </a:r>
            <a:r>
              <a:rPr lang="en-US" sz="2400" dirty="0">
                <a:latin typeface="Calibri" panose="020F0502020204030204" pitchFamily="34" charset="0"/>
                <a:ea typeface="Calibri" panose="020F0502020204030204" pitchFamily="34" charset="0"/>
                <a:cs typeface="B Mitra" panose="00000400000000000000" pitchFamily="2" charset="-78"/>
              </a:rPr>
              <a:t> + </a:t>
            </a:r>
            <a:r>
              <a:rPr lang="en-US" sz="2400" dirty="0" err="1">
                <a:latin typeface="Calibri" panose="020F0502020204030204" pitchFamily="34" charset="0"/>
                <a:ea typeface="Calibri" panose="020F0502020204030204" pitchFamily="34" charset="0"/>
                <a:cs typeface="B Mitra" panose="00000400000000000000" pitchFamily="2" charset="-78"/>
              </a:rPr>
              <a:t>Emtricitabine</a:t>
            </a:r>
            <a:r>
              <a:rPr lang="en-US" sz="2400" dirty="0">
                <a:latin typeface="Calibri" panose="020F0502020204030204" pitchFamily="34" charset="0"/>
                <a:ea typeface="Calibri" panose="020F0502020204030204" pitchFamily="34" charset="0"/>
                <a:cs typeface="B Mitra" panose="00000400000000000000" pitchFamily="2" charset="-78"/>
              </a:rPr>
              <a:t>) 1 tab/day</a:t>
            </a:r>
            <a:endParaRPr lang="en-US" dirty="0" smtClean="0">
              <a:effectLst/>
              <a:latin typeface="Calibri" panose="020F0502020204030204" pitchFamily="34" charset="0"/>
              <a:ea typeface="Calibri" panose="020F0502020204030204" pitchFamily="34" charset="0"/>
              <a:cs typeface="Arial" panose="020B0604020202020204" pitchFamily="34" charset="0"/>
            </a:endParaRPr>
          </a:p>
          <a:p>
            <a:pPr marL="685800" marR="0" algn="r" rtl="1">
              <a:lnSpc>
                <a:spcPct val="115000"/>
              </a:lnSpc>
              <a:spcBef>
                <a:spcPts val="0"/>
              </a:spcBef>
              <a:spcAft>
                <a:spcPts val="1000"/>
              </a:spcAft>
            </a:pPr>
            <a:r>
              <a:rPr lang="en-US" sz="2400" b="1" dirty="0">
                <a:latin typeface="Calibri" panose="020F0502020204030204" pitchFamily="34" charset="0"/>
                <a:ea typeface="Calibri" panose="020F0502020204030204" pitchFamily="34" charset="0"/>
                <a:cs typeface="B Mitra" panose="00000400000000000000" pitchFamily="2" charset="-78"/>
              </a:rPr>
              <a:t>**</a:t>
            </a:r>
            <a:r>
              <a:rPr lang="fa-IR" sz="2400" b="1" dirty="0">
                <a:latin typeface="Calibri" panose="020F0502020204030204" pitchFamily="34" charset="0"/>
                <a:ea typeface="Calibri" panose="020F0502020204030204" pitchFamily="34" charset="0"/>
                <a:cs typeface="B Mitra" panose="00000400000000000000" pitchFamily="2" charset="-78"/>
              </a:rPr>
              <a:t>   در ماه اول حاملگی و در شیردهی، این دارو منع مصرف دارد. </a:t>
            </a:r>
            <a:endParaRPr lang="en-US" b="1"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7" name="Picture 6"/>
          <p:cNvPicPr>
            <a:picLocks noChangeAspect="1"/>
          </p:cNvPicPr>
          <p:nvPr/>
        </p:nvPicPr>
        <p:blipFill>
          <a:blip r:embed="rId2"/>
          <a:stretch>
            <a:fillRect/>
          </a:stretch>
        </p:blipFill>
        <p:spPr>
          <a:xfrm>
            <a:off x="8079475" y="4481311"/>
            <a:ext cx="3985146" cy="2231682"/>
          </a:xfrm>
          <a:prstGeom prst="rect">
            <a:avLst/>
          </a:prstGeom>
        </p:spPr>
      </p:pic>
    </p:spTree>
    <p:extLst>
      <p:ext uri="{BB962C8B-B14F-4D97-AF65-F5344CB8AC3E}">
        <p14:creationId xmlns:p14="http://schemas.microsoft.com/office/powerpoint/2010/main" val="19168853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dirty="0">
                <a:cs typeface="B Titr" panose="00000700000000000000" pitchFamily="2" charset="-78"/>
              </a:rPr>
              <a:t>◄ </a:t>
            </a:r>
            <a:r>
              <a:rPr lang="fa-IR" b="1" dirty="0">
                <a:cs typeface="B Titr" panose="00000700000000000000" pitchFamily="2" charset="-78"/>
              </a:rPr>
              <a:t>موقعیت هایی که حتماً لازم است با متخصص بیماری های عفونی قبل از شروع </a:t>
            </a:r>
            <a:r>
              <a:rPr lang="en-US" b="1" dirty="0">
                <a:cs typeface="B Titr" panose="00000700000000000000" pitchFamily="2" charset="-78"/>
              </a:rPr>
              <a:t>PEP</a:t>
            </a:r>
            <a:r>
              <a:rPr lang="fa-IR" b="1" dirty="0">
                <a:cs typeface="B Titr" panose="00000700000000000000" pitchFamily="2" charset="-78"/>
              </a:rPr>
              <a:t> مشورت </a:t>
            </a:r>
            <a:r>
              <a:rPr lang="fa-IR" b="1" dirty="0" smtClean="0">
                <a:cs typeface="B Titr" panose="00000700000000000000" pitchFamily="2" charset="-78"/>
              </a:rPr>
              <a:t>شود</a:t>
            </a:r>
            <a:endParaRPr lang="fa-IR" dirty="0">
              <a:cs typeface="B Titr" panose="00000700000000000000" pitchFamily="2" charset="-78"/>
            </a:endParaRPr>
          </a:p>
        </p:txBody>
      </p:sp>
      <p:sp>
        <p:nvSpPr>
          <p:cNvPr id="3" name="Content Placeholder 2"/>
          <p:cNvSpPr>
            <a:spLocks noGrp="1"/>
          </p:cNvSpPr>
          <p:nvPr>
            <p:ph idx="1"/>
          </p:nvPr>
        </p:nvSpPr>
        <p:spPr/>
        <p:txBody>
          <a:bodyPr/>
          <a:lstStyle/>
          <a:p>
            <a:pPr lvl="0" algn="r" rtl="1"/>
            <a:r>
              <a:rPr lang="fa-IR" dirty="0">
                <a:cs typeface="B Titr" panose="00000700000000000000" pitchFamily="2" charset="-78"/>
              </a:rPr>
              <a:t>مراجعه بعد از 72 ساعت از مواجهه </a:t>
            </a:r>
            <a:endParaRPr lang="en-US" dirty="0">
              <a:cs typeface="B Titr" panose="00000700000000000000" pitchFamily="2" charset="-78"/>
            </a:endParaRPr>
          </a:p>
          <a:p>
            <a:pPr lvl="0" algn="r" rtl="1"/>
            <a:r>
              <a:rPr lang="fa-IR" dirty="0">
                <a:cs typeface="B Titr" panose="00000700000000000000" pitchFamily="2" charset="-78"/>
              </a:rPr>
              <a:t>منبع نا شناس: در این موارد با توجه به شدت مواجهه، اپیدمیولوژی و احتمال مثبت بودن </a:t>
            </a:r>
            <a:r>
              <a:rPr lang="en-US" dirty="0">
                <a:cs typeface="B Titr" panose="00000700000000000000" pitchFamily="2" charset="-78"/>
              </a:rPr>
              <a:t>HIV</a:t>
            </a:r>
            <a:r>
              <a:rPr lang="fa-IR" dirty="0">
                <a:cs typeface="B Titr" panose="00000700000000000000" pitchFamily="2" charset="-78"/>
              </a:rPr>
              <a:t> منبع، شروع </a:t>
            </a:r>
            <a:r>
              <a:rPr lang="en-US" dirty="0">
                <a:cs typeface="B Titr" panose="00000700000000000000" pitchFamily="2" charset="-78"/>
              </a:rPr>
              <a:t>PEP</a:t>
            </a:r>
            <a:r>
              <a:rPr lang="fa-IR" dirty="0">
                <a:cs typeface="B Titr" panose="00000700000000000000" pitchFamily="2" charset="-78"/>
              </a:rPr>
              <a:t> موردی خواهد بود.  </a:t>
            </a:r>
            <a:endParaRPr lang="en-US" dirty="0">
              <a:cs typeface="B Titr" panose="00000700000000000000" pitchFamily="2" charset="-78"/>
            </a:endParaRPr>
          </a:p>
          <a:p>
            <a:pPr lvl="0" algn="r" rtl="1"/>
            <a:r>
              <a:rPr lang="fa-IR" dirty="0">
                <a:cs typeface="B Titr" panose="00000700000000000000" pitchFamily="2" charset="-78"/>
              </a:rPr>
              <a:t>شک حاملگی در فرد مواجهه یافته </a:t>
            </a:r>
            <a:endParaRPr lang="en-US" dirty="0">
              <a:cs typeface="B Titr" panose="00000700000000000000" pitchFamily="2" charset="-78"/>
            </a:endParaRPr>
          </a:p>
          <a:p>
            <a:pPr lvl="0" algn="r" rtl="1"/>
            <a:r>
              <a:rPr lang="fa-IR" dirty="0">
                <a:cs typeface="B Titr" panose="00000700000000000000" pitchFamily="2" charset="-78"/>
              </a:rPr>
              <a:t>شیر دهی </a:t>
            </a:r>
            <a:endParaRPr lang="en-US" dirty="0">
              <a:cs typeface="B Titr" panose="00000700000000000000" pitchFamily="2" charset="-78"/>
            </a:endParaRPr>
          </a:p>
          <a:p>
            <a:pPr lvl="0" algn="r" rtl="1"/>
            <a:r>
              <a:rPr lang="fa-IR" dirty="0">
                <a:cs typeface="B Titr" panose="00000700000000000000" pitchFamily="2" charset="-78"/>
              </a:rPr>
              <a:t>احتمال مقاومت یا مقاومت شناخته شده منبع </a:t>
            </a:r>
            <a:endParaRPr lang="en-US" dirty="0">
              <a:cs typeface="B Titr" panose="00000700000000000000" pitchFamily="2" charset="-78"/>
            </a:endParaRPr>
          </a:p>
          <a:p>
            <a:pPr lvl="0" algn="r" rtl="1"/>
            <a:r>
              <a:rPr lang="fa-IR" dirty="0">
                <a:cs typeface="B Titr" panose="00000700000000000000" pitchFamily="2" charset="-78"/>
              </a:rPr>
              <a:t>عوارض دارویی</a:t>
            </a:r>
            <a:endParaRPr lang="en-US" dirty="0">
              <a:cs typeface="B Titr" panose="00000700000000000000" pitchFamily="2" charset="-78"/>
            </a:endParaRPr>
          </a:p>
          <a:p>
            <a:pPr lvl="0" algn="r" rtl="1"/>
            <a:r>
              <a:rPr lang="fa-IR" dirty="0">
                <a:cs typeface="B Titr" panose="00000700000000000000" pitchFamily="2" charset="-78"/>
              </a:rPr>
              <a:t>بیماری های زمینه ای فرد مواجهه یافته مانند بیماری کلیوی یا مصرف دارویی که احتمال خطر عوارض دارویی با </a:t>
            </a:r>
            <a:r>
              <a:rPr lang="en-US" dirty="0">
                <a:cs typeface="B Titr" panose="00000700000000000000" pitchFamily="2" charset="-78"/>
              </a:rPr>
              <a:t>PEP</a:t>
            </a:r>
            <a:r>
              <a:rPr lang="fa-IR" dirty="0">
                <a:cs typeface="B Titr" panose="00000700000000000000" pitchFamily="2" charset="-78"/>
              </a:rPr>
              <a:t> را افزایش دهد.</a:t>
            </a:r>
            <a:endParaRPr lang="en-US" dirty="0">
              <a:cs typeface="B Titr" panose="00000700000000000000" pitchFamily="2" charset="-78"/>
            </a:endParaRPr>
          </a:p>
          <a:p>
            <a:pPr algn="r"/>
            <a:endParaRPr lang="fa-IR" dirty="0">
              <a:cs typeface="B Titr" panose="00000700000000000000" pitchFamily="2" charset="-78"/>
            </a:endParaRPr>
          </a:p>
        </p:txBody>
      </p:sp>
    </p:spTree>
    <p:extLst>
      <p:ext uri="{BB962C8B-B14F-4D97-AF65-F5344CB8AC3E}">
        <p14:creationId xmlns:p14="http://schemas.microsoft.com/office/powerpoint/2010/main" val="36848036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smtClean="0">
                <a:cs typeface="B Titr" panose="00000700000000000000" pitchFamily="2" charset="-78"/>
              </a:rPr>
              <a:t>پیگیری </a:t>
            </a:r>
            <a:r>
              <a:rPr lang="fa-IR" b="1" dirty="0">
                <a:cs typeface="B Titr" panose="00000700000000000000" pitchFamily="2" charset="-78"/>
              </a:rPr>
              <a:t>فرد مواجهه </a:t>
            </a:r>
            <a:r>
              <a:rPr lang="fa-IR" b="1" dirty="0" smtClean="0">
                <a:cs typeface="B Titr" panose="00000700000000000000" pitchFamily="2" charset="-78"/>
              </a:rPr>
              <a:t>یافته</a:t>
            </a:r>
            <a:endParaRPr lang="fa-IR" dirty="0">
              <a:cs typeface="B Titr" panose="00000700000000000000" pitchFamily="2" charset="-78"/>
            </a:endParaRPr>
          </a:p>
        </p:txBody>
      </p:sp>
      <p:sp>
        <p:nvSpPr>
          <p:cNvPr id="3" name="Content Placeholder 2"/>
          <p:cNvSpPr>
            <a:spLocks noGrp="1"/>
          </p:cNvSpPr>
          <p:nvPr>
            <p:ph idx="1"/>
          </p:nvPr>
        </p:nvSpPr>
        <p:spPr>
          <a:xfrm>
            <a:off x="450376" y="1690688"/>
            <a:ext cx="11218460" cy="4901181"/>
          </a:xfrm>
        </p:spPr>
        <p:txBody>
          <a:bodyPr>
            <a:normAutofit lnSpcReduction="10000"/>
          </a:bodyPr>
          <a:lstStyle/>
          <a:p>
            <a:pPr algn="r" rtl="1"/>
            <a:r>
              <a:rPr lang="fa-IR" dirty="0">
                <a:cs typeface="B Titr" panose="00000700000000000000" pitchFamily="2" charset="-78"/>
              </a:rPr>
              <a:t>-  پرسنلی که مواجهه شغلی با ویروس </a:t>
            </a:r>
            <a:r>
              <a:rPr lang="en-US" dirty="0">
                <a:cs typeface="B Titr" panose="00000700000000000000" pitchFamily="2" charset="-78"/>
              </a:rPr>
              <a:t>HIV</a:t>
            </a:r>
            <a:r>
              <a:rPr lang="fa-IR" dirty="0">
                <a:cs typeface="B Titr" panose="00000700000000000000" pitchFamily="2" charset="-78"/>
              </a:rPr>
              <a:t> داشته اند صرف نظر از آنکه پروفیلاکسی دریافت کرده اند یا نه، باید به رعایت موارد زیر توصیه شوند: </a:t>
            </a:r>
            <a:endParaRPr lang="en-US" dirty="0">
              <a:cs typeface="B Titr" panose="00000700000000000000" pitchFamily="2" charset="-78"/>
            </a:endParaRPr>
          </a:p>
          <a:p>
            <a:pPr lvl="1" algn="r" rtl="1">
              <a:lnSpc>
                <a:spcPct val="150000"/>
              </a:lnSpc>
            </a:pPr>
            <a:r>
              <a:rPr lang="fa-IR" dirty="0">
                <a:solidFill>
                  <a:srgbClr val="00B0F0"/>
                </a:solidFill>
                <a:cs typeface="B Titr" panose="00000700000000000000" pitchFamily="2" charset="-78"/>
              </a:rPr>
              <a:t>از</a:t>
            </a:r>
            <a:r>
              <a:rPr lang="fa-IR" dirty="0">
                <a:cs typeface="B Titr" panose="00000700000000000000" pitchFamily="2" charset="-78"/>
              </a:rPr>
              <a:t> </a:t>
            </a:r>
            <a:r>
              <a:rPr lang="fa-IR" dirty="0">
                <a:solidFill>
                  <a:srgbClr val="00B0F0"/>
                </a:solidFill>
                <a:cs typeface="B Titr" panose="00000700000000000000" pitchFamily="2" charset="-78"/>
              </a:rPr>
              <a:t>اهدای</a:t>
            </a:r>
            <a:r>
              <a:rPr lang="fa-IR" dirty="0">
                <a:cs typeface="B Titr" panose="00000700000000000000" pitchFamily="2" charset="-78"/>
              </a:rPr>
              <a:t> خون،</a:t>
            </a:r>
            <a:r>
              <a:rPr lang="ar-SA" dirty="0">
                <a:cs typeface="B Titr" panose="00000700000000000000" pitchFamily="2" charset="-78"/>
              </a:rPr>
              <a:t> پلاسما، اعضا،</a:t>
            </a:r>
            <a:r>
              <a:rPr lang="fa-IR" dirty="0">
                <a:cs typeface="B Titr" panose="00000700000000000000" pitchFamily="2" charset="-78"/>
              </a:rPr>
              <a:t> بافت، منی و شیردهی اجتناب گردد.</a:t>
            </a:r>
            <a:endParaRPr lang="en-US" dirty="0">
              <a:cs typeface="B Titr" panose="00000700000000000000" pitchFamily="2" charset="-78"/>
            </a:endParaRPr>
          </a:p>
          <a:p>
            <a:pPr lvl="1" algn="r" rtl="1">
              <a:lnSpc>
                <a:spcPct val="150000"/>
              </a:lnSpc>
            </a:pPr>
            <a:r>
              <a:rPr lang="fa-IR" dirty="0">
                <a:cs typeface="B Titr" panose="00000700000000000000" pitchFamily="2" charset="-78"/>
              </a:rPr>
              <a:t>در طی</a:t>
            </a:r>
            <a:r>
              <a:rPr lang="fa-IR" dirty="0">
                <a:solidFill>
                  <a:srgbClr val="00B0F0"/>
                </a:solidFill>
                <a:cs typeface="B Titr" panose="00000700000000000000" pitchFamily="2" charset="-78"/>
              </a:rPr>
              <a:t> 12-6 هفته </a:t>
            </a:r>
            <a:r>
              <a:rPr lang="fa-IR" dirty="0">
                <a:cs typeface="B Titr" panose="00000700000000000000" pitchFamily="2" charset="-78"/>
              </a:rPr>
              <a:t>پس از مواجهه، هنگام تماس جنسی از محافظ استفاده شود. </a:t>
            </a:r>
            <a:endParaRPr lang="en-US" dirty="0">
              <a:cs typeface="B Titr" panose="00000700000000000000" pitchFamily="2" charset="-78"/>
            </a:endParaRPr>
          </a:p>
          <a:p>
            <a:pPr lvl="1" algn="r" rtl="1">
              <a:lnSpc>
                <a:spcPct val="150000"/>
              </a:lnSpc>
            </a:pPr>
            <a:r>
              <a:rPr lang="fa-IR" dirty="0">
                <a:cs typeface="B Titr" panose="00000700000000000000" pitchFamily="2" charset="-78"/>
              </a:rPr>
              <a:t>به عوارض دارویی و احتمال تداخل دارویی توجه شود. </a:t>
            </a:r>
            <a:endParaRPr lang="en-US" dirty="0">
              <a:cs typeface="B Titr" panose="00000700000000000000" pitchFamily="2" charset="-78"/>
            </a:endParaRPr>
          </a:p>
          <a:p>
            <a:pPr lvl="1" algn="r" rtl="1">
              <a:lnSpc>
                <a:spcPct val="150000"/>
              </a:lnSpc>
            </a:pPr>
            <a:r>
              <a:rPr lang="fa-IR" dirty="0">
                <a:cs typeface="B Titr" panose="00000700000000000000" pitchFamily="2" charset="-78"/>
              </a:rPr>
              <a:t>پایبندی به مصرف صحیح دارو تاکید شود. </a:t>
            </a:r>
            <a:endParaRPr lang="en-US" dirty="0">
              <a:cs typeface="B Titr" panose="00000700000000000000" pitchFamily="2" charset="-78"/>
            </a:endParaRPr>
          </a:p>
          <a:p>
            <a:pPr lvl="1" algn="r" rtl="1">
              <a:lnSpc>
                <a:spcPct val="150000"/>
              </a:lnSpc>
            </a:pPr>
            <a:r>
              <a:rPr lang="fa-IR" dirty="0">
                <a:solidFill>
                  <a:srgbClr val="00B0F0"/>
                </a:solidFill>
                <a:cs typeface="B Titr" panose="00000700000000000000" pitchFamily="2" charset="-78"/>
              </a:rPr>
              <a:t>72 ساعت  و 2 هفته </a:t>
            </a:r>
            <a:r>
              <a:rPr lang="fa-IR" dirty="0">
                <a:cs typeface="B Titr" panose="00000700000000000000" pitchFamily="2" charset="-78"/>
              </a:rPr>
              <a:t>پس از مواجهه، جهت </a:t>
            </a:r>
            <a:r>
              <a:rPr lang="fa-IR" b="1" dirty="0">
                <a:solidFill>
                  <a:srgbClr val="00B0F0"/>
                </a:solidFill>
                <a:cs typeface="B Titr" panose="00000700000000000000" pitchFamily="2" charset="-78"/>
              </a:rPr>
              <a:t>ارزیابی مجدد</a:t>
            </a:r>
            <a:r>
              <a:rPr lang="fa-IR" dirty="0">
                <a:cs typeface="B Titr" panose="00000700000000000000" pitchFamily="2" charset="-78"/>
              </a:rPr>
              <a:t>، به پزشک مراجعه نماید. </a:t>
            </a:r>
            <a:endParaRPr lang="en-US" dirty="0">
              <a:cs typeface="B Titr" panose="00000700000000000000" pitchFamily="2" charset="-78"/>
            </a:endParaRPr>
          </a:p>
          <a:p>
            <a:pPr lvl="1" algn="r" rtl="1">
              <a:lnSpc>
                <a:spcPct val="150000"/>
              </a:lnSpc>
            </a:pPr>
            <a:r>
              <a:rPr lang="ar-SA" dirty="0">
                <a:cs typeface="B Titr" panose="00000700000000000000" pitchFamily="2" charset="-78"/>
              </a:rPr>
              <a:t>در همه مواجهه یافتگان، آزمايش  (نسل </a:t>
            </a:r>
            <a:r>
              <a:rPr lang="ar-SA" dirty="0">
                <a:solidFill>
                  <a:srgbClr val="00B0F0"/>
                </a:solidFill>
                <a:cs typeface="B Titr" panose="00000700000000000000" pitchFamily="2" charset="-78"/>
              </a:rPr>
              <a:t>چهارم</a:t>
            </a:r>
            <a:r>
              <a:rPr lang="ar-SA" dirty="0">
                <a:cs typeface="B Titr" panose="00000700000000000000" pitchFamily="2" charset="-78"/>
              </a:rPr>
              <a:t>)</a:t>
            </a:r>
            <a:r>
              <a:rPr lang="en-US" dirty="0">
                <a:cs typeface="B Titr" panose="00000700000000000000" pitchFamily="2" charset="-78"/>
              </a:rPr>
              <a:t>HIV Ag/Ab  </a:t>
            </a:r>
            <a:r>
              <a:rPr lang="ar-SA" dirty="0">
                <a:cs typeface="B Titr" panose="00000700000000000000" pitchFamily="2" charset="-78"/>
              </a:rPr>
              <a:t>در </a:t>
            </a:r>
            <a:r>
              <a:rPr lang="ar-SA" dirty="0">
                <a:solidFill>
                  <a:srgbClr val="00B0F0"/>
                </a:solidFill>
                <a:cs typeface="B Titr" panose="00000700000000000000" pitchFamily="2" charset="-78"/>
              </a:rPr>
              <a:t>هفته چهارم </a:t>
            </a:r>
            <a:r>
              <a:rPr lang="ar-SA" dirty="0">
                <a:cs typeface="B Titr" panose="00000700000000000000" pitchFamily="2" charset="-78"/>
              </a:rPr>
              <a:t>تا ششم و </a:t>
            </a:r>
            <a:r>
              <a:rPr lang="ar-SA" dirty="0">
                <a:solidFill>
                  <a:srgbClr val="00B0F0"/>
                </a:solidFill>
                <a:cs typeface="B Titr" panose="00000700000000000000" pitchFamily="2" charset="-78"/>
              </a:rPr>
              <a:t>ماه سوم تا چهارم </a:t>
            </a:r>
            <a:r>
              <a:rPr lang="ar-SA" dirty="0">
                <a:cs typeface="B Titr" panose="00000700000000000000" pitchFamily="2" charset="-78"/>
              </a:rPr>
              <a:t>بعد از مواجهه توصیه شود. </a:t>
            </a:r>
            <a:endParaRPr lang="en-US" dirty="0">
              <a:cs typeface="B Titr" panose="00000700000000000000" pitchFamily="2" charset="-78"/>
            </a:endParaRPr>
          </a:p>
        </p:txBody>
      </p:sp>
    </p:spTree>
    <p:extLst>
      <p:ext uri="{BB962C8B-B14F-4D97-AF65-F5344CB8AC3E}">
        <p14:creationId xmlns:p14="http://schemas.microsoft.com/office/powerpoint/2010/main" val="841263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itr" panose="00000700000000000000" pitchFamily="2" charset="-78"/>
              </a:rPr>
              <a:t>پرسنل حرف پزشکی یا کارکنان مراقبت سلامت</a:t>
            </a:r>
            <a:endParaRPr lang="fa-IR" dirty="0">
              <a:cs typeface="B Titr" panose="00000700000000000000" pitchFamily="2" charset="-78"/>
            </a:endParaRPr>
          </a:p>
        </p:txBody>
      </p:sp>
      <p:sp>
        <p:nvSpPr>
          <p:cNvPr id="3" name="Content Placeholder 2"/>
          <p:cNvSpPr>
            <a:spLocks noGrp="1"/>
          </p:cNvSpPr>
          <p:nvPr>
            <p:ph idx="1"/>
          </p:nvPr>
        </p:nvSpPr>
        <p:spPr/>
        <p:txBody>
          <a:bodyPr/>
          <a:lstStyle/>
          <a:p>
            <a:pPr algn="r" rtl="1"/>
            <a:r>
              <a:rPr lang="fa-IR" dirty="0" smtClean="0">
                <a:cs typeface="B Titr" panose="00000700000000000000" pitchFamily="2" charset="-78"/>
              </a:rPr>
              <a:t>تمام </a:t>
            </a:r>
            <a:r>
              <a:rPr lang="fa-IR" dirty="0">
                <a:cs typeface="B Titr" panose="00000700000000000000" pitchFamily="2" charset="-78"/>
              </a:rPr>
              <a:t>کسانی که در مراکز مراقبت های بهداشتی کار می کنند و در معرض خطر تماس (مواجهه) با مایعات عفونی شامل خون، بافتها، مایعات خاص بدن، وسایل و تجهیزات پزشکی آلوده یا سطوح محیطی آلوده قرار دارند. </a:t>
            </a:r>
            <a:endParaRPr lang="en-US" dirty="0">
              <a:cs typeface="B Titr" panose="00000700000000000000" pitchFamily="2" charset="-78"/>
            </a:endParaRPr>
          </a:p>
          <a:p>
            <a:pPr algn="r" rtl="1"/>
            <a:r>
              <a:rPr lang="fa-IR" dirty="0">
                <a:cs typeface="B Titr" panose="00000700000000000000" pitchFamily="2" charset="-78"/>
              </a:rPr>
              <a:t>این دسته از کارکنان شامل: کارکنان خدماتی اورژانس پزشکی، کارکنان دندانپزشکی، کارکنان آزمایشگاه، کارکنان  واحد اتوپسی، پرستاران، بهیاران، پزشکان، تکنسین ها، درمانگرها، داروسازان، دانشجویان و کارآموزان و همچنین پرسنلی که مستقیماً درگیر مراقبت از بیماران نیستند اما ممکن است در خطر تماس با خون و مایعات بدن قرار بگیرند مانند پرسنل نظافت چی ، امحائ پسماندهای بهداشتی درمانی و ... می باشند.</a:t>
            </a:r>
            <a:endParaRPr lang="en-US" dirty="0">
              <a:cs typeface="B Titr" panose="00000700000000000000" pitchFamily="2" charset="-78"/>
            </a:endParaRPr>
          </a:p>
          <a:p>
            <a:endParaRPr lang="fa-IR" dirty="0">
              <a:cs typeface="B Titr" panose="00000700000000000000" pitchFamily="2" charset="-78"/>
            </a:endParaRPr>
          </a:p>
        </p:txBody>
      </p:sp>
    </p:spTree>
    <p:extLst>
      <p:ext uri="{BB962C8B-B14F-4D97-AF65-F5344CB8AC3E}">
        <p14:creationId xmlns:p14="http://schemas.microsoft.com/office/powerpoint/2010/main" val="15085309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cs typeface="B Titr" panose="00000700000000000000" pitchFamily="2" charset="-78"/>
            </a:endParaRPr>
          </a:p>
        </p:txBody>
      </p:sp>
      <p:sp>
        <p:nvSpPr>
          <p:cNvPr id="3" name="Content Placeholder 2"/>
          <p:cNvSpPr>
            <a:spLocks noGrp="1"/>
          </p:cNvSpPr>
          <p:nvPr>
            <p:ph idx="1"/>
          </p:nvPr>
        </p:nvSpPr>
        <p:spPr/>
        <p:txBody>
          <a:bodyPr/>
          <a:lstStyle/>
          <a:p>
            <a:pPr lvl="0" algn="r" rtl="1">
              <a:lnSpc>
                <a:spcPct val="150000"/>
              </a:lnSpc>
            </a:pPr>
            <a:r>
              <a:rPr lang="ar-SA" dirty="0">
                <a:cs typeface="B Titr" panose="00000700000000000000" pitchFamily="2" charset="-78"/>
              </a:rPr>
              <a:t>در مواردی که تماس با منبع مبتلا به عفونت </a:t>
            </a:r>
            <a:r>
              <a:rPr lang="ar-SA" dirty="0">
                <a:solidFill>
                  <a:srgbClr val="00B0F0"/>
                </a:solidFill>
                <a:cs typeface="B Titr" panose="00000700000000000000" pitchFamily="2" charset="-78"/>
              </a:rPr>
              <a:t>همزمان </a:t>
            </a:r>
            <a:r>
              <a:rPr lang="en-US" dirty="0">
                <a:solidFill>
                  <a:srgbClr val="00B0F0"/>
                </a:solidFill>
                <a:cs typeface="B Titr" panose="00000700000000000000" pitchFamily="2" charset="-78"/>
              </a:rPr>
              <a:t>HIV</a:t>
            </a:r>
            <a:r>
              <a:rPr lang="ar-SA" dirty="0">
                <a:solidFill>
                  <a:srgbClr val="00B0F0"/>
                </a:solidFill>
                <a:cs typeface="B Titr" panose="00000700000000000000" pitchFamily="2" charset="-78"/>
              </a:rPr>
              <a:t> و </a:t>
            </a:r>
            <a:r>
              <a:rPr lang="en-US" dirty="0">
                <a:solidFill>
                  <a:srgbClr val="00B0F0"/>
                </a:solidFill>
                <a:cs typeface="B Titr" panose="00000700000000000000" pitchFamily="2" charset="-78"/>
              </a:rPr>
              <a:t>HCV</a:t>
            </a:r>
            <a:r>
              <a:rPr lang="ar-SA" dirty="0">
                <a:solidFill>
                  <a:srgbClr val="00B0F0"/>
                </a:solidFill>
                <a:cs typeface="B Titr" panose="00000700000000000000" pitchFamily="2" charset="-78"/>
              </a:rPr>
              <a:t> </a:t>
            </a:r>
            <a:r>
              <a:rPr lang="ar-SA" dirty="0">
                <a:cs typeface="B Titr" panose="00000700000000000000" pitchFamily="2" charset="-78"/>
              </a:rPr>
              <a:t>رخ داده است، توصیه می شود آزمایش </a:t>
            </a:r>
            <a:r>
              <a:rPr lang="en-US" dirty="0">
                <a:cs typeface="B Titr" panose="00000700000000000000" pitchFamily="2" charset="-78"/>
              </a:rPr>
              <a:t>HIV Ab  </a:t>
            </a:r>
            <a:r>
              <a:rPr lang="fa-IR" dirty="0" smtClean="0">
                <a:cs typeface="B Titr" panose="00000700000000000000" pitchFamily="2" charset="-78"/>
              </a:rPr>
              <a:t> </a:t>
            </a:r>
            <a:r>
              <a:rPr lang="fa-IR" b="1" dirty="0" smtClean="0">
                <a:cs typeface="B Titr" panose="00000700000000000000" pitchFamily="2" charset="-78"/>
              </a:rPr>
              <a:t>6</a:t>
            </a:r>
            <a:r>
              <a:rPr lang="fa-IR" b="1" dirty="0" smtClean="0">
                <a:solidFill>
                  <a:srgbClr val="00B0F0"/>
                </a:solidFill>
                <a:cs typeface="B Titr" panose="00000700000000000000" pitchFamily="2" charset="-78"/>
              </a:rPr>
              <a:t>ماه </a:t>
            </a:r>
            <a:r>
              <a:rPr lang="ar-SA" b="1" dirty="0">
                <a:solidFill>
                  <a:srgbClr val="00B0F0"/>
                </a:solidFill>
                <a:cs typeface="B Titr" panose="00000700000000000000" pitchFamily="2" charset="-78"/>
              </a:rPr>
              <a:t>بعد </a:t>
            </a:r>
            <a:r>
              <a:rPr lang="ar-SA" dirty="0">
                <a:cs typeface="B Titr" panose="00000700000000000000" pitchFamily="2" charset="-78"/>
              </a:rPr>
              <a:t>از مواجهه نیز تکرار شود. </a:t>
            </a:r>
            <a:endParaRPr lang="en-US" dirty="0">
              <a:cs typeface="B Titr" panose="00000700000000000000" pitchFamily="2" charset="-78"/>
            </a:endParaRPr>
          </a:p>
          <a:p>
            <a:pPr lvl="0" algn="r" rtl="1">
              <a:lnSpc>
                <a:spcPct val="150000"/>
              </a:lnSpc>
            </a:pPr>
            <a:r>
              <a:rPr lang="ar-SA" dirty="0">
                <a:cs typeface="B Titr" panose="00000700000000000000" pitchFamily="2" charset="-78"/>
              </a:rPr>
              <a:t>در صورتی که برای پیگیری از </a:t>
            </a:r>
            <a:r>
              <a:rPr lang="ar-SA" b="1" dirty="0">
                <a:solidFill>
                  <a:srgbClr val="00B0F0"/>
                </a:solidFill>
                <a:cs typeface="B Titr" panose="00000700000000000000" pitchFamily="2" charset="-78"/>
              </a:rPr>
              <a:t>آزمون </a:t>
            </a:r>
            <a:r>
              <a:rPr lang="ar-SA" b="1" u="sng" dirty="0">
                <a:solidFill>
                  <a:srgbClr val="00B0F0"/>
                </a:solidFill>
                <a:cs typeface="B Titr" panose="00000700000000000000" pitchFamily="2" charset="-78"/>
              </a:rPr>
              <a:t>سریع</a:t>
            </a:r>
            <a:r>
              <a:rPr lang="ar-SA" b="1" dirty="0">
                <a:solidFill>
                  <a:srgbClr val="00B0F0"/>
                </a:solidFill>
                <a:cs typeface="B Titr" panose="00000700000000000000" pitchFamily="2" charset="-78"/>
              </a:rPr>
              <a:t> </a:t>
            </a:r>
            <a:r>
              <a:rPr lang="en-US" b="1" dirty="0">
                <a:solidFill>
                  <a:srgbClr val="00B0F0"/>
                </a:solidFill>
                <a:cs typeface="B Titr" panose="00000700000000000000" pitchFamily="2" charset="-78"/>
              </a:rPr>
              <a:t>HIV</a:t>
            </a:r>
            <a:r>
              <a:rPr lang="ar-SA" b="1" dirty="0">
                <a:solidFill>
                  <a:srgbClr val="00B0F0"/>
                </a:solidFill>
                <a:cs typeface="B Titr" panose="00000700000000000000" pitchFamily="2" charset="-78"/>
              </a:rPr>
              <a:t> </a:t>
            </a:r>
            <a:r>
              <a:rPr lang="ar-SA" dirty="0">
                <a:cs typeface="B Titr" panose="00000700000000000000" pitchFamily="2" charset="-78"/>
              </a:rPr>
              <a:t>استفاده می شود، تواتر آزمایشات در </a:t>
            </a:r>
            <a:r>
              <a:rPr lang="ar-SA" u="sng" dirty="0">
                <a:cs typeface="B Titr" panose="00000700000000000000" pitchFamily="2" charset="-78"/>
              </a:rPr>
              <a:t>هفته </a:t>
            </a:r>
            <a:r>
              <a:rPr lang="ar-SA" u="sng" dirty="0">
                <a:solidFill>
                  <a:srgbClr val="00B0F0"/>
                </a:solidFill>
                <a:cs typeface="B Titr" panose="00000700000000000000" pitchFamily="2" charset="-78"/>
              </a:rPr>
              <a:t>چهارم</a:t>
            </a:r>
            <a:r>
              <a:rPr lang="ar-SA" u="sng" dirty="0">
                <a:cs typeface="B Titr" panose="00000700000000000000" pitchFamily="2" charset="-78"/>
              </a:rPr>
              <a:t> تا ششم و ماه </a:t>
            </a:r>
            <a:r>
              <a:rPr lang="ar-SA" u="sng" dirty="0">
                <a:solidFill>
                  <a:srgbClr val="00B0F0"/>
                </a:solidFill>
                <a:cs typeface="B Titr" panose="00000700000000000000" pitchFamily="2" charset="-78"/>
              </a:rPr>
              <a:t>سوم</a:t>
            </a:r>
            <a:r>
              <a:rPr lang="ar-SA" u="sng" dirty="0">
                <a:cs typeface="B Titr" panose="00000700000000000000" pitchFamily="2" charset="-78"/>
              </a:rPr>
              <a:t> و ماه </a:t>
            </a:r>
            <a:r>
              <a:rPr lang="ar-SA" u="sng" dirty="0">
                <a:solidFill>
                  <a:srgbClr val="00B0F0"/>
                </a:solidFill>
                <a:cs typeface="B Titr" panose="00000700000000000000" pitchFamily="2" charset="-78"/>
              </a:rPr>
              <a:t>ششم</a:t>
            </a:r>
            <a:r>
              <a:rPr lang="ar-SA" u="sng" dirty="0">
                <a:cs typeface="B Titr" panose="00000700000000000000" pitchFamily="2" charset="-78"/>
              </a:rPr>
              <a:t> </a:t>
            </a:r>
            <a:r>
              <a:rPr lang="ar-SA" dirty="0">
                <a:cs typeface="B Titr" panose="00000700000000000000" pitchFamily="2" charset="-78"/>
              </a:rPr>
              <a:t>بعد از مواجهه خواهد بود.</a:t>
            </a:r>
            <a:endParaRPr lang="en-US" dirty="0">
              <a:cs typeface="B Titr" panose="00000700000000000000" pitchFamily="2" charset="-78"/>
            </a:endParaRPr>
          </a:p>
          <a:p>
            <a:pPr lvl="0" algn="r" rtl="1">
              <a:lnSpc>
                <a:spcPct val="150000"/>
              </a:lnSpc>
            </a:pPr>
            <a:r>
              <a:rPr lang="fa-IR" dirty="0">
                <a:solidFill>
                  <a:srgbClr val="FF0000"/>
                </a:solidFill>
                <a:cs typeface="B Titr" panose="00000700000000000000" pitchFamily="2" charset="-78"/>
              </a:rPr>
              <a:t>سایر آزمایشات </a:t>
            </a:r>
            <a:r>
              <a:rPr lang="fa-IR" dirty="0">
                <a:cs typeface="B Titr" panose="00000700000000000000" pitchFamily="2" charset="-78"/>
              </a:rPr>
              <a:t>شامل شمارش خون محیطی</a:t>
            </a:r>
            <a:r>
              <a:rPr lang="en-US" dirty="0">
                <a:cs typeface="B Titr" panose="00000700000000000000" pitchFamily="2" charset="-78"/>
              </a:rPr>
              <a:t> (CBC)</a:t>
            </a:r>
            <a:r>
              <a:rPr lang="fa-IR" dirty="0">
                <a:cs typeface="B Titr" panose="00000700000000000000" pitchFamily="2" charset="-78"/>
              </a:rPr>
              <a:t>، کراتینین و آنزیم های کبدی، در </a:t>
            </a:r>
            <a:r>
              <a:rPr lang="fa-IR" b="1" dirty="0">
                <a:solidFill>
                  <a:srgbClr val="00B0F0"/>
                </a:solidFill>
                <a:cs typeface="B Titr" panose="00000700000000000000" pitchFamily="2" charset="-78"/>
              </a:rPr>
              <a:t>زمان شروع پروفیلاکسی </a:t>
            </a:r>
            <a:r>
              <a:rPr lang="fa-IR" b="1" dirty="0">
                <a:cs typeface="B Titr" panose="00000700000000000000" pitchFamily="2" charset="-78"/>
              </a:rPr>
              <a:t>و</a:t>
            </a:r>
            <a:r>
              <a:rPr lang="fa-IR" b="1" dirty="0">
                <a:solidFill>
                  <a:srgbClr val="00B0F0"/>
                </a:solidFill>
                <a:cs typeface="B Titr" panose="00000700000000000000" pitchFamily="2" charset="-78"/>
              </a:rPr>
              <a:t> 2 هفته </a:t>
            </a:r>
            <a:r>
              <a:rPr lang="fa-IR" dirty="0">
                <a:cs typeface="B Titr" panose="00000700000000000000" pitchFamily="2" charset="-78"/>
              </a:rPr>
              <a:t>بعد انجام شوند. </a:t>
            </a:r>
            <a:endParaRPr lang="en-US" dirty="0">
              <a:cs typeface="B Titr" panose="00000700000000000000" pitchFamily="2" charset="-78"/>
            </a:endParaRPr>
          </a:p>
          <a:p>
            <a:pPr algn="r"/>
            <a:endParaRPr lang="fa-IR" dirty="0">
              <a:cs typeface="B Titr" panose="00000700000000000000" pitchFamily="2" charset="-78"/>
            </a:endParaRPr>
          </a:p>
        </p:txBody>
      </p:sp>
    </p:spTree>
    <p:extLst>
      <p:ext uri="{BB962C8B-B14F-4D97-AF65-F5344CB8AC3E}">
        <p14:creationId xmlns:p14="http://schemas.microsoft.com/office/powerpoint/2010/main" val="27559999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Titr" panose="00000700000000000000" pitchFamily="2" charset="-78"/>
              </a:rPr>
              <a:t>مواجهه شغلی با ویروس هپاتیت </a:t>
            </a:r>
            <a:r>
              <a:rPr lang="en-US" b="1" dirty="0" smtClean="0">
                <a:cs typeface="B Titr" panose="00000700000000000000" pitchFamily="2" charset="-78"/>
              </a:rPr>
              <a:t>B</a:t>
            </a:r>
            <a:r>
              <a:rPr lang="fa-IR" b="1" dirty="0" smtClean="0">
                <a:cs typeface="B Titr" panose="00000700000000000000" pitchFamily="2" charset="-78"/>
              </a:rPr>
              <a:t> و </a:t>
            </a:r>
            <a:r>
              <a:rPr lang="en-US" b="1" dirty="0" smtClean="0">
                <a:cs typeface="B Titr" panose="00000700000000000000" pitchFamily="2" charset="-78"/>
              </a:rPr>
              <a:t>C</a:t>
            </a:r>
            <a:endParaRPr lang="fa-IR" dirty="0">
              <a:cs typeface="B Titr" panose="00000700000000000000" pitchFamily="2" charset="-78"/>
            </a:endParaRPr>
          </a:p>
        </p:txBody>
      </p:sp>
      <p:sp>
        <p:nvSpPr>
          <p:cNvPr id="3" name="Content Placeholder 2"/>
          <p:cNvSpPr>
            <a:spLocks noGrp="1"/>
          </p:cNvSpPr>
          <p:nvPr>
            <p:ph idx="1"/>
          </p:nvPr>
        </p:nvSpPr>
        <p:spPr/>
        <p:txBody>
          <a:bodyPr/>
          <a:lstStyle/>
          <a:p>
            <a:pPr lvl="0" algn="r" rtl="1">
              <a:lnSpc>
                <a:spcPct val="150000"/>
              </a:lnSpc>
            </a:pPr>
            <a:r>
              <a:rPr lang="fa-IR" dirty="0">
                <a:cs typeface="B Titr" panose="00000700000000000000" pitchFamily="2" charset="-78"/>
              </a:rPr>
              <a:t>هنگامی که مواجهه شغلی رخ می دهد منبع مواجهه باید از نظر هپاتیت </a:t>
            </a:r>
            <a:r>
              <a:rPr lang="en-US" dirty="0">
                <a:cs typeface="B Titr" panose="00000700000000000000" pitchFamily="2" charset="-78"/>
              </a:rPr>
              <a:t>B</a:t>
            </a:r>
            <a:r>
              <a:rPr lang="fa-IR" dirty="0">
                <a:cs typeface="B Titr" panose="00000700000000000000" pitchFamily="2" charset="-78"/>
              </a:rPr>
              <a:t> و </a:t>
            </a:r>
            <a:r>
              <a:rPr lang="en-US" dirty="0">
                <a:cs typeface="B Titr" panose="00000700000000000000" pitchFamily="2" charset="-78"/>
              </a:rPr>
              <a:t>C</a:t>
            </a:r>
            <a:r>
              <a:rPr lang="fa-IR" dirty="0">
                <a:cs typeface="B Titr" panose="00000700000000000000" pitchFamily="2" charset="-78"/>
              </a:rPr>
              <a:t> ارزیابی شود.</a:t>
            </a:r>
            <a:endParaRPr lang="en-US" dirty="0">
              <a:cs typeface="B Titr" panose="00000700000000000000" pitchFamily="2" charset="-78"/>
            </a:endParaRPr>
          </a:p>
          <a:p>
            <a:pPr lvl="0" algn="r" rtl="1">
              <a:lnSpc>
                <a:spcPct val="150000"/>
              </a:lnSpc>
            </a:pPr>
            <a:r>
              <a:rPr lang="fa-IR" dirty="0">
                <a:cs typeface="B Titr" panose="00000700000000000000" pitchFamily="2" charset="-78"/>
              </a:rPr>
              <a:t>خطر انتقال هپاتیت </a:t>
            </a:r>
            <a:r>
              <a:rPr lang="en-US" dirty="0">
                <a:cs typeface="B Titr" panose="00000700000000000000" pitchFamily="2" charset="-78"/>
              </a:rPr>
              <a:t>C</a:t>
            </a:r>
            <a:r>
              <a:rPr lang="fa-IR" dirty="0">
                <a:cs typeface="B Titr" panose="00000700000000000000" pitchFamily="2" charset="-78"/>
              </a:rPr>
              <a:t> بدنبال نیدل استیک </a:t>
            </a:r>
            <a:r>
              <a:rPr lang="fa-IR" u="sng" dirty="0" smtClean="0">
                <a:cs typeface="B Titr" panose="00000700000000000000" pitchFamily="2" charset="-78"/>
              </a:rPr>
              <a:t>یک و هشت دهم درصد </a:t>
            </a:r>
            <a:r>
              <a:rPr lang="fa-IR" dirty="0" smtClean="0">
                <a:cs typeface="B Titr" panose="00000700000000000000" pitchFamily="2" charset="-78"/>
              </a:rPr>
              <a:t>می </a:t>
            </a:r>
            <a:r>
              <a:rPr lang="fa-IR" dirty="0">
                <a:cs typeface="B Titr" panose="00000700000000000000" pitchFamily="2" charset="-78"/>
              </a:rPr>
              <a:t>باشد.</a:t>
            </a:r>
            <a:endParaRPr lang="en-US" dirty="0">
              <a:cs typeface="B Titr" panose="00000700000000000000" pitchFamily="2" charset="-78"/>
            </a:endParaRPr>
          </a:p>
          <a:p>
            <a:pPr lvl="0" algn="r" rtl="1">
              <a:lnSpc>
                <a:spcPct val="150000"/>
              </a:lnSpc>
            </a:pPr>
            <a:r>
              <a:rPr lang="fa-IR" dirty="0">
                <a:cs typeface="B Titr" panose="00000700000000000000" pitchFamily="2" charset="-78"/>
              </a:rPr>
              <a:t> خطر انتقال هپاتیت </a:t>
            </a:r>
            <a:r>
              <a:rPr lang="en-US" dirty="0">
                <a:cs typeface="B Titr" panose="00000700000000000000" pitchFamily="2" charset="-78"/>
              </a:rPr>
              <a:t>B</a:t>
            </a:r>
            <a:r>
              <a:rPr lang="fa-IR" dirty="0">
                <a:cs typeface="B Titr" panose="00000700000000000000" pitchFamily="2" charset="-78"/>
              </a:rPr>
              <a:t> ، بدنبال نیدل استیک بستگی به وضعیت </a:t>
            </a:r>
            <a:r>
              <a:rPr lang="en-US" b="1" dirty="0" err="1">
                <a:solidFill>
                  <a:srgbClr val="00B0F0"/>
                </a:solidFill>
                <a:cs typeface="B Titr" panose="00000700000000000000" pitchFamily="2" charset="-78"/>
              </a:rPr>
              <a:t>HBeAg</a:t>
            </a:r>
            <a:r>
              <a:rPr lang="en-US" dirty="0">
                <a:solidFill>
                  <a:srgbClr val="00B0F0"/>
                </a:solidFill>
                <a:cs typeface="B Titr" panose="00000700000000000000" pitchFamily="2" charset="-78"/>
              </a:rPr>
              <a:t> </a:t>
            </a:r>
            <a:r>
              <a:rPr lang="fa-IR" dirty="0">
                <a:cs typeface="B Titr" panose="00000700000000000000" pitchFamily="2" charset="-78"/>
              </a:rPr>
              <a:t>منبع مواجهه دارد، اگر  </a:t>
            </a:r>
            <a:r>
              <a:rPr lang="en-US" dirty="0" err="1">
                <a:cs typeface="B Titr" panose="00000700000000000000" pitchFamily="2" charset="-78"/>
              </a:rPr>
              <a:t>HB</a:t>
            </a:r>
            <a:r>
              <a:rPr lang="en-US" b="1" dirty="0" err="1">
                <a:cs typeface="B Titr" panose="00000700000000000000" pitchFamily="2" charset="-78"/>
              </a:rPr>
              <a:t>e</a:t>
            </a:r>
            <a:r>
              <a:rPr lang="en-US" dirty="0" err="1">
                <a:cs typeface="B Titr" panose="00000700000000000000" pitchFamily="2" charset="-78"/>
              </a:rPr>
              <a:t>Ag</a:t>
            </a:r>
            <a:r>
              <a:rPr lang="fa-IR" dirty="0">
                <a:cs typeface="B Titr" panose="00000700000000000000" pitchFamily="2" charset="-78"/>
              </a:rPr>
              <a:t> مثبت باشد،  خطر انتقال 60-20 %  و اگر</a:t>
            </a:r>
            <a:r>
              <a:rPr lang="en-US" dirty="0" err="1">
                <a:cs typeface="B Titr" panose="00000700000000000000" pitchFamily="2" charset="-78"/>
              </a:rPr>
              <a:t>HB</a:t>
            </a:r>
            <a:r>
              <a:rPr lang="en-US" b="1" dirty="0" err="1">
                <a:cs typeface="B Titr" panose="00000700000000000000" pitchFamily="2" charset="-78"/>
              </a:rPr>
              <a:t>e</a:t>
            </a:r>
            <a:r>
              <a:rPr lang="en-US" dirty="0" err="1">
                <a:cs typeface="B Titr" panose="00000700000000000000" pitchFamily="2" charset="-78"/>
              </a:rPr>
              <a:t>Ag</a:t>
            </a:r>
            <a:r>
              <a:rPr lang="en-US" dirty="0">
                <a:cs typeface="B Titr" panose="00000700000000000000" pitchFamily="2" charset="-78"/>
              </a:rPr>
              <a:t> </a:t>
            </a:r>
            <a:r>
              <a:rPr lang="fa-IR" dirty="0">
                <a:cs typeface="B Titr" panose="00000700000000000000" pitchFamily="2" charset="-78"/>
              </a:rPr>
              <a:t>منفی باشد، 30-1% خواهد بود.</a:t>
            </a:r>
            <a:endParaRPr lang="en-US" dirty="0">
              <a:cs typeface="B Titr" panose="00000700000000000000" pitchFamily="2" charset="-78"/>
            </a:endParaRPr>
          </a:p>
          <a:p>
            <a:pPr marL="0" indent="0" algn="r" rtl="1">
              <a:buNone/>
            </a:pPr>
            <a:endParaRPr lang="en-US" dirty="0">
              <a:cs typeface="B Titr" panose="00000700000000000000" pitchFamily="2" charset="-78"/>
            </a:endParaRPr>
          </a:p>
        </p:txBody>
      </p:sp>
    </p:spTree>
    <p:extLst>
      <p:ext uri="{BB962C8B-B14F-4D97-AF65-F5344CB8AC3E}">
        <p14:creationId xmlns:p14="http://schemas.microsoft.com/office/powerpoint/2010/main" val="16407916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ctr" rtl="1"/>
            <a:r>
              <a:rPr lang="fa-IR" b="1" dirty="0" smtClean="0">
                <a:cs typeface="B Titr" panose="00000700000000000000" pitchFamily="2" charset="-78"/>
              </a:rPr>
              <a:t>مدیریت پرسنل بدنبال مواجهه با ویروس هپاتیت </a:t>
            </a:r>
            <a:r>
              <a:rPr lang="en-US" b="1" dirty="0" smtClean="0">
                <a:cs typeface="B Titr" panose="00000700000000000000" pitchFamily="2" charset="-78"/>
              </a:rPr>
              <a:t>B </a:t>
            </a:r>
            <a:r>
              <a:rPr lang="fa-IR" b="1" dirty="0" smtClean="0">
                <a:cs typeface="B Titr" panose="00000700000000000000" pitchFamily="2" charset="-78"/>
              </a:rPr>
              <a:t> </a:t>
            </a:r>
            <a:endParaRPr lang="fa-IR" dirty="0">
              <a:cs typeface="B Titr" panose="00000700000000000000" pitchFamily="2" charset="-78"/>
            </a:endParaRPr>
          </a:p>
        </p:txBody>
      </p:sp>
      <p:sp>
        <p:nvSpPr>
          <p:cNvPr id="3" name="Content Placeholder 2"/>
          <p:cNvSpPr>
            <a:spLocks noGrp="1"/>
          </p:cNvSpPr>
          <p:nvPr>
            <p:ph idx="1"/>
          </p:nvPr>
        </p:nvSpPr>
        <p:spPr>
          <a:xfrm>
            <a:off x="150125" y="1825625"/>
            <a:ext cx="11750723" cy="4351338"/>
          </a:xfrm>
        </p:spPr>
        <p:txBody>
          <a:bodyPr/>
          <a:lstStyle/>
          <a:p>
            <a:pPr algn="r" rtl="1"/>
            <a:r>
              <a:rPr lang="en-US" b="1" dirty="0">
                <a:solidFill>
                  <a:srgbClr val="00B0F0"/>
                </a:solidFill>
                <a:cs typeface="B Titr" panose="00000700000000000000" pitchFamily="2" charset="-78"/>
              </a:rPr>
              <a:t>I </a:t>
            </a:r>
            <a:r>
              <a:rPr lang="fa-IR" b="1" dirty="0">
                <a:solidFill>
                  <a:srgbClr val="00B0F0"/>
                </a:solidFill>
                <a:cs typeface="B Titr" panose="00000700000000000000" pitchFamily="2" charset="-78"/>
              </a:rPr>
              <a:t>. پرسنل </a:t>
            </a:r>
            <a:r>
              <a:rPr lang="fa-IR" b="1" dirty="0" smtClean="0">
                <a:solidFill>
                  <a:srgbClr val="00B0F0"/>
                </a:solidFill>
                <a:cs typeface="B Titr" panose="00000700000000000000" pitchFamily="2" charset="-78"/>
              </a:rPr>
              <a:t>واکسینه:</a:t>
            </a:r>
          </a:p>
          <a:p>
            <a:pPr lvl="1" algn="r" rtl="1"/>
            <a:r>
              <a:rPr lang="fa-IR" b="1" i="1" dirty="0">
                <a:cs typeface="B Titr" panose="00000700000000000000" pitchFamily="2" charset="-78"/>
              </a:rPr>
              <a:t>الف. پرسنل واکسینه (دارای مستندات کتبی تزریق سری کامل واکسن) و </a:t>
            </a:r>
            <a:r>
              <a:rPr lang="en-US" b="1" i="1" dirty="0">
                <a:cs typeface="B Titr" panose="00000700000000000000" pitchFamily="2" charset="-78"/>
              </a:rPr>
              <a:t>HBs Ab</a:t>
            </a:r>
            <a:r>
              <a:rPr lang="fa-IR" b="1" i="1" dirty="0">
                <a:cs typeface="B Titr" panose="00000700000000000000" pitchFamily="2" charset="-78"/>
              </a:rPr>
              <a:t>  </a:t>
            </a:r>
            <a:r>
              <a:rPr lang="fa-IR" b="1" i="1" dirty="0">
                <a:solidFill>
                  <a:srgbClr val="00B0F0"/>
                </a:solidFill>
                <a:cs typeface="B Titr" panose="00000700000000000000" pitchFamily="2" charset="-78"/>
              </a:rPr>
              <a:t>≥</a:t>
            </a:r>
            <a:r>
              <a:rPr lang="fa-IR" b="1" i="1" dirty="0">
                <a:cs typeface="B Titr" panose="00000700000000000000" pitchFamily="2" charset="-78"/>
              </a:rPr>
              <a:t>  </a:t>
            </a:r>
            <a:r>
              <a:rPr lang="en-US" b="1" i="1" dirty="0">
                <a:solidFill>
                  <a:srgbClr val="00B0F0"/>
                </a:solidFill>
                <a:cs typeface="B Titr" panose="00000700000000000000" pitchFamily="2" charset="-78"/>
              </a:rPr>
              <a:t> </a:t>
            </a:r>
            <a:r>
              <a:rPr lang="en-US" b="1" i="1" dirty="0" err="1">
                <a:cs typeface="B Titr" panose="00000700000000000000" pitchFamily="2" charset="-78"/>
              </a:rPr>
              <a:t>mIU</a:t>
            </a:r>
            <a:r>
              <a:rPr lang="en-US" b="1" i="1" dirty="0">
                <a:cs typeface="B Titr" panose="00000700000000000000" pitchFamily="2" charset="-78"/>
              </a:rPr>
              <a:t>/mL</a:t>
            </a:r>
            <a:r>
              <a:rPr lang="ar-SA" b="1" i="1" dirty="0">
                <a:cs typeface="B Titr" panose="00000700000000000000" pitchFamily="2" charset="-78"/>
              </a:rPr>
              <a:t>10 </a:t>
            </a:r>
            <a:r>
              <a:rPr lang="fa-IR" b="1" i="1" dirty="0">
                <a:cs typeface="B Titr" panose="00000700000000000000" pitchFamily="2" charset="-78"/>
              </a:rPr>
              <a:t>: </a:t>
            </a:r>
            <a:endParaRPr lang="en-US" dirty="0">
              <a:cs typeface="B Titr" panose="00000700000000000000" pitchFamily="2" charset="-78"/>
            </a:endParaRPr>
          </a:p>
          <a:p>
            <a:pPr lvl="1" rtl="1"/>
            <a:r>
              <a:rPr lang="fa-IR" b="1" i="1" dirty="0">
                <a:cs typeface="B Titr" panose="00000700000000000000" pitchFamily="2" charset="-78"/>
              </a:rPr>
              <a:t>ب. پرسنل  واکسینه (دارای مستندات کتبی تزریق سه دوز واکسن ) </a:t>
            </a:r>
            <a:r>
              <a:rPr lang="fa-IR" b="1" i="1" dirty="0">
                <a:solidFill>
                  <a:srgbClr val="00B0F0"/>
                </a:solidFill>
                <a:cs typeface="B Titr" panose="00000700000000000000" pitchFamily="2" charset="-78"/>
              </a:rPr>
              <a:t>بدون انجام آزمایش </a:t>
            </a:r>
            <a:r>
              <a:rPr lang="en-US" b="1" i="1" dirty="0" err="1">
                <a:cs typeface="B Titr" panose="00000700000000000000" pitchFamily="2" charset="-78"/>
              </a:rPr>
              <a:t>HBsAb</a:t>
            </a:r>
            <a:r>
              <a:rPr lang="fa-IR" b="1" i="1" dirty="0">
                <a:cs typeface="B Titr" panose="00000700000000000000" pitchFamily="2" charset="-78"/>
              </a:rPr>
              <a:t> قبلی: </a:t>
            </a:r>
            <a:endParaRPr lang="en-US" dirty="0">
              <a:cs typeface="B Titr" panose="00000700000000000000" pitchFamily="2" charset="-78"/>
            </a:endParaRPr>
          </a:p>
          <a:p>
            <a:pPr lvl="1" algn="r" rtl="1"/>
            <a:r>
              <a:rPr lang="fa-IR" b="1" i="1" dirty="0">
                <a:cs typeface="B Titr" panose="00000700000000000000" pitchFamily="2" charset="-78"/>
              </a:rPr>
              <a:t>ج. اگر پرسنل پس از دریافت 2 سری کامل واکسن (</a:t>
            </a:r>
            <a:r>
              <a:rPr lang="fa-IR" b="1" i="1" dirty="0">
                <a:solidFill>
                  <a:srgbClr val="00B0F0"/>
                </a:solidFill>
                <a:cs typeface="B Titr" panose="00000700000000000000" pitchFamily="2" charset="-78"/>
              </a:rPr>
              <a:t>6 دوز</a:t>
            </a:r>
            <a:r>
              <a:rPr lang="fa-IR" b="1" i="1" dirty="0">
                <a:cs typeface="B Titr" panose="00000700000000000000" pitchFamily="2" charset="-78"/>
              </a:rPr>
              <a:t>)، </a:t>
            </a:r>
            <a:r>
              <a:rPr lang="en-US" b="1" i="1" dirty="0">
                <a:cs typeface="B Titr" panose="00000700000000000000" pitchFamily="2" charset="-78"/>
              </a:rPr>
              <a:t>HBs Ab </a:t>
            </a:r>
            <a:r>
              <a:rPr lang="fa-IR" b="1" i="1" dirty="0">
                <a:cs typeface="B Titr" panose="00000700000000000000" pitchFamily="2" charset="-78"/>
              </a:rPr>
              <a:t> &lt; 10 دارد و مواجهه یافته:</a:t>
            </a:r>
            <a:endParaRPr lang="en-US" dirty="0">
              <a:cs typeface="B Titr" panose="00000700000000000000" pitchFamily="2" charset="-78"/>
            </a:endParaRPr>
          </a:p>
          <a:p>
            <a:pPr algn="r" rtl="1"/>
            <a:r>
              <a:rPr lang="en-US" b="1" dirty="0">
                <a:solidFill>
                  <a:srgbClr val="00B0F0"/>
                </a:solidFill>
                <a:cs typeface="B Titr" panose="00000700000000000000" pitchFamily="2" charset="-78"/>
              </a:rPr>
              <a:t>(II</a:t>
            </a:r>
            <a:r>
              <a:rPr lang="fa-IR" b="1" dirty="0">
                <a:solidFill>
                  <a:srgbClr val="00B0F0"/>
                </a:solidFill>
                <a:cs typeface="B Titr" panose="00000700000000000000" pitchFamily="2" charset="-78"/>
              </a:rPr>
              <a:t> پرسنل غیر </a:t>
            </a:r>
            <a:r>
              <a:rPr lang="fa-IR" b="1" dirty="0" smtClean="0">
                <a:solidFill>
                  <a:srgbClr val="00B0F0"/>
                </a:solidFill>
                <a:cs typeface="B Titr" panose="00000700000000000000" pitchFamily="2" charset="-78"/>
              </a:rPr>
              <a:t>واکسینه</a:t>
            </a:r>
            <a:endParaRPr lang="en-US" dirty="0">
              <a:cs typeface="B Titr" panose="00000700000000000000" pitchFamily="2" charset="-78"/>
            </a:endParaRPr>
          </a:p>
          <a:p>
            <a:pPr algn="r" rtl="1"/>
            <a:endParaRPr lang="fa-IR" dirty="0">
              <a:cs typeface="B Titr" panose="00000700000000000000" pitchFamily="2" charset="-78"/>
            </a:endParaRPr>
          </a:p>
        </p:txBody>
      </p:sp>
    </p:spTree>
    <p:extLst>
      <p:ext uri="{BB962C8B-B14F-4D97-AF65-F5344CB8AC3E}">
        <p14:creationId xmlns:p14="http://schemas.microsoft.com/office/powerpoint/2010/main" val="26055313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b="1" i="1" dirty="0">
                <a:cs typeface="B Titr" panose="00000700000000000000" pitchFamily="2" charset="-78"/>
              </a:rPr>
              <a:t>الف. پرسنل واکسینه (دارای مستندات کتبی تزریق سری کامل واکسن) و </a:t>
            </a:r>
            <a:r>
              <a:rPr lang="en-US" b="1" i="1" dirty="0">
                <a:cs typeface="B Titr" panose="00000700000000000000" pitchFamily="2" charset="-78"/>
              </a:rPr>
              <a:t>HBs Ab</a:t>
            </a:r>
            <a:r>
              <a:rPr lang="fa-IR" b="1" i="1" dirty="0">
                <a:cs typeface="B Titr" panose="00000700000000000000" pitchFamily="2" charset="-78"/>
              </a:rPr>
              <a:t>  </a:t>
            </a:r>
            <a:r>
              <a:rPr lang="fa-IR" b="1" i="1" dirty="0">
                <a:solidFill>
                  <a:srgbClr val="00B0F0"/>
                </a:solidFill>
                <a:cs typeface="B Titr" panose="00000700000000000000" pitchFamily="2" charset="-78"/>
              </a:rPr>
              <a:t>≥</a:t>
            </a:r>
            <a:r>
              <a:rPr lang="fa-IR" b="1" i="1" dirty="0">
                <a:cs typeface="B Titr" panose="00000700000000000000" pitchFamily="2" charset="-78"/>
              </a:rPr>
              <a:t>  </a:t>
            </a:r>
            <a:r>
              <a:rPr lang="en-US" b="1" i="1" dirty="0">
                <a:solidFill>
                  <a:srgbClr val="00B0F0"/>
                </a:solidFill>
                <a:cs typeface="B Titr" panose="00000700000000000000" pitchFamily="2" charset="-78"/>
              </a:rPr>
              <a:t> </a:t>
            </a:r>
            <a:r>
              <a:rPr lang="en-US" b="1" i="1" dirty="0" err="1">
                <a:cs typeface="B Titr" panose="00000700000000000000" pitchFamily="2" charset="-78"/>
              </a:rPr>
              <a:t>mIU</a:t>
            </a:r>
            <a:r>
              <a:rPr lang="en-US" b="1" i="1" dirty="0">
                <a:cs typeface="B Titr" panose="00000700000000000000" pitchFamily="2" charset="-78"/>
              </a:rPr>
              <a:t>/mL</a:t>
            </a:r>
            <a:r>
              <a:rPr lang="ar-SA" b="1" i="1" dirty="0">
                <a:cs typeface="B Titr" panose="00000700000000000000" pitchFamily="2" charset="-78"/>
              </a:rPr>
              <a:t>10 </a:t>
            </a:r>
            <a:r>
              <a:rPr lang="fa-IR" b="1" i="1" dirty="0" smtClean="0">
                <a:cs typeface="B Titr" panose="00000700000000000000" pitchFamily="2" charset="-78"/>
              </a:rPr>
              <a:t> </a:t>
            </a:r>
            <a:endParaRPr lang="fa-IR" dirty="0">
              <a:cs typeface="B Titr" panose="00000700000000000000" pitchFamily="2" charset="-78"/>
            </a:endParaRPr>
          </a:p>
        </p:txBody>
      </p:sp>
      <p:sp>
        <p:nvSpPr>
          <p:cNvPr id="3" name="Content Placeholder 2"/>
          <p:cNvSpPr>
            <a:spLocks noGrp="1"/>
          </p:cNvSpPr>
          <p:nvPr>
            <p:ph idx="1"/>
          </p:nvPr>
        </p:nvSpPr>
        <p:spPr/>
        <p:txBody>
          <a:bodyPr/>
          <a:lstStyle/>
          <a:p>
            <a:pPr lvl="0" algn="r" rtl="1"/>
            <a:r>
              <a:rPr lang="fa-IR" dirty="0">
                <a:cs typeface="B Titr" panose="00000700000000000000" pitchFamily="2" charset="-78"/>
              </a:rPr>
              <a:t>آزمایش منبع مواجهه برای </a:t>
            </a:r>
            <a:r>
              <a:rPr lang="en-US" dirty="0" err="1">
                <a:cs typeface="B Titr" panose="00000700000000000000" pitchFamily="2" charset="-78"/>
              </a:rPr>
              <a:t>HBsAg</a:t>
            </a:r>
            <a:r>
              <a:rPr lang="fa-IR" dirty="0">
                <a:cs typeface="B Titr" panose="00000700000000000000" pitchFamily="2" charset="-78"/>
              </a:rPr>
              <a:t> ضرورت </a:t>
            </a:r>
            <a:r>
              <a:rPr lang="fa-IR" b="1" dirty="0">
                <a:solidFill>
                  <a:srgbClr val="FF0000"/>
                </a:solidFill>
                <a:cs typeface="B Titr" panose="00000700000000000000" pitchFamily="2" charset="-78"/>
              </a:rPr>
              <a:t>ندارد</a:t>
            </a:r>
            <a:r>
              <a:rPr lang="fa-IR" dirty="0">
                <a:cs typeface="B Titr" panose="00000700000000000000" pitchFamily="2" charset="-78"/>
              </a:rPr>
              <a:t>.</a:t>
            </a:r>
            <a:endParaRPr lang="en-US" dirty="0">
              <a:cs typeface="B Titr" panose="00000700000000000000" pitchFamily="2" charset="-78"/>
            </a:endParaRPr>
          </a:p>
          <a:p>
            <a:pPr algn="r" rtl="1"/>
            <a:r>
              <a:rPr lang="fa-IR" dirty="0">
                <a:cs typeface="B Titr" panose="00000700000000000000" pitchFamily="2" charset="-78"/>
              </a:rPr>
              <a:t>پروفیلاکسی بعد از مواجهه پرسنل برای </a:t>
            </a:r>
            <a:r>
              <a:rPr lang="en-US" dirty="0">
                <a:cs typeface="B Titr" panose="00000700000000000000" pitchFamily="2" charset="-78"/>
              </a:rPr>
              <a:t>HBV</a:t>
            </a:r>
            <a:r>
              <a:rPr lang="fa-IR" dirty="0">
                <a:cs typeface="B Titr" panose="00000700000000000000" pitchFamily="2" charset="-78"/>
              </a:rPr>
              <a:t>، ضرورت </a:t>
            </a:r>
            <a:r>
              <a:rPr lang="fa-IR" dirty="0">
                <a:solidFill>
                  <a:srgbClr val="FF0000"/>
                </a:solidFill>
                <a:cs typeface="B Titr" panose="00000700000000000000" pitchFamily="2" charset="-78"/>
              </a:rPr>
              <a:t>ندارد</a:t>
            </a:r>
            <a:r>
              <a:rPr lang="fa-IR" dirty="0">
                <a:cs typeface="B Titr" panose="00000700000000000000" pitchFamily="2" charset="-78"/>
              </a:rPr>
              <a:t> (بدون در نظر گرفتن وضعیت </a:t>
            </a:r>
            <a:r>
              <a:rPr lang="en-US" dirty="0" err="1">
                <a:cs typeface="B Titr" panose="00000700000000000000" pitchFamily="2" charset="-78"/>
              </a:rPr>
              <a:t>HBsAg</a:t>
            </a:r>
            <a:r>
              <a:rPr lang="fa-IR" dirty="0">
                <a:cs typeface="B Titr" panose="00000700000000000000" pitchFamily="2" charset="-78"/>
              </a:rPr>
              <a:t> بیمار).</a:t>
            </a:r>
          </a:p>
        </p:txBody>
      </p:sp>
    </p:spTree>
    <p:extLst>
      <p:ext uri="{BB962C8B-B14F-4D97-AF65-F5344CB8AC3E}">
        <p14:creationId xmlns:p14="http://schemas.microsoft.com/office/powerpoint/2010/main" val="19109879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b="1" i="1" dirty="0">
                <a:cs typeface="B Titr" panose="00000700000000000000" pitchFamily="2" charset="-78"/>
              </a:rPr>
              <a:t>ب. پرسنل  واکسینه (دارای مستندات کتبی تزریق سه دوز واکسن ) </a:t>
            </a:r>
            <a:r>
              <a:rPr lang="fa-IR" b="1" i="1" dirty="0">
                <a:solidFill>
                  <a:srgbClr val="00B0F0"/>
                </a:solidFill>
                <a:cs typeface="B Titr" panose="00000700000000000000" pitchFamily="2" charset="-78"/>
              </a:rPr>
              <a:t>بدون</a:t>
            </a:r>
            <a:r>
              <a:rPr lang="fa-IR" b="1" i="1" dirty="0">
                <a:cs typeface="B Titr" panose="00000700000000000000" pitchFamily="2" charset="-78"/>
              </a:rPr>
              <a:t> انجام آزمایش </a:t>
            </a:r>
            <a:r>
              <a:rPr lang="en-US" b="1" i="1" dirty="0" err="1">
                <a:solidFill>
                  <a:srgbClr val="00B0F0"/>
                </a:solidFill>
                <a:cs typeface="B Titr" panose="00000700000000000000" pitchFamily="2" charset="-78"/>
              </a:rPr>
              <a:t>HBsAb</a:t>
            </a:r>
            <a:r>
              <a:rPr lang="fa-IR" b="1" i="1" dirty="0">
                <a:solidFill>
                  <a:srgbClr val="00B0F0"/>
                </a:solidFill>
                <a:cs typeface="B Titr" panose="00000700000000000000" pitchFamily="2" charset="-78"/>
              </a:rPr>
              <a:t> </a:t>
            </a:r>
            <a:r>
              <a:rPr lang="fa-IR" b="1" i="1" dirty="0" smtClean="0">
                <a:cs typeface="B Titr" panose="00000700000000000000" pitchFamily="2" charset="-78"/>
              </a:rPr>
              <a:t>قبلی</a:t>
            </a:r>
            <a:endParaRPr lang="fa-IR" dirty="0">
              <a:cs typeface="B Titr" panose="00000700000000000000" pitchFamily="2" charset="-78"/>
            </a:endParaRPr>
          </a:p>
        </p:txBody>
      </p:sp>
      <p:sp>
        <p:nvSpPr>
          <p:cNvPr id="3" name="Content Placeholder 2"/>
          <p:cNvSpPr>
            <a:spLocks noGrp="1"/>
          </p:cNvSpPr>
          <p:nvPr>
            <p:ph idx="1"/>
          </p:nvPr>
        </p:nvSpPr>
        <p:spPr>
          <a:xfrm>
            <a:off x="838200" y="1825625"/>
            <a:ext cx="10515600" cy="4775898"/>
          </a:xfrm>
        </p:spPr>
        <p:txBody>
          <a:bodyPr>
            <a:normAutofit lnSpcReduction="10000"/>
          </a:bodyPr>
          <a:lstStyle/>
          <a:p>
            <a:pPr lvl="0" algn="r" rtl="1"/>
            <a:r>
              <a:rPr lang="fa-IR" dirty="0">
                <a:cs typeface="B Titr" panose="00000700000000000000" pitchFamily="2" charset="-78"/>
              </a:rPr>
              <a:t>آزمایش </a:t>
            </a:r>
            <a:r>
              <a:rPr lang="fa-IR" b="1" dirty="0">
                <a:solidFill>
                  <a:srgbClr val="00B0F0"/>
                </a:solidFill>
                <a:cs typeface="B Titr" panose="00000700000000000000" pitchFamily="2" charset="-78"/>
              </a:rPr>
              <a:t>پرسنل</a:t>
            </a:r>
            <a:r>
              <a:rPr lang="fa-IR" dirty="0">
                <a:solidFill>
                  <a:srgbClr val="00B0F0"/>
                </a:solidFill>
                <a:cs typeface="B Titr" panose="00000700000000000000" pitchFamily="2" charset="-78"/>
              </a:rPr>
              <a:t> </a:t>
            </a:r>
            <a:r>
              <a:rPr lang="fa-IR" dirty="0">
                <a:cs typeface="B Titr" panose="00000700000000000000" pitchFamily="2" charset="-78"/>
              </a:rPr>
              <a:t>برای </a:t>
            </a:r>
            <a:r>
              <a:rPr lang="en-US" b="1" dirty="0" err="1">
                <a:solidFill>
                  <a:srgbClr val="00B0F0"/>
                </a:solidFill>
                <a:cs typeface="B Titr" panose="00000700000000000000" pitchFamily="2" charset="-78"/>
              </a:rPr>
              <a:t>HBsAb</a:t>
            </a:r>
            <a:r>
              <a:rPr lang="en-US" b="1" dirty="0">
                <a:solidFill>
                  <a:srgbClr val="00B0F0"/>
                </a:solidFill>
                <a:cs typeface="B Titr" panose="00000700000000000000" pitchFamily="2" charset="-78"/>
              </a:rPr>
              <a:t>  </a:t>
            </a:r>
          </a:p>
          <a:p>
            <a:pPr lvl="0" algn="r" rtl="1"/>
            <a:r>
              <a:rPr lang="fa-IR" dirty="0">
                <a:cs typeface="B Titr" panose="00000700000000000000" pitchFamily="2" charset="-78"/>
              </a:rPr>
              <a:t>آزمایش </a:t>
            </a:r>
            <a:r>
              <a:rPr lang="fa-IR" dirty="0">
                <a:solidFill>
                  <a:srgbClr val="FF0000"/>
                </a:solidFill>
                <a:cs typeface="B Titr" panose="00000700000000000000" pitchFamily="2" charset="-78"/>
              </a:rPr>
              <a:t>منبع</a:t>
            </a:r>
            <a:r>
              <a:rPr lang="fa-IR" dirty="0">
                <a:cs typeface="B Titr" panose="00000700000000000000" pitchFamily="2" charset="-78"/>
              </a:rPr>
              <a:t> مواجهه (اگر شناخته شده و مشخص است) برای </a:t>
            </a:r>
            <a:r>
              <a:rPr lang="en-US" dirty="0" err="1">
                <a:solidFill>
                  <a:srgbClr val="FF0000"/>
                </a:solidFill>
                <a:cs typeface="B Titr" panose="00000700000000000000" pitchFamily="2" charset="-78"/>
              </a:rPr>
              <a:t>HBsAg</a:t>
            </a:r>
            <a:endParaRPr lang="en-US" dirty="0">
              <a:solidFill>
                <a:srgbClr val="FF0000"/>
              </a:solidFill>
              <a:cs typeface="B Titr" panose="00000700000000000000" pitchFamily="2" charset="-78"/>
            </a:endParaRPr>
          </a:p>
          <a:p>
            <a:pPr algn="r" rtl="1"/>
            <a:r>
              <a:rPr lang="fa-IR" b="1" dirty="0">
                <a:cs typeface="B Titr" panose="00000700000000000000" pitchFamily="2" charset="-78"/>
              </a:rPr>
              <a:t>توجه:</a:t>
            </a:r>
            <a:r>
              <a:rPr lang="fa-IR" dirty="0">
                <a:cs typeface="B Titr" panose="00000700000000000000" pitchFamily="2" charset="-78"/>
              </a:rPr>
              <a:t> دو اقدام فوق باید هرچه </a:t>
            </a:r>
            <a:r>
              <a:rPr lang="fa-IR" u="sng" dirty="0">
                <a:cs typeface="B Titr" panose="00000700000000000000" pitchFamily="2" charset="-78"/>
              </a:rPr>
              <a:t>سریعتر</a:t>
            </a:r>
            <a:r>
              <a:rPr lang="fa-IR" dirty="0">
                <a:cs typeface="B Titr" panose="00000700000000000000" pitchFamily="2" charset="-78"/>
              </a:rPr>
              <a:t> بعد از مواجهه و به صورت همزمان انجام شوند. </a:t>
            </a:r>
            <a:endParaRPr lang="en-US" dirty="0">
              <a:cs typeface="B Titr" panose="00000700000000000000" pitchFamily="2" charset="-78"/>
            </a:endParaRPr>
          </a:p>
          <a:p>
            <a:pPr algn="r" rtl="1"/>
            <a:r>
              <a:rPr lang="fa-IR" b="1" dirty="0">
                <a:cs typeface="B Titr" panose="00000700000000000000" pitchFamily="2" charset="-78"/>
              </a:rPr>
              <a:t>◄ اگر پرسنل مواجهه یافته، </a:t>
            </a:r>
            <a:r>
              <a:rPr lang="en-US" b="1" dirty="0" err="1">
                <a:cs typeface="B Titr" panose="00000700000000000000" pitchFamily="2" charset="-78"/>
              </a:rPr>
              <a:t>HBsAb</a:t>
            </a:r>
            <a:r>
              <a:rPr lang="en-US" b="1" dirty="0">
                <a:cs typeface="B Titr" panose="00000700000000000000" pitchFamily="2" charset="-78"/>
              </a:rPr>
              <a:t> </a:t>
            </a:r>
            <a:r>
              <a:rPr lang="fa-IR" sz="3600" b="1" dirty="0">
                <a:solidFill>
                  <a:srgbClr val="00B0F0"/>
                </a:solidFill>
                <a:cs typeface="B Titr" panose="00000700000000000000" pitchFamily="2" charset="-78"/>
              </a:rPr>
              <a:t>&lt; </a:t>
            </a:r>
            <a:r>
              <a:rPr lang="fa-IR" b="1" dirty="0">
                <a:cs typeface="B Titr" panose="00000700000000000000" pitchFamily="2" charset="-78"/>
              </a:rPr>
              <a:t>10 دارد و بیمار منبع، </a:t>
            </a:r>
            <a:r>
              <a:rPr lang="en-US" b="1" dirty="0" err="1">
                <a:cs typeface="B Titr" panose="00000700000000000000" pitchFamily="2" charset="-78"/>
              </a:rPr>
              <a:t>HBsAg</a:t>
            </a:r>
            <a:r>
              <a:rPr lang="en-US" b="1" dirty="0">
                <a:cs typeface="B Titr" panose="00000700000000000000" pitchFamily="2" charset="-78"/>
              </a:rPr>
              <a:t> </a:t>
            </a:r>
            <a:r>
              <a:rPr lang="fa-IR" b="1" dirty="0">
                <a:cs typeface="B Titr" panose="00000700000000000000" pitchFamily="2" charset="-78"/>
              </a:rPr>
              <a:t> مثبت یا نامشخص است:</a:t>
            </a:r>
            <a:endParaRPr lang="en-US" b="1" dirty="0">
              <a:cs typeface="B Titr" panose="00000700000000000000" pitchFamily="2" charset="-78"/>
            </a:endParaRPr>
          </a:p>
          <a:p>
            <a:pPr lvl="1" algn="r" rtl="1"/>
            <a:r>
              <a:rPr lang="fa-IR" dirty="0">
                <a:cs typeface="B Titr" panose="00000700000000000000" pitchFamily="2" charset="-78"/>
              </a:rPr>
              <a:t>هرچه سریعتر برای این پرسنل </a:t>
            </a:r>
            <a:r>
              <a:rPr lang="en-US" sz="2800" b="1" dirty="0">
                <a:solidFill>
                  <a:srgbClr val="00B0F0"/>
                </a:solidFill>
                <a:cs typeface="B Titr" panose="00000700000000000000" pitchFamily="2" charset="-78"/>
              </a:rPr>
              <a:t>HBIG</a:t>
            </a:r>
            <a:r>
              <a:rPr lang="fa-IR" sz="2800" dirty="0">
                <a:solidFill>
                  <a:srgbClr val="00B0F0"/>
                </a:solidFill>
                <a:cs typeface="B Titr" panose="00000700000000000000" pitchFamily="2" charset="-78"/>
              </a:rPr>
              <a:t> </a:t>
            </a:r>
            <a:r>
              <a:rPr lang="fa-IR" dirty="0">
                <a:cs typeface="B Titr" panose="00000700000000000000" pitchFamily="2" charset="-78"/>
              </a:rPr>
              <a:t>تزریق شود.</a:t>
            </a:r>
            <a:endParaRPr lang="en-US" dirty="0">
              <a:cs typeface="B Titr" panose="00000700000000000000" pitchFamily="2" charset="-78"/>
            </a:endParaRPr>
          </a:p>
          <a:p>
            <a:pPr lvl="1" algn="r" rtl="1"/>
            <a:r>
              <a:rPr lang="fa-IR" dirty="0">
                <a:cs typeface="B Titr" panose="00000700000000000000" pitchFamily="2" charset="-78"/>
              </a:rPr>
              <a:t>هرچه سریعتر برای این پرسنل </a:t>
            </a:r>
            <a:r>
              <a:rPr lang="fa-IR" dirty="0">
                <a:solidFill>
                  <a:srgbClr val="00B0F0"/>
                </a:solidFill>
                <a:cs typeface="B Titr" panose="00000700000000000000" pitchFamily="2" charset="-78"/>
              </a:rPr>
              <a:t>واکسیناسیون</a:t>
            </a:r>
            <a:r>
              <a:rPr lang="fa-IR" dirty="0">
                <a:cs typeface="B Titr" panose="00000700000000000000" pitchFamily="2" charset="-78"/>
              </a:rPr>
              <a:t> شروع شود. </a:t>
            </a:r>
            <a:endParaRPr lang="en-US" dirty="0">
              <a:cs typeface="B Titr" panose="00000700000000000000" pitchFamily="2" charset="-78"/>
            </a:endParaRPr>
          </a:p>
          <a:p>
            <a:pPr lvl="1" algn="r" rtl="1"/>
            <a:r>
              <a:rPr lang="fa-IR" dirty="0">
                <a:cs typeface="B Titr" panose="00000700000000000000" pitchFamily="2" charset="-78"/>
              </a:rPr>
              <a:t>واکسن و ایمونوگلوبولین می تواند همزمان و در دو اندام </a:t>
            </a:r>
            <a:r>
              <a:rPr lang="fa-IR" u="sng" dirty="0">
                <a:cs typeface="B Titr" panose="00000700000000000000" pitchFamily="2" charset="-78"/>
              </a:rPr>
              <a:t>متفاوت</a:t>
            </a:r>
            <a:r>
              <a:rPr lang="fa-IR" dirty="0">
                <a:cs typeface="B Titr" panose="00000700000000000000" pitchFamily="2" charset="-78"/>
              </a:rPr>
              <a:t> تزریق شود. </a:t>
            </a:r>
            <a:endParaRPr lang="en-US" dirty="0">
              <a:cs typeface="B Titr" panose="00000700000000000000" pitchFamily="2" charset="-78"/>
            </a:endParaRPr>
          </a:p>
          <a:p>
            <a:pPr lvl="1" algn="r" rtl="1"/>
            <a:r>
              <a:rPr lang="fa-IR" dirty="0">
                <a:cs typeface="B Titr" panose="00000700000000000000" pitchFamily="2" charset="-78"/>
              </a:rPr>
              <a:t>سپس دوره واکسیناسیون(</a:t>
            </a:r>
            <a:r>
              <a:rPr lang="fa-IR" dirty="0">
                <a:solidFill>
                  <a:srgbClr val="00B0F0"/>
                </a:solidFill>
                <a:cs typeface="B Titr" panose="00000700000000000000" pitchFamily="2" charset="-78"/>
              </a:rPr>
              <a:t> 3 نوبتی</a:t>
            </a:r>
            <a:r>
              <a:rPr lang="fa-IR" dirty="0">
                <a:cs typeface="B Titr" panose="00000700000000000000" pitchFamily="2" charset="-78"/>
              </a:rPr>
              <a:t>) ادامه یابد (یعنی با محاسبه سری اول واکسیناسیون، در مجموع 6 دوز واکسن دریافت کرده است).</a:t>
            </a:r>
            <a:endParaRPr lang="en-US" dirty="0">
              <a:cs typeface="B Titr" panose="00000700000000000000" pitchFamily="2" charset="-78"/>
            </a:endParaRPr>
          </a:p>
          <a:p>
            <a:pPr lvl="1" algn="r" rtl="1"/>
            <a:r>
              <a:rPr lang="fa-IR" dirty="0">
                <a:solidFill>
                  <a:srgbClr val="00B0F0"/>
                </a:solidFill>
                <a:cs typeface="B Titr" panose="00000700000000000000" pitchFamily="2" charset="-78"/>
              </a:rPr>
              <a:t>2-1 ماه </a:t>
            </a:r>
            <a:r>
              <a:rPr lang="fa-IR" dirty="0">
                <a:cs typeface="B Titr" panose="00000700000000000000" pitchFamily="2" charset="-78"/>
              </a:rPr>
              <a:t>بعد از تزریق آخرین دوز واکسن، سطح </a:t>
            </a:r>
            <a:r>
              <a:rPr lang="en-US" dirty="0" err="1">
                <a:cs typeface="B Titr" panose="00000700000000000000" pitchFamily="2" charset="-78"/>
              </a:rPr>
              <a:t>HBsAb</a:t>
            </a:r>
            <a:r>
              <a:rPr lang="fa-IR" dirty="0">
                <a:cs typeface="B Titr" panose="00000700000000000000" pitchFamily="2" charset="-78"/>
              </a:rPr>
              <a:t> </a:t>
            </a:r>
            <a:r>
              <a:rPr lang="fa-IR" dirty="0">
                <a:solidFill>
                  <a:srgbClr val="00B0F0"/>
                </a:solidFill>
                <a:cs typeface="B Titr" panose="00000700000000000000" pitchFamily="2" charset="-78"/>
              </a:rPr>
              <a:t>ارزیابی</a:t>
            </a:r>
            <a:r>
              <a:rPr lang="fa-IR" dirty="0">
                <a:cs typeface="B Titr" panose="00000700000000000000" pitchFamily="2" charset="-78"/>
              </a:rPr>
              <a:t> و نتیجه ثبت شود</a:t>
            </a:r>
            <a:r>
              <a:rPr lang="fa-IR" dirty="0" smtClean="0">
                <a:cs typeface="B Titr" panose="00000700000000000000" pitchFamily="2" charset="-78"/>
              </a:rPr>
              <a:t>.</a:t>
            </a:r>
            <a:endParaRPr lang="en-US" dirty="0">
              <a:cs typeface="B Titr" panose="00000700000000000000" pitchFamily="2" charset="-78"/>
            </a:endParaRPr>
          </a:p>
        </p:txBody>
      </p:sp>
    </p:spTree>
    <p:extLst>
      <p:ext uri="{BB962C8B-B14F-4D97-AF65-F5344CB8AC3E}">
        <p14:creationId xmlns:p14="http://schemas.microsoft.com/office/powerpoint/2010/main" val="17886472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i="1" dirty="0">
                <a:cs typeface="B Titr" panose="00000700000000000000" pitchFamily="2" charset="-78"/>
              </a:rPr>
              <a:t>ب. پرسنل  واکسینه (دارای مستندات کتبی تزریق سه دوز واکسن ) </a:t>
            </a:r>
            <a:r>
              <a:rPr lang="fa-IR" b="1" i="1" dirty="0">
                <a:solidFill>
                  <a:srgbClr val="00B0F0"/>
                </a:solidFill>
                <a:cs typeface="B Titr" panose="00000700000000000000" pitchFamily="2" charset="-78"/>
              </a:rPr>
              <a:t>بدون</a:t>
            </a:r>
            <a:r>
              <a:rPr lang="fa-IR" b="1" i="1" dirty="0">
                <a:cs typeface="B Titr" panose="00000700000000000000" pitchFamily="2" charset="-78"/>
              </a:rPr>
              <a:t> انجام آزمایش </a:t>
            </a:r>
            <a:r>
              <a:rPr lang="en-US" b="1" i="1" dirty="0" err="1">
                <a:solidFill>
                  <a:srgbClr val="00B0F0"/>
                </a:solidFill>
                <a:cs typeface="B Titr" panose="00000700000000000000" pitchFamily="2" charset="-78"/>
              </a:rPr>
              <a:t>HBsAb</a:t>
            </a:r>
            <a:r>
              <a:rPr lang="fa-IR" b="1" i="1" dirty="0">
                <a:solidFill>
                  <a:srgbClr val="00B0F0"/>
                </a:solidFill>
                <a:cs typeface="B Titr" panose="00000700000000000000" pitchFamily="2" charset="-78"/>
              </a:rPr>
              <a:t> </a:t>
            </a:r>
            <a:r>
              <a:rPr lang="fa-IR" b="1" i="1" dirty="0">
                <a:cs typeface="B Titr" panose="00000700000000000000" pitchFamily="2" charset="-78"/>
              </a:rPr>
              <a:t>قبلی</a:t>
            </a:r>
            <a:endParaRPr lang="fa-IR" dirty="0">
              <a:cs typeface="B Titr" panose="00000700000000000000" pitchFamily="2" charset="-78"/>
            </a:endParaRPr>
          </a:p>
        </p:txBody>
      </p:sp>
      <p:sp>
        <p:nvSpPr>
          <p:cNvPr id="3" name="Content Placeholder 2"/>
          <p:cNvSpPr>
            <a:spLocks noGrp="1"/>
          </p:cNvSpPr>
          <p:nvPr>
            <p:ph idx="1"/>
          </p:nvPr>
        </p:nvSpPr>
        <p:spPr/>
        <p:txBody>
          <a:bodyPr>
            <a:normAutofit fontScale="70000" lnSpcReduction="20000"/>
          </a:bodyPr>
          <a:lstStyle/>
          <a:p>
            <a:pPr marL="514350" indent="-514350" algn="r" rtl="1">
              <a:lnSpc>
                <a:spcPct val="160000"/>
              </a:lnSpc>
              <a:buFont typeface="+mj-lt"/>
              <a:buAutoNum type="arabicPeriod"/>
            </a:pPr>
            <a:r>
              <a:rPr lang="fa-IR" b="1" dirty="0">
                <a:cs typeface="B Titr" panose="00000700000000000000" pitchFamily="2" charset="-78"/>
              </a:rPr>
              <a:t>◄ اگر پرسنل </a:t>
            </a:r>
            <a:r>
              <a:rPr lang="fa-IR" b="1" dirty="0" smtClean="0">
                <a:cs typeface="B Titr" panose="00000700000000000000" pitchFamily="2" charset="-78"/>
              </a:rPr>
              <a:t>مواجهه یافته، </a:t>
            </a:r>
            <a:r>
              <a:rPr lang="en-US" b="1" dirty="0" err="1" smtClean="0">
                <a:cs typeface="B Titr" panose="00000700000000000000" pitchFamily="2" charset="-78"/>
              </a:rPr>
              <a:t>HBsAb</a:t>
            </a:r>
            <a:r>
              <a:rPr lang="en-US" b="1" dirty="0" smtClean="0">
                <a:cs typeface="B Titr" panose="00000700000000000000" pitchFamily="2" charset="-78"/>
              </a:rPr>
              <a:t> </a:t>
            </a:r>
            <a:r>
              <a:rPr lang="fa-IR" b="1" dirty="0" smtClean="0">
                <a:cs typeface="B Titr" panose="00000700000000000000" pitchFamily="2" charset="-78"/>
              </a:rPr>
              <a:t>&lt; 10 دارد  و بیمار منبع </a:t>
            </a:r>
            <a:r>
              <a:rPr lang="en-US" b="1" dirty="0" err="1" smtClean="0">
                <a:cs typeface="B Titr" panose="00000700000000000000" pitchFamily="2" charset="-78"/>
              </a:rPr>
              <a:t>HBsAg</a:t>
            </a:r>
            <a:r>
              <a:rPr lang="en-US" b="1" dirty="0" smtClean="0">
                <a:cs typeface="B Titr" panose="00000700000000000000" pitchFamily="2" charset="-78"/>
              </a:rPr>
              <a:t> </a:t>
            </a:r>
            <a:r>
              <a:rPr lang="fa-IR" b="1" dirty="0" smtClean="0">
                <a:cs typeface="B Titr" panose="00000700000000000000" pitchFamily="2" charset="-78"/>
              </a:rPr>
              <a:t> منفی است</a:t>
            </a:r>
            <a:r>
              <a:rPr lang="en-US" b="1" dirty="0" smtClean="0">
                <a:cs typeface="B Titr" panose="00000700000000000000" pitchFamily="2" charset="-78"/>
              </a:rPr>
              <a:t>:</a:t>
            </a:r>
          </a:p>
          <a:p>
            <a:pPr marL="514350" lvl="0" indent="-514350" algn="r" rtl="1">
              <a:lnSpc>
                <a:spcPct val="160000"/>
              </a:lnSpc>
              <a:buFont typeface="+mj-lt"/>
              <a:buAutoNum type="arabicPeriod"/>
            </a:pPr>
            <a:r>
              <a:rPr lang="fa-IR" dirty="0" smtClean="0">
                <a:solidFill>
                  <a:srgbClr val="FF0000"/>
                </a:solidFill>
                <a:cs typeface="B Titr" panose="00000700000000000000" pitchFamily="2" charset="-78"/>
              </a:rPr>
              <a:t>یک </a:t>
            </a:r>
            <a:r>
              <a:rPr lang="fa-IR" dirty="0" smtClean="0">
                <a:cs typeface="B Titr" panose="00000700000000000000" pitchFamily="2" charset="-78"/>
              </a:rPr>
              <a:t>دوز واکسن </a:t>
            </a:r>
            <a:r>
              <a:rPr lang="en-US" dirty="0" smtClean="0">
                <a:cs typeface="B Titr" panose="00000700000000000000" pitchFamily="2" charset="-78"/>
              </a:rPr>
              <a:t>HBV</a:t>
            </a:r>
            <a:r>
              <a:rPr lang="fa-IR" dirty="0" smtClean="0">
                <a:cs typeface="B Titr" panose="00000700000000000000" pitchFamily="2" charset="-78"/>
              </a:rPr>
              <a:t> به پرسنل تزریق شود.</a:t>
            </a:r>
            <a:endParaRPr lang="en-US" dirty="0" smtClean="0">
              <a:cs typeface="B Titr" panose="00000700000000000000" pitchFamily="2" charset="-78"/>
            </a:endParaRPr>
          </a:p>
          <a:p>
            <a:pPr marL="514350" lvl="0" indent="-514350" algn="r" rtl="1">
              <a:lnSpc>
                <a:spcPct val="160000"/>
              </a:lnSpc>
              <a:buFont typeface="+mj-lt"/>
              <a:buAutoNum type="arabicPeriod"/>
            </a:pPr>
            <a:r>
              <a:rPr lang="fa-IR" dirty="0" smtClean="0">
                <a:solidFill>
                  <a:srgbClr val="00B0F0"/>
                </a:solidFill>
                <a:cs typeface="B Titr" panose="00000700000000000000" pitchFamily="2" charset="-78"/>
              </a:rPr>
              <a:t>2-1 ماه بعد از تزریق این دوز واکسن، سطح </a:t>
            </a:r>
            <a:r>
              <a:rPr lang="en-US" dirty="0" smtClean="0">
                <a:solidFill>
                  <a:srgbClr val="00B0F0"/>
                </a:solidFill>
                <a:cs typeface="B Titr" panose="00000700000000000000" pitchFamily="2" charset="-78"/>
              </a:rPr>
              <a:t>HBs Ab</a:t>
            </a:r>
            <a:r>
              <a:rPr lang="fa-IR" dirty="0" smtClean="0">
                <a:solidFill>
                  <a:srgbClr val="00B0F0"/>
                </a:solidFill>
                <a:cs typeface="B Titr" panose="00000700000000000000" pitchFamily="2" charset="-78"/>
              </a:rPr>
              <a:t> بررسی شود</a:t>
            </a:r>
            <a:r>
              <a:rPr lang="fa-IR" dirty="0" smtClean="0">
                <a:cs typeface="B Titr" panose="00000700000000000000" pitchFamily="2" charset="-78"/>
              </a:rPr>
              <a:t>:</a:t>
            </a:r>
            <a:endParaRPr lang="en-US" dirty="0" smtClean="0">
              <a:cs typeface="B Titr" panose="00000700000000000000" pitchFamily="2" charset="-78"/>
            </a:endParaRPr>
          </a:p>
          <a:p>
            <a:pPr lvl="1" algn="r" rtl="1">
              <a:lnSpc>
                <a:spcPct val="160000"/>
              </a:lnSpc>
            </a:pPr>
            <a:r>
              <a:rPr lang="fa-IR" dirty="0" smtClean="0">
                <a:cs typeface="B Titr" panose="00000700000000000000" pitchFamily="2" charset="-78"/>
              </a:rPr>
              <a:t> اگر مجددا کمتر از  10 باشد،  </a:t>
            </a:r>
            <a:r>
              <a:rPr lang="fa-IR" dirty="0" smtClean="0">
                <a:solidFill>
                  <a:srgbClr val="FF0000"/>
                </a:solidFill>
                <a:cs typeface="B Titr" panose="00000700000000000000" pitchFamily="2" charset="-78"/>
              </a:rPr>
              <a:t>دو دوز دیگر </a:t>
            </a:r>
            <a:r>
              <a:rPr lang="fa-IR" dirty="0" smtClean="0">
                <a:cs typeface="B Titr" panose="00000700000000000000" pitchFamily="2" charset="-78"/>
              </a:rPr>
              <a:t>واکسن تزریق شود و 2-1 ماه بعد از تزریق آخرین دوز، عیار </a:t>
            </a:r>
            <a:r>
              <a:rPr lang="en-US" dirty="0" smtClean="0">
                <a:cs typeface="B Titr" panose="00000700000000000000" pitchFamily="2" charset="-78"/>
              </a:rPr>
              <a:t>HBs Ab</a:t>
            </a:r>
            <a:r>
              <a:rPr lang="fa-IR" dirty="0" smtClean="0">
                <a:cs typeface="B Titr" panose="00000700000000000000" pitchFamily="2" charset="-78"/>
              </a:rPr>
              <a:t> بررسی شود (در این حالت، پرسنل مواجهه یافته در مجموع 2 دوره، 6 دوز واکسن دریافت کرده است).</a:t>
            </a:r>
            <a:endParaRPr lang="en-US" dirty="0" smtClean="0">
              <a:cs typeface="B Titr" panose="00000700000000000000" pitchFamily="2" charset="-78"/>
            </a:endParaRPr>
          </a:p>
          <a:p>
            <a:pPr marL="0" indent="0" algn="r" rtl="1">
              <a:lnSpc>
                <a:spcPct val="160000"/>
              </a:lnSpc>
              <a:buNone/>
            </a:pPr>
            <a:endParaRPr lang="en-US" dirty="0" smtClean="0">
              <a:cs typeface="B Titr" panose="00000700000000000000" pitchFamily="2" charset="-78"/>
            </a:endParaRPr>
          </a:p>
          <a:p>
            <a:pPr marL="514350" indent="-514350" algn="r" rtl="1">
              <a:lnSpc>
                <a:spcPct val="160000"/>
              </a:lnSpc>
              <a:buFont typeface="+mj-lt"/>
              <a:buAutoNum type="arabicPeriod"/>
            </a:pPr>
            <a:r>
              <a:rPr lang="fa-IR" b="1" dirty="0" smtClean="0">
                <a:cs typeface="B Titr" panose="00000700000000000000" pitchFamily="2" charset="-78"/>
              </a:rPr>
              <a:t>◄ اگر پرسنل مواجهه یافته، </a:t>
            </a:r>
            <a:r>
              <a:rPr lang="en-US" b="1" dirty="0" err="1" smtClean="0">
                <a:cs typeface="B Titr" panose="00000700000000000000" pitchFamily="2" charset="-78"/>
              </a:rPr>
              <a:t>HBsAb</a:t>
            </a:r>
            <a:r>
              <a:rPr lang="en-US" b="1" dirty="0" smtClean="0">
                <a:cs typeface="B Titr" panose="00000700000000000000" pitchFamily="2" charset="-78"/>
              </a:rPr>
              <a:t>  </a:t>
            </a:r>
            <a:r>
              <a:rPr lang="fa-IR" b="1" dirty="0" smtClean="0">
                <a:cs typeface="B Titr" panose="00000700000000000000" pitchFamily="2" charset="-78"/>
              </a:rPr>
              <a:t>≥ 10 دارد: </a:t>
            </a:r>
            <a:endParaRPr lang="en-US" b="1" dirty="0" smtClean="0">
              <a:cs typeface="B Titr" panose="00000700000000000000" pitchFamily="2" charset="-78"/>
            </a:endParaRPr>
          </a:p>
          <a:p>
            <a:pPr marL="514350" lvl="0" indent="-514350" algn="r" rtl="1">
              <a:lnSpc>
                <a:spcPct val="160000"/>
              </a:lnSpc>
              <a:buFont typeface="+mj-lt"/>
              <a:buAutoNum type="arabicPeriod"/>
            </a:pPr>
            <a:r>
              <a:rPr lang="fa-IR" u="sng" dirty="0" smtClean="0">
                <a:solidFill>
                  <a:srgbClr val="00B050"/>
                </a:solidFill>
                <a:cs typeface="B Titr" panose="00000700000000000000" pitchFamily="2" charset="-78"/>
              </a:rPr>
              <a:t>عدم نیاز به اقدام خاص</a:t>
            </a:r>
            <a:r>
              <a:rPr lang="fa-IR" dirty="0" smtClean="0">
                <a:cs typeface="B Titr" panose="00000700000000000000" pitchFamily="2" charset="-78"/>
              </a:rPr>
              <a:t>، بدون </a:t>
            </a:r>
            <a:r>
              <a:rPr lang="fa-IR" dirty="0" err="1" smtClean="0">
                <a:cs typeface="B Titr" panose="00000700000000000000" pitchFamily="2" charset="-78"/>
              </a:rPr>
              <a:t>درنظر</a:t>
            </a:r>
            <a:r>
              <a:rPr lang="fa-IR" dirty="0" smtClean="0">
                <a:cs typeface="B Titr" panose="00000700000000000000" pitchFamily="2" charset="-78"/>
              </a:rPr>
              <a:t> گرفتن وضعیت </a:t>
            </a:r>
            <a:r>
              <a:rPr lang="en-US" dirty="0" err="1" smtClean="0">
                <a:cs typeface="B Titr" panose="00000700000000000000" pitchFamily="2" charset="-78"/>
              </a:rPr>
              <a:t>HBsAg</a:t>
            </a:r>
            <a:r>
              <a:rPr lang="fa-IR" dirty="0" smtClean="0">
                <a:cs typeface="B Titr" panose="00000700000000000000" pitchFamily="2" charset="-78"/>
              </a:rPr>
              <a:t> بیمار.</a:t>
            </a:r>
            <a:endParaRPr lang="en-US" dirty="0" smtClean="0">
              <a:cs typeface="B Titr" panose="00000700000000000000" pitchFamily="2" charset="-78"/>
            </a:endParaRPr>
          </a:p>
        </p:txBody>
      </p:sp>
    </p:spTree>
    <p:extLst>
      <p:ext uri="{BB962C8B-B14F-4D97-AF65-F5344CB8AC3E}">
        <p14:creationId xmlns:p14="http://schemas.microsoft.com/office/powerpoint/2010/main" val="14451962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b="1" i="1" dirty="0">
                <a:cs typeface="B Titr" panose="00000700000000000000" pitchFamily="2" charset="-78"/>
              </a:rPr>
              <a:t>ج. اگر پرسنل پس از دریافت </a:t>
            </a:r>
            <a:r>
              <a:rPr lang="fa-IR" b="1" i="1" dirty="0">
                <a:solidFill>
                  <a:srgbClr val="00B0F0"/>
                </a:solidFill>
                <a:cs typeface="B Titr" panose="00000700000000000000" pitchFamily="2" charset="-78"/>
              </a:rPr>
              <a:t>2 </a:t>
            </a:r>
            <a:r>
              <a:rPr lang="fa-IR" b="1" i="1" dirty="0">
                <a:cs typeface="B Titr" panose="00000700000000000000" pitchFamily="2" charset="-78"/>
              </a:rPr>
              <a:t>سری کامل واکسن (6 دوز)، </a:t>
            </a:r>
            <a:r>
              <a:rPr lang="en-US" b="1" i="1" dirty="0">
                <a:cs typeface="B Titr" panose="00000700000000000000" pitchFamily="2" charset="-78"/>
              </a:rPr>
              <a:t>HBs Ab </a:t>
            </a:r>
            <a:r>
              <a:rPr lang="fa-IR" b="1" i="1" dirty="0">
                <a:cs typeface="B Titr" panose="00000700000000000000" pitchFamily="2" charset="-78"/>
              </a:rPr>
              <a:t> </a:t>
            </a:r>
            <a:r>
              <a:rPr lang="fa-IR" b="1" i="1" dirty="0">
                <a:solidFill>
                  <a:srgbClr val="00B0F0"/>
                </a:solidFill>
                <a:cs typeface="B Titr" panose="00000700000000000000" pitchFamily="2" charset="-78"/>
              </a:rPr>
              <a:t>&lt;</a:t>
            </a:r>
            <a:r>
              <a:rPr lang="fa-IR" b="1" i="1" dirty="0">
                <a:cs typeface="B Titr" panose="00000700000000000000" pitchFamily="2" charset="-78"/>
              </a:rPr>
              <a:t> 10 دارد و مواجهه </a:t>
            </a:r>
            <a:r>
              <a:rPr lang="fa-IR" b="1" i="1" dirty="0" smtClean="0">
                <a:cs typeface="B Titr" panose="00000700000000000000" pitchFamily="2" charset="-78"/>
              </a:rPr>
              <a:t>یافته</a:t>
            </a:r>
            <a:endParaRPr lang="fa-IR" dirty="0">
              <a:cs typeface="B Titr" panose="00000700000000000000" pitchFamily="2" charset="-78"/>
            </a:endParaRPr>
          </a:p>
        </p:txBody>
      </p:sp>
      <p:sp>
        <p:nvSpPr>
          <p:cNvPr id="3" name="Content Placeholder 2"/>
          <p:cNvSpPr>
            <a:spLocks noGrp="1"/>
          </p:cNvSpPr>
          <p:nvPr>
            <p:ph idx="1"/>
          </p:nvPr>
        </p:nvSpPr>
        <p:spPr/>
        <p:txBody>
          <a:bodyPr>
            <a:normAutofit/>
          </a:bodyPr>
          <a:lstStyle/>
          <a:p>
            <a:pPr lvl="0" algn="r" rtl="1"/>
            <a:r>
              <a:rPr lang="fa-IR" dirty="0">
                <a:cs typeface="B Titr" panose="00000700000000000000" pitchFamily="2" charset="-78"/>
              </a:rPr>
              <a:t>منبع مواجهه باید از نظر </a:t>
            </a:r>
            <a:r>
              <a:rPr lang="en-US" dirty="0" err="1">
                <a:cs typeface="B Titr" panose="00000700000000000000" pitchFamily="2" charset="-78"/>
              </a:rPr>
              <a:t>HBsAg</a:t>
            </a:r>
            <a:r>
              <a:rPr lang="fa-IR" dirty="0">
                <a:cs typeface="B Titr" panose="00000700000000000000" pitchFamily="2" charset="-78"/>
              </a:rPr>
              <a:t> هر چه سریع تر بررسی شود: </a:t>
            </a:r>
            <a:endParaRPr lang="en-US" dirty="0">
              <a:cs typeface="B Titr" panose="00000700000000000000" pitchFamily="2" charset="-78"/>
            </a:endParaRPr>
          </a:p>
          <a:p>
            <a:pPr algn="r" rtl="1"/>
            <a:r>
              <a:rPr lang="fa-IR" dirty="0">
                <a:cs typeface="B Titr" panose="00000700000000000000" pitchFamily="2" charset="-78"/>
              </a:rPr>
              <a:t>          ◄ اگر منبع مواجهه،</a:t>
            </a:r>
            <a:r>
              <a:rPr lang="en-US" dirty="0" err="1">
                <a:cs typeface="B Titr" panose="00000700000000000000" pitchFamily="2" charset="-78"/>
              </a:rPr>
              <a:t>HBsAg</a:t>
            </a:r>
            <a:r>
              <a:rPr lang="en-US" dirty="0">
                <a:cs typeface="B Titr" panose="00000700000000000000" pitchFamily="2" charset="-78"/>
              </a:rPr>
              <a:t> </a:t>
            </a:r>
            <a:r>
              <a:rPr lang="en-US" baseline="30000" dirty="0">
                <a:cs typeface="B Titr" panose="00000700000000000000" pitchFamily="2" charset="-78"/>
              </a:rPr>
              <a:t> </a:t>
            </a:r>
            <a:r>
              <a:rPr lang="fa-IR" dirty="0">
                <a:cs typeface="B Titr" panose="00000700000000000000" pitchFamily="2" charset="-78"/>
              </a:rPr>
              <a:t>مثبت یا نامشخص است:</a:t>
            </a:r>
            <a:endParaRPr lang="en-US" dirty="0">
              <a:cs typeface="B Titr" panose="00000700000000000000" pitchFamily="2" charset="-78"/>
            </a:endParaRPr>
          </a:p>
          <a:p>
            <a:pPr lvl="1" algn="r" rtl="1"/>
            <a:r>
              <a:rPr lang="fa-IR" dirty="0">
                <a:cs typeface="B Titr" panose="00000700000000000000" pitchFamily="2" charset="-78"/>
              </a:rPr>
              <a:t>به پرسنل مواجهه یافته </a:t>
            </a:r>
            <a:r>
              <a:rPr lang="fa-IR" dirty="0">
                <a:solidFill>
                  <a:srgbClr val="00B0F0"/>
                </a:solidFill>
                <a:cs typeface="B Titr" panose="00000700000000000000" pitchFamily="2" charset="-78"/>
              </a:rPr>
              <a:t>دو دوز </a:t>
            </a:r>
            <a:r>
              <a:rPr lang="en-US" dirty="0">
                <a:solidFill>
                  <a:srgbClr val="00B0F0"/>
                </a:solidFill>
                <a:cs typeface="B Titr" panose="00000700000000000000" pitchFamily="2" charset="-78"/>
              </a:rPr>
              <a:t>HBIG</a:t>
            </a:r>
            <a:r>
              <a:rPr lang="fa-IR" dirty="0">
                <a:solidFill>
                  <a:srgbClr val="00B0F0"/>
                </a:solidFill>
                <a:cs typeface="B Titr" panose="00000700000000000000" pitchFamily="2" charset="-78"/>
              </a:rPr>
              <a:t> به فاصله 1 ماه </a:t>
            </a:r>
            <a:r>
              <a:rPr lang="fa-IR" dirty="0">
                <a:cs typeface="B Titr" panose="00000700000000000000" pitchFamily="2" charset="-78"/>
              </a:rPr>
              <a:t>تزریق شود. </a:t>
            </a:r>
            <a:endParaRPr lang="en-US" dirty="0" smtClean="0">
              <a:cs typeface="B Titr" panose="00000700000000000000" pitchFamily="2" charset="-78"/>
            </a:endParaRPr>
          </a:p>
          <a:p>
            <a:pPr lvl="1" algn="r" rtl="1"/>
            <a:r>
              <a:rPr lang="fa-IR" dirty="0" smtClean="0">
                <a:cs typeface="B Titr" panose="00000700000000000000" pitchFamily="2" charset="-78"/>
              </a:rPr>
              <a:t>نوبت </a:t>
            </a:r>
            <a:r>
              <a:rPr lang="fa-IR" dirty="0">
                <a:cs typeface="B Titr" panose="00000700000000000000" pitchFamily="2" charset="-78"/>
              </a:rPr>
              <a:t>اول باید فوری و هرچه سریع تر و نوبت دوم به فاصله 1 ماه تزریق شود. </a:t>
            </a:r>
            <a:endParaRPr lang="en-US" dirty="0">
              <a:cs typeface="B Titr" panose="00000700000000000000" pitchFamily="2" charset="-78"/>
            </a:endParaRPr>
          </a:p>
          <a:p>
            <a:pPr lvl="0" algn="r" rtl="1"/>
            <a:r>
              <a:rPr lang="fa-IR" b="1" strike="sngStrike" dirty="0">
                <a:cs typeface="B Titr" panose="00000700000000000000" pitchFamily="2" charset="-78"/>
              </a:rPr>
              <a:t>واکسیناسیون</a:t>
            </a:r>
            <a:r>
              <a:rPr lang="fa-IR" b="1" dirty="0">
                <a:cs typeface="B Titr" panose="00000700000000000000" pitchFamily="2" charset="-78"/>
              </a:rPr>
              <a:t> این پرسنل مواجهه یافته توصیه نمی شود.</a:t>
            </a:r>
            <a:endParaRPr lang="en-US" b="1" dirty="0">
              <a:cs typeface="B Titr" panose="00000700000000000000" pitchFamily="2" charset="-78"/>
            </a:endParaRPr>
          </a:p>
          <a:p>
            <a:pPr algn="r" rtl="1"/>
            <a:r>
              <a:rPr lang="fa-IR" dirty="0">
                <a:cs typeface="B Titr" panose="00000700000000000000" pitchFamily="2" charset="-78"/>
              </a:rPr>
              <a:t>        ◄ </a:t>
            </a:r>
            <a:r>
              <a:rPr lang="fa-IR" dirty="0">
                <a:solidFill>
                  <a:srgbClr val="92D050"/>
                </a:solidFill>
                <a:cs typeface="B Titr" panose="00000700000000000000" pitchFamily="2" charset="-78"/>
              </a:rPr>
              <a:t>اگر منبع مواجهه، </a:t>
            </a:r>
            <a:r>
              <a:rPr lang="en-US" dirty="0" err="1">
                <a:solidFill>
                  <a:srgbClr val="92D050"/>
                </a:solidFill>
                <a:cs typeface="B Titr" panose="00000700000000000000" pitchFamily="2" charset="-78"/>
              </a:rPr>
              <a:t>HBsAg</a:t>
            </a:r>
            <a:r>
              <a:rPr lang="fa-IR" dirty="0">
                <a:solidFill>
                  <a:srgbClr val="92D050"/>
                </a:solidFill>
                <a:cs typeface="B Titr" panose="00000700000000000000" pitchFamily="2" charset="-78"/>
              </a:rPr>
              <a:t> منفی است: </a:t>
            </a:r>
            <a:endParaRPr lang="en-US" dirty="0">
              <a:solidFill>
                <a:srgbClr val="92D050"/>
              </a:solidFill>
              <a:cs typeface="B Titr" panose="00000700000000000000" pitchFamily="2" charset="-78"/>
            </a:endParaRPr>
          </a:p>
          <a:p>
            <a:pPr lvl="0" algn="r" rtl="1"/>
            <a:r>
              <a:rPr lang="en-US" dirty="0">
                <a:solidFill>
                  <a:srgbClr val="92D050"/>
                </a:solidFill>
                <a:cs typeface="B Titr" panose="00000700000000000000" pitchFamily="2" charset="-78"/>
              </a:rPr>
              <a:t>HBIG</a:t>
            </a:r>
            <a:r>
              <a:rPr lang="fa-IR" dirty="0">
                <a:solidFill>
                  <a:srgbClr val="92D050"/>
                </a:solidFill>
                <a:cs typeface="B Titr" panose="00000700000000000000" pitchFamily="2" charset="-78"/>
              </a:rPr>
              <a:t> ضرورت ندارد.</a:t>
            </a:r>
            <a:endParaRPr lang="en-US" dirty="0">
              <a:solidFill>
                <a:srgbClr val="92D050"/>
              </a:solidFill>
              <a:cs typeface="B Titr" panose="00000700000000000000" pitchFamily="2" charset="-78"/>
            </a:endParaRPr>
          </a:p>
          <a:p>
            <a:pPr lvl="0" algn="r" rtl="1"/>
            <a:r>
              <a:rPr lang="fa-IR" dirty="0">
                <a:solidFill>
                  <a:srgbClr val="92D050"/>
                </a:solidFill>
                <a:cs typeface="B Titr" panose="00000700000000000000" pitchFamily="2" charset="-78"/>
              </a:rPr>
              <a:t>واکسن ضرورت ندارد.</a:t>
            </a:r>
            <a:endParaRPr lang="en-US" dirty="0">
              <a:solidFill>
                <a:srgbClr val="92D050"/>
              </a:solidFill>
              <a:cs typeface="B Titr" panose="00000700000000000000" pitchFamily="2" charset="-78"/>
            </a:endParaRPr>
          </a:p>
          <a:p>
            <a:pPr lvl="0" algn="r" rtl="1"/>
            <a:r>
              <a:rPr lang="fa-IR" b="1" dirty="0">
                <a:solidFill>
                  <a:srgbClr val="92D050"/>
                </a:solidFill>
                <a:cs typeface="B Titr" panose="00000700000000000000" pitchFamily="2" charset="-78"/>
              </a:rPr>
              <a:t>بررسی </a:t>
            </a:r>
            <a:r>
              <a:rPr lang="fa-IR" b="1" baseline="30000" dirty="0">
                <a:solidFill>
                  <a:srgbClr val="92D050"/>
                </a:solidFill>
                <a:cs typeface="B Titr" panose="00000700000000000000" pitchFamily="2" charset="-78"/>
              </a:rPr>
              <a:t> </a:t>
            </a:r>
            <a:r>
              <a:rPr lang="en-US" b="1" dirty="0" err="1">
                <a:solidFill>
                  <a:srgbClr val="92D050"/>
                </a:solidFill>
                <a:cs typeface="B Titr" panose="00000700000000000000" pitchFamily="2" charset="-78"/>
              </a:rPr>
              <a:t>HBsAg</a:t>
            </a:r>
            <a:r>
              <a:rPr lang="en-US" b="1" baseline="30000" dirty="0">
                <a:solidFill>
                  <a:srgbClr val="92D050"/>
                </a:solidFill>
                <a:cs typeface="B Titr" panose="00000700000000000000" pitchFamily="2" charset="-78"/>
              </a:rPr>
              <a:t> </a:t>
            </a:r>
            <a:r>
              <a:rPr lang="fa-IR" b="1" dirty="0">
                <a:solidFill>
                  <a:srgbClr val="92D050"/>
                </a:solidFill>
                <a:cs typeface="B Titr" panose="00000700000000000000" pitchFamily="2" charset="-78"/>
              </a:rPr>
              <a:t>پرسنل مواجهه یافته </a:t>
            </a:r>
            <a:endParaRPr lang="en-US" b="1" dirty="0">
              <a:solidFill>
                <a:srgbClr val="92D050"/>
              </a:solidFill>
              <a:cs typeface="B Titr" panose="00000700000000000000" pitchFamily="2" charset="-78"/>
            </a:endParaRPr>
          </a:p>
          <a:p>
            <a:pPr algn="r" rtl="1"/>
            <a:endParaRPr lang="fa-IR" dirty="0">
              <a:cs typeface="B Titr" panose="00000700000000000000" pitchFamily="2" charset="-78"/>
            </a:endParaRPr>
          </a:p>
        </p:txBody>
      </p:sp>
    </p:spTree>
    <p:extLst>
      <p:ext uri="{BB962C8B-B14F-4D97-AF65-F5344CB8AC3E}">
        <p14:creationId xmlns:p14="http://schemas.microsoft.com/office/powerpoint/2010/main" val="19460979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ctr" rtl="1"/>
            <a:r>
              <a:rPr lang="fa-IR" b="1" dirty="0">
                <a:cs typeface="B Titr" panose="00000700000000000000" pitchFamily="2" charset="-78"/>
              </a:rPr>
              <a:t>برای پرسنل </a:t>
            </a:r>
            <a:r>
              <a:rPr lang="fa-IR" b="1" dirty="0">
                <a:solidFill>
                  <a:srgbClr val="00B0F0"/>
                </a:solidFill>
                <a:cs typeface="B Titr" panose="00000700000000000000" pitchFamily="2" charset="-78"/>
              </a:rPr>
              <a:t>غیر واکسینه </a:t>
            </a:r>
            <a:r>
              <a:rPr lang="fa-IR" b="1" dirty="0">
                <a:cs typeface="B Titr" panose="00000700000000000000" pitchFamily="2" charset="-78"/>
              </a:rPr>
              <a:t>یا با واکسیناسیون ناقص که مواجهه </a:t>
            </a:r>
            <a:r>
              <a:rPr lang="fa-IR" b="1" dirty="0" smtClean="0">
                <a:cs typeface="B Titr" panose="00000700000000000000" pitchFamily="2" charset="-78"/>
              </a:rPr>
              <a:t>یافته</a:t>
            </a:r>
            <a:endParaRPr lang="fa-IR" dirty="0">
              <a:cs typeface="B Titr" panose="00000700000000000000" pitchFamily="2" charset="-78"/>
            </a:endParaRPr>
          </a:p>
        </p:txBody>
      </p:sp>
      <p:sp>
        <p:nvSpPr>
          <p:cNvPr id="3" name="Content Placeholder 2"/>
          <p:cNvSpPr>
            <a:spLocks noGrp="1"/>
          </p:cNvSpPr>
          <p:nvPr>
            <p:ph idx="1"/>
          </p:nvPr>
        </p:nvSpPr>
        <p:spPr/>
        <p:txBody>
          <a:bodyPr/>
          <a:lstStyle/>
          <a:p>
            <a:pPr lvl="0" algn="r" rtl="1"/>
            <a:r>
              <a:rPr lang="fa-IR" dirty="0">
                <a:cs typeface="B Titr" panose="00000700000000000000" pitchFamily="2" charset="-78"/>
              </a:rPr>
              <a:t>بررسی</a:t>
            </a:r>
            <a:r>
              <a:rPr lang="fa-IR" dirty="0">
                <a:solidFill>
                  <a:srgbClr val="00B0F0"/>
                </a:solidFill>
                <a:cs typeface="B Titr" panose="00000700000000000000" pitchFamily="2" charset="-78"/>
              </a:rPr>
              <a:t> </a:t>
            </a:r>
            <a:r>
              <a:rPr lang="en-US" b="1" dirty="0" err="1">
                <a:solidFill>
                  <a:srgbClr val="00B0F0"/>
                </a:solidFill>
                <a:cs typeface="B Titr" panose="00000700000000000000" pitchFamily="2" charset="-78"/>
              </a:rPr>
              <a:t>HBsAg</a:t>
            </a:r>
            <a:r>
              <a:rPr lang="fa-IR" dirty="0">
                <a:solidFill>
                  <a:srgbClr val="00B0F0"/>
                </a:solidFill>
                <a:cs typeface="B Titr" panose="00000700000000000000" pitchFamily="2" charset="-78"/>
              </a:rPr>
              <a:t> منبع</a:t>
            </a:r>
            <a:r>
              <a:rPr lang="fa-IR" dirty="0">
                <a:cs typeface="B Titr" panose="00000700000000000000" pitchFamily="2" charset="-78"/>
              </a:rPr>
              <a:t>، هرچه سریعتر </a:t>
            </a:r>
            <a:endParaRPr lang="en-US" dirty="0">
              <a:cs typeface="B Titr" panose="00000700000000000000" pitchFamily="2" charset="-78"/>
            </a:endParaRPr>
          </a:p>
          <a:p>
            <a:pPr lvl="0" algn="r" rtl="1"/>
            <a:r>
              <a:rPr lang="fa-IR" dirty="0">
                <a:cs typeface="B Titr" panose="00000700000000000000" pitchFamily="2" charset="-78"/>
              </a:rPr>
              <a:t>بررسی</a:t>
            </a:r>
            <a:r>
              <a:rPr lang="en-US" b="1" u="sng" dirty="0" err="1">
                <a:cs typeface="B Titr" panose="00000700000000000000" pitchFamily="2" charset="-78"/>
              </a:rPr>
              <a:t>HBs</a:t>
            </a:r>
            <a:r>
              <a:rPr lang="en-US" b="1" u="sng" dirty="0" err="1">
                <a:solidFill>
                  <a:srgbClr val="92D050"/>
                </a:solidFill>
                <a:cs typeface="B Titr" panose="00000700000000000000" pitchFamily="2" charset="-78"/>
              </a:rPr>
              <a:t>Ab</a:t>
            </a:r>
            <a:r>
              <a:rPr lang="en-US" dirty="0">
                <a:cs typeface="B Titr" panose="00000700000000000000" pitchFamily="2" charset="-78"/>
              </a:rPr>
              <a:t> </a:t>
            </a:r>
            <a:r>
              <a:rPr lang="fa-IR" dirty="0">
                <a:cs typeface="B Titr" panose="00000700000000000000" pitchFamily="2" charset="-78"/>
              </a:rPr>
              <a:t> در پرسنل مواجهه یافته </a:t>
            </a:r>
            <a:r>
              <a:rPr lang="fa-IR" b="1" u="sng" dirty="0">
                <a:cs typeface="B Titr" panose="00000700000000000000" pitchFamily="2" charset="-78"/>
              </a:rPr>
              <a:t>انجام </a:t>
            </a:r>
            <a:r>
              <a:rPr lang="fa-IR" b="1" u="sng" dirty="0">
                <a:solidFill>
                  <a:srgbClr val="92D050"/>
                </a:solidFill>
                <a:cs typeface="B Titr" panose="00000700000000000000" pitchFamily="2" charset="-78"/>
              </a:rPr>
              <a:t>نمی شود</a:t>
            </a:r>
            <a:r>
              <a:rPr lang="fa-IR" b="1" u="sng" dirty="0">
                <a:cs typeface="B Titr" panose="00000700000000000000" pitchFamily="2" charset="-78"/>
              </a:rPr>
              <a:t>. </a:t>
            </a:r>
            <a:endParaRPr lang="en-US" dirty="0">
              <a:cs typeface="B Titr" panose="00000700000000000000" pitchFamily="2" charset="-78"/>
            </a:endParaRPr>
          </a:p>
          <a:p>
            <a:pPr algn="r" rtl="1"/>
            <a:endParaRPr lang="fa-IR" dirty="0" smtClean="0">
              <a:cs typeface="B Titr" panose="00000700000000000000" pitchFamily="2" charset="-78"/>
            </a:endParaRPr>
          </a:p>
          <a:p>
            <a:pPr algn="r" rtl="1"/>
            <a:endParaRPr lang="fa-IR" dirty="0">
              <a:cs typeface="B Titr" panose="00000700000000000000" pitchFamily="2" charset="-78"/>
            </a:endParaRPr>
          </a:p>
          <a:p>
            <a:pPr algn="r" rtl="1"/>
            <a:endParaRPr lang="fa-IR" dirty="0">
              <a:cs typeface="B Titr" panose="00000700000000000000" pitchFamily="2" charset="-78"/>
            </a:endParaRPr>
          </a:p>
        </p:txBody>
      </p:sp>
    </p:spTree>
    <p:extLst>
      <p:ext uri="{BB962C8B-B14F-4D97-AF65-F5344CB8AC3E}">
        <p14:creationId xmlns:p14="http://schemas.microsoft.com/office/powerpoint/2010/main" val="1239738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i="1" dirty="0" smtClean="0">
                <a:cs typeface="B Titr" panose="00000700000000000000" pitchFamily="2" charset="-78"/>
              </a:rPr>
              <a:t>ادامه.....برای پرسنل </a:t>
            </a:r>
            <a:r>
              <a:rPr lang="fa-IR" b="1" i="1" dirty="0" smtClean="0">
                <a:solidFill>
                  <a:srgbClr val="00B0F0"/>
                </a:solidFill>
                <a:cs typeface="B Titr" panose="00000700000000000000" pitchFamily="2" charset="-78"/>
              </a:rPr>
              <a:t>غیر واکسینه </a:t>
            </a:r>
            <a:r>
              <a:rPr lang="fa-IR" b="1" i="1" dirty="0" smtClean="0">
                <a:cs typeface="B Titr" panose="00000700000000000000" pitchFamily="2" charset="-78"/>
              </a:rPr>
              <a:t>یا با واکسیناسیون </a:t>
            </a:r>
            <a:r>
              <a:rPr lang="fa-IR" b="1" i="1" dirty="0" smtClean="0">
                <a:solidFill>
                  <a:srgbClr val="00B0F0"/>
                </a:solidFill>
                <a:cs typeface="B Titr" panose="00000700000000000000" pitchFamily="2" charset="-78"/>
              </a:rPr>
              <a:t>ناقص</a:t>
            </a:r>
            <a:r>
              <a:rPr lang="fa-IR" b="1" i="1" dirty="0" smtClean="0">
                <a:cs typeface="B Titr" panose="00000700000000000000" pitchFamily="2" charset="-78"/>
              </a:rPr>
              <a:t> که مواجهه یافته</a:t>
            </a:r>
            <a:endParaRPr lang="fa-IR" dirty="0">
              <a:cs typeface="B Titr" panose="00000700000000000000" pitchFamily="2" charset="-78"/>
            </a:endParaRPr>
          </a:p>
        </p:txBody>
      </p:sp>
      <p:sp>
        <p:nvSpPr>
          <p:cNvPr id="3" name="Content Placeholder 2"/>
          <p:cNvSpPr>
            <a:spLocks noGrp="1"/>
          </p:cNvSpPr>
          <p:nvPr>
            <p:ph idx="1"/>
          </p:nvPr>
        </p:nvSpPr>
        <p:spPr/>
        <p:txBody>
          <a:bodyPr>
            <a:normAutofit fontScale="70000" lnSpcReduction="20000"/>
          </a:bodyPr>
          <a:lstStyle/>
          <a:p>
            <a:pPr algn="r" rtl="1">
              <a:lnSpc>
                <a:spcPct val="160000"/>
              </a:lnSpc>
            </a:pPr>
            <a:r>
              <a:rPr lang="fa-IR" dirty="0">
                <a:cs typeface="B Titr" panose="00000700000000000000" pitchFamily="2" charset="-78"/>
              </a:rPr>
              <a:t>اگر منبع مواجهه ، </a:t>
            </a:r>
            <a:r>
              <a:rPr lang="en-US" dirty="0" err="1">
                <a:cs typeface="B Titr" panose="00000700000000000000" pitchFamily="2" charset="-78"/>
              </a:rPr>
              <a:t>HBsAg</a:t>
            </a:r>
            <a:r>
              <a:rPr lang="en-US" dirty="0">
                <a:cs typeface="B Titr" panose="00000700000000000000" pitchFamily="2" charset="-78"/>
              </a:rPr>
              <a:t> </a:t>
            </a:r>
            <a:r>
              <a:rPr lang="fa-IR" dirty="0">
                <a:cs typeface="B Titr" panose="00000700000000000000" pitchFamily="2" charset="-78"/>
              </a:rPr>
              <a:t> مثبت یا نامشخص است:</a:t>
            </a:r>
            <a:endParaRPr lang="en-US" dirty="0">
              <a:cs typeface="B Titr" panose="00000700000000000000" pitchFamily="2" charset="-78"/>
            </a:endParaRPr>
          </a:p>
          <a:p>
            <a:pPr lvl="1" algn="r" rtl="1">
              <a:lnSpc>
                <a:spcPct val="160000"/>
              </a:lnSpc>
            </a:pPr>
            <a:r>
              <a:rPr lang="fa-IR" dirty="0">
                <a:cs typeface="B Titr" panose="00000700000000000000" pitchFamily="2" charset="-78"/>
              </a:rPr>
              <a:t>پرسنل باید یک دوز </a:t>
            </a:r>
            <a:r>
              <a:rPr lang="en-US" dirty="0">
                <a:solidFill>
                  <a:srgbClr val="00B0F0"/>
                </a:solidFill>
                <a:cs typeface="B Titr" panose="00000700000000000000" pitchFamily="2" charset="-78"/>
              </a:rPr>
              <a:t>HBIG</a:t>
            </a:r>
            <a:r>
              <a:rPr lang="fa-IR" dirty="0">
                <a:solidFill>
                  <a:srgbClr val="00B0F0"/>
                </a:solidFill>
                <a:cs typeface="B Titr" panose="00000700000000000000" pitchFamily="2" charset="-78"/>
              </a:rPr>
              <a:t> </a:t>
            </a:r>
            <a:r>
              <a:rPr lang="fa-IR" dirty="0">
                <a:cs typeface="B Titr" panose="00000700000000000000" pitchFamily="2" charset="-78"/>
              </a:rPr>
              <a:t>را هرچه سریعتر بعد از تماس دریافت کند. </a:t>
            </a:r>
            <a:endParaRPr lang="en-US" dirty="0">
              <a:cs typeface="B Titr" panose="00000700000000000000" pitchFamily="2" charset="-78"/>
            </a:endParaRPr>
          </a:p>
          <a:p>
            <a:pPr lvl="1" algn="r" rtl="1">
              <a:lnSpc>
                <a:spcPct val="160000"/>
              </a:lnSpc>
            </a:pPr>
            <a:r>
              <a:rPr lang="fa-IR" dirty="0">
                <a:cs typeface="B Titr" panose="00000700000000000000" pitchFamily="2" charset="-78"/>
              </a:rPr>
              <a:t>پرسنل باید </a:t>
            </a:r>
            <a:r>
              <a:rPr lang="fa-IR" dirty="0">
                <a:solidFill>
                  <a:srgbClr val="00B0F0"/>
                </a:solidFill>
                <a:cs typeface="B Titr" panose="00000700000000000000" pitchFamily="2" charset="-78"/>
              </a:rPr>
              <a:t>یک دوز واکسن </a:t>
            </a:r>
            <a:r>
              <a:rPr lang="en-US" dirty="0">
                <a:solidFill>
                  <a:srgbClr val="00B0F0"/>
                </a:solidFill>
                <a:cs typeface="B Titr" panose="00000700000000000000" pitchFamily="2" charset="-78"/>
              </a:rPr>
              <a:t> HBV</a:t>
            </a:r>
            <a:r>
              <a:rPr lang="fa-IR" dirty="0">
                <a:cs typeface="B Titr" panose="00000700000000000000" pitchFamily="2" charset="-78"/>
              </a:rPr>
              <a:t>را هرچه سریعتر بعد از تماس دریافت کند. </a:t>
            </a:r>
            <a:endParaRPr lang="en-US" dirty="0">
              <a:cs typeface="B Titr" panose="00000700000000000000" pitchFamily="2" charset="-78"/>
            </a:endParaRPr>
          </a:p>
          <a:p>
            <a:pPr lvl="1" algn="r" rtl="1">
              <a:lnSpc>
                <a:spcPct val="160000"/>
              </a:lnSpc>
            </a:pPr>
            <a:r>
              <a:rPr lang="fa-IR" dirty="0">
                <a:cs typeface="B Titr" panose="00000700000000000000" pitchFamily="2" charset="-78"/>
              </a:rPr>
              <a:t>واکسن و ایمونوگلوبولین می تواند همزمان و در دو اندام متفاوت تزریق شود. </a:t>
            </a:r>
            <a:endParaRPr lang="en-US" dirty="0">
              <a:cs typeface="B Titr" panose="00000700000000000000" pitchFamily="2" charset="-78"/>
            </a:endParaRPr>
          </a:p>
          <a:p>
            <a:pPr lvl="1" algn="r" rtl="1">
              <a:lnSpc>
                <a:spcPct val="160000"/>
              </a:lnSpc>
            </a:pPr>
            <a:r>
              <a:rPr lang="fa-IR" dirty="0">
                <a:cs typeface="B Titr" panose="00000700000000000000" pitchFamily="2" charset="-78"/>
              </a:rPr>
              <a:t>ادامه واکسیناسیون پرسنل تا تکمیل سری کامل واکسن (در مجموع 3 دوز) و </a:t>
            </a:r>
            <a:r>
              <a:rPr lang="fa-IR" b="1" dirty="0">
                <a:solidFill>
                  <a:srgbClr val="FF0000"/>
                </a:solidFill>
                <a:cs typeface="B Titr" panose="00000700000000000000" pitchFamily="2" charset="-78"/>
              </a:rPr>
              <a:t>حدود 2-1</a:t>
            </a:r>
            <a:r>
              <a:rPr lang="fa-IR" dirty="0">
                <a:cs typeface="B Titr" panose="00000700000000000000" pitchFamily="2" charset="-78"/>
              </a:rPr>
              <a:t> ماه بعد از تزریق دوز سوم واکسن،</a:t>
            </a:r>
            <a:r>
              <a:rPr lang="en-US" dirty="0" err="1">
                <a:cs typeface="B Titr" panose="00000700000000000000" pitchFamily="2" charset="-78"/>
              </a:rPr>
              <a:t>HBsAb</a:t>
            </a:r>
            <a:r>
              <a:rPr lang="en-US" dirty="0">
                <a:cs typeface="B Titr" panose="00000700000000000000" pitchFamily="2" charset="-78"/>
              </a:rPr>
              <a:t> </a:t>
            </a:r>
            <a:r>
              <a:rPr lang="fa-IR" dirty="0">
                <a:cs typeface="B Titr" panose="00000700000000000000" pitchFamily="2" charset="-78"/>
              </a:rPr>
              <a:t> پرسنل اندازه گیری شود.</a:t>
            </a:r>
            <a:endParaRPr lang="en-US" dirty="0">
              <a:cs typeface="B Titr" panose="00000700000000000000" pitchFamily="2" charset="-78"/>
            </a:endParaRPr>
          </a:p>
          <a:p>
            <a:pPr algn="r" rtl="1">
              <a:lnSpc>
                <a:spcPct val="160000"/>
              </a:lnSpc>
            </a:pPr>
            <a:r>
              <a:rPr lang="fa-IR" b="1" dirty="0">
                <a:cs typeface="B Titr" panose="00000700000000000000" pitchFamily="2" charset="-78"/>
              </a:rPr>
              <a:t>توجه:</a:t>
            </a:r>
            <a:r>
              <a:rPr lang="fa-IR" dirty="0">
                <a:cs typeface="B Titr" panose="00000700000000000000" pitchFamily="2" charset="-78"/>
              </a:rPr>
              <a:t> </a:t>
            </a:r>
            <a:r>
              <a:rPr lang="fa-IR" b="1" dirty="0">
                <a:cs typeface="B Titr" panose="00000700000000000000" pitchFamily="2" charset="-78"/>
              </a:rPr>
              <a:t>به دلیل احتمال افزایش</a:t>
            </a:r>
            <a:r>
              <a:rPr lang="en-US" b="1" dirty="0">
                <a:cs typeface="B Titr" panose="00000700000000000000" pitchFamily="2" charset="-78"/>
              </a:rPr>
              <a:t> </a:t>
            </a:r>
            <a:r>
              <a:rPr lang="en-US" b="1" dirty="0" err="1">
                <a:cs typeface="B Titr" panose="00000700000000000000" pitchFamily="2" charset="-78"/>
              </a:rPr>
              <a:t>HBsAb</a:t>
            </a:r>
            <a:r>
              <a:rPr lang="en-US" dirty="0">
                <a:cs typeface="B Titr" panose="00000700000000000000" pitchFamily="2" charset="-78"/>
              </a:rPr>
              <a:t>  </a:t>
            </a:r>
            <a:r>
              <a:rPr lang="fa-IR" b="1" dirty="0">
                <a:cs typeface="B Titr" panose="00000700000000000000" pitchFamily="2" charset="-78"/>
              </a:rPr>
              <a:t>ناشی از تزریق</a:t>
            </a:r>
            <a:r>
              <a:rPr lang="en-US" b="1" dirty="0">
                <a:cs typeface="B Titr" panose="00000700000000000000" pitchFamily="2" charset="-78"/>
              </a:rPr>
              <a:t>HBIG</a:t>
            </a:r>
            <a:r>
              <a:rPr lang="fa-IR" dirty="0">
                <a:cs typeface="B Titr" panose="00000700000000000000" pitchFamily="2" charset="-78"/>
              </a:rPr>
              <a:t> (زیرا </a:t>
            </a:r>
            <a:r>
              <a:rPr lang="en-US" dirty="0">
                <a:cs typeface="B Titr" panose="00000700000000000000" pitchFamily="2" charset="-78"/>
              </a:rPr>
              <a:t>HBIG</a:t>
            </a:r>
            <a:r>
              <a:rPr lang="fa-IR" dirty="0">
                <a:cs typeface="B Titr" panose="00000700000000000000" pitchFamily="2" charset="-78"/>
              </a:rPr>
              <a:t> تا </a:t>
            </a:r>
            <a:r>
              <a:rPr lang="fa-IR" dirty="0" smtClean="0">
                <a:cs typeface="B Titr" panose="00000700000000000000" pitchFamily="2" charset="-78"/>
              </a:rPr>
              <a:t>چندماه بعد </a:t>
            </a:r>
            <a:r>
              <a:rPr lang="fa-IR" dirty="0">
                <a:cs typeface="B Titr" panose="00000700000000000000" pitchFamily="2" charset="-78"/>
              </a:rPr>
              <a:t>از تزریق، باقی می ماند)، در کسانی که فقط یک دوز واکسن همراه با  </a:t>
            </a:r>
            <a:r>
              <a:rPr lang="en-US" dirty="0">
                <a:cs typeface="B Titr" panose="00000700000000000000" pitchFamily="2" charset="-78"/>
              </a:rPr>
              <a:t>HBIG </a:t>
            </a:r>
            <a:r>
              <a:rPr lang="fa-IR" dirty="0">
                <a:cs typeface="B Titr" panose="00000700000000000000" pitchFamily="2" charset="-78"/>
              </a:rPr>
              <a:t>دریافت کرده اند، </a:t>
            </a:r>
            <a:r>
              <a:rPr lang="fa-IR" dirty="0">
                <a:solidFill>
                  <a:srgbClr val="00B0F0"/>
                </a:solidFill>
                <a:cs typeface="B Titr" panose="00000700000000000000" pitchFamily="2" charset="-78"/>
              </a:rPr>
              <a:t>اندازه گیری </a:t>
            </a:r>
            <a:r>
              <a:rPr lang="en-US" b="1" dirty="0" err="1">
                <a:solidFill>
                  <a:srgbClr val="00B0F0"/>
                </a:solidFill>
                <a:cs typeface="B Titr" panose="00000700000000000000" pitchFamily="2" charset="-78"/>
              </a:rPr>
              <a:t>HBsAb</a:t>
            </a:r>
            <a:r>
              <a:rPr lang="fa-IR" b="1" dirty="0">
                <a:solidFill>
                  <a:srgbClr val="00B0F0"/>
                </a:solidFill>
                <a:cs typeface="B Titr" panose="00000700000000000000" pitchFamily="2" charset="-78"/>
              </a:rPr>
              <a:t> 3 تا 4 ماه بعد </a:t>
            </a:r>
            <a:r>
              <a:rPr lang="fa-IR" b="1" dirty="0">
                <a:cs typeface="B Titr" panose="00000700000000000000" pitchFamily="2" charset="-78"/>
              </a:rPr>
              <a:t>از تزریق واکسن</a:t>
            </a:r>
            <a:r>
              <a:rPr lang="fa-IR" dirty="0">
                <a:cs typeface="B Titr" panose="00000700000000000000" pitchFamily="2" charset="-78"/>
              </a:rPr>
              <a:t> توصیه می شود. </a:t>
            </a:r>
            <a:endParaRPr lang="en-US" dirty="0">
              <a:cs typeface="B Titr" panose="00000700000000000000" pitchFamily="2" charset="-78"/>
            </a:endParaRPr>
          </a:p>
        </p:txBody>
      </p:sp>
    </p:spTree>
    <p:extLst>
      <p:ext uri="{BB962C8B-B14F-4D97-AF65-F5344CB8AC3E}">
        <p14:creationId xmlns:p14="http://schemas.microsoft.com/office/powerpoint/2010/main" val="19295561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r" rtl="1"/>
            <a:r>
              <a:rPr lang="fa-IR" dirty="0" smtClean="0">
                <a:solidFill>
                  <a:srgbClr val="00B0F0"/>
                </a:solidFill>
                <a:cs typeface="B Titr" panose="00000700000000000000" pitchFamily="2" charset="-78"/>
              </a:rPr>
              <a:t>پیگیری</a:t>
            </a:r>
            <a:r>
              <a:rPr lang="fa-IR" dirty="0" smtClean="0">
                <a:cs typeface="B Titr" panose="00000700000000000000" pitchFamily="2" charset="-78"/>
              </a:rPr>
              <a:t> این پرسنل مواجهه یافته بعد از تکمیل سه دوز واکسن:</a:t>
            </a:r>
            <a:endParaRPr lang="fa-IR" dirty="0">
              <a:cs typeface="B Titr" panose="00000700000000000000" pitchFamily="2" charset="-78"/>
            </a:endParaRPr>
          </a:p>
        </p:txBody>
      </p:sp>
      <p:sp>
        <p:nvSpPr>
          <p:cNvPr id="3" name="Content Placeholder 2"/>
          <p:cNvSpPr>
            <a:spLocks noGrp="1"/>
          </p:cNvSpPr>
          <p:nvPr>
            <p:ph idx="1"/>
          </p:nvPr>
        </p:nvSpPr>
        <p:spPr/>
        <p:txBody>
          <a:bodyPr>
            <a:normAutofit lnSpcReduction="10000"/>
          </a:bodyPr>
          <a:lstStyle/>
          <a:p>
            <a:pPr lvl="0" algn="r" rtl="1">
              <a:lnSpc>
                <a:spcPct val="150000"/>
              </a:lnSpc>
            </a:pPr>
            <a:r>
              <a:rPr lang="fa-IR" dirty="0" smtClean="0">
                <a:cs typeface="B Titr" panose="00000700000000000000" pitchFamily="2" charset="-78"/>
              </a:rPr>
              <a:t>اگر </a:t>
            </a:r>
            <a:r>
              <a:rPr lang="fa-IR" dirty="0">
                <a:cs typeface="B Titr" panose="00000700000000000000" pitchFamily="2" charset="-78"/>
              </a:rPr>
              <a:t>بعد از دریافت سری کامل واکسن، </a:t>
            </a:r>
            <a:r>
              <a:rPr lang="en-US" dirty="0" err="1">
                <a:cs typeface="B Titr" panose="00000700000000000000" pitchFamily="2" charset="-78"/>
              </a:rPr>
              <a:t>HBsAb</a:t>
            </a:r>
            <a:r>
              <a:rPr lang="en-US" dirty="0">
                <a:cs typeface="B Titr" panose="00000700000000000000" pitchFamily="2" charset="-78"/>
              </a:rPr>
              <a:t> </a:t>
            </a:r>
            <a:r>
              <a:rPr lang="fa-IR" dirty="0">
                <a:cs typeface="B Titr" panose="00000700000000000000" pitchFamily="2" charset="-78"/>
              </a:rPr>
              <a:t>≥  </a:t>
            </a:r>
            <a:r>
              <a:rPr lang="en-US" dirty="0">
                <a:cs typeface="B Titr" panose="00000700000000000000" pitchFamily="2" charset="-78"/>
              </a:rPr>
              <a:t>10mIU/mL</a:t>
            </a:r>
            <a:r>
              <a:rPr lang="fa-IR" dirty="0">
                <a:cs typeface="B Titr" panose="00000700000000000000" pitchFamily="2" charset="-78"/>
              </a:rPr>
              <a:t> باشد، این پرسنل ایمن بوده و در صورت وجود سیستم ایمنی سالم محافظت طولانی مدت داشته و آزمایش دوره ای بعدی برای تعیین سطح </a:t>
            </a:r>
            <a:r>
              <a:rPr lang="en-US" dirty="0" err="1">
                <a:cs typeface="B Titr" panose="00000700000000000000" pitchFamily="2" charset="-78"/>
              </a:rPr>
              <a:t>HBsAb</a:t>
            </a:r>
            <a:r>
              <a:rPr lang="fa-IR" dirty="0">
                <a:cs typeface="B Titr" panose="00000700000000000000" pitchFamily="2" charset="-78"/>
              </a:rPr>
              <a:t> ضرورت ندارد.</a:t>
            </a:r>
            <a:endParaRPr lang="en-US" dirty="0">
              <a:cs typeface="B Titr" panose="00000700000000000000" pitchFamily="2" charset="-78"/>
            </a:endParaRPr>
          </a:p>
          <a:p>
            <a:pPr lvl="0" algn="r" rtl="1">
              <a:lnSpc>
                <a:spcPct val="150000"/>
              </a:lnSpc>
            </a:pPr>
            <a:r>
              <a:rPr lang="fa-IR" dirty="0">
                <a:cs typeface="B Titr" panose="00000700000000000000" pitchFamily="2" charset="-78"/>
              </a:rPr>
              <a:t>اگر بعد از دریافت سری کامل واکسن، </a:t>
            </a:r>
            <a:r>
              <a:rPr lang="en-US" dirty="0" err="1">
                <a:cs typeface="B Titr" panose="00000700000000000000" pitchFamily="2" charset="-78"/>
              </a:rPr>
              <a:t>HBsAb</a:t>
            </a:r>
            <a:r>
              <a:rPr lang="fa-IR" dirty="0">
                <a:cs typeface="B Titr" panose="00000700000000000000" pitchFamily="2" charset="-78"/>
              </a:rPr>
              <a:t> &lt; </a:t>
            </a:r>
            <a:r>
              <a:rPr lang="en-US" dirty="0">
                <a:cs typeface="B Titr" panose="00000700000000000000" pitchFamily="2" charset="-78"/>
              </a:rPr>
              <a:t>10 </a:t>
            </a:r>
            <a:r>
              <a:rPr lang="en-US" dirty="0" err="1">
                <a:cs typeface="B Titr" panose="00000700000000000000" pitchFamily="2" charset="-78"/>
              </a:rPr>
              <a:t>mIU</a:t>
            </a:r>
            <a:r>
              <a:rPr lang="en-US" dirty="0">
                <a:cs typeface="B Titr" panose="00000700000000000000" pitchFamily="2" charset="-78"/>
              </a:rPr>
              <a:t>/mL</a:t>
            </a:r>
            <a:r>
              <a:rPr lang="ar-SA" dirty="0">
                <a:cs typeface="B Titr" panose="00000700000000000000" pitchFamily="2" charset="-78"/>
              </a:rPr>
              <a:t> باشد،</a:t>
            </a:r>
            <a:r>
              <a:rPr lang="fa-IR" dirty="0">
                <a:cs typeface="B Titr" panose="00000700000000000000" pitchFamily="2" charset="-78"/>
              </a:rPr>
              <a:t> واکسیناسیون مجدد سری دوم به طور کامل انجام شود و 2-1 ماه بعد، </a:t>
            </a:r>
            <a:r>
              <a:rPr lang="en-US" dirty="0" err="1">
                <a:cs typeface="B Titr" panose="00000700000000000000" pitchFamily="2" charset="-78"/>
              </a:rPr>
              <a:t>HBsAb</a:t>
            </a:r>
            <a:r>
              <a:rPr lang="fa-IR" dirty="0">
                <a:cs typeface="B Titr" panose="00000700000000000000" pitchFamily="2" charset="-78"/>
              </a:rPr>
              <a:t> تکرار شود.</a:t>
            </a:r>
            <a:endParaRPr lang="en-US" dirty="0">
              <a:cs typeface="B Titr" panose="00000700000000000000" pitchFamily="2" charset="-78"/>
            </a:endParaRPr>
          </a:p>
          <a:p>
            <a:pPr lvl="2" algn="r" rtl="1">
              <a:lnSpc>
                <a:spcPct val="150000"/>
              </a:lnSpc>
            </a:pPr>
            <a:r>
              <a:rPr lang="fa-IR" b="1" dirty="0">
                <a:cs typeface="B Titr" panose="00000700000000000000" pitchFamily="2" charset="-78"/>
              </a:rPr>
              <a:t>توجه: تزریق سری دوم واکسن به طور کامل (سه دوز مجدد) و سپس تعیین عیار </a:t>
            </a:r>
            <a:r>
              <a:rPr lang="en-US" b="1" dirty="0" err="1">
                <a:cs typeface="B Titr" panose="00000700000000000000" pitchFamily="2" charset="-78"/>
              </a:rPr>
              <a:t>HBsAb</a:t>
            </a:r>
            <a:r>
              <a:rPr lang="fa-IR" b="1" dirty="0">
                <a:cs typeface="B Titr" panose="00000700000000000000" pitchFamily="2" charset="-78"/>
              </a:rPr>
              <a:t>، روشی عملی تر می باشد تا تعیین </a:t>
            </a:r>
            <a:r>
              <a:rPr lang="en-US" b="1" dirty="0" err="1">
                <a:cs typeface="B Titr" panose="00000700000000000000" pitchFamily="2" charset="-78"/>
              </a:rPr>
              <a:t>HBsAb</a:t>
            </a:r>
            <a:r>
              <a:rPr lang="fa-IR" b="1" dirty="0">
                <a:cs typeface="B Titr" panose="00000700000000000000" pitchFamily="2" charset="-78"/>
              </a:rPr>
              <a:t> بعد از تزریق هر یک دوز اضافه واکسن.</a:t>
            </a:r>
            <a:endParaRPr lang="en-US" dirty="0">
              <a:cs typeface="B Titr" panose="00000700000000000000" pitchFamily="2" charset="-78"/>
            </a:endParaRPr>
          </a:p>
          <a:p>
            <a:pPr algn="r"/>
            <a:endParaRPr lang="fa-IR" dirty="0">
              <a:cs typeface="B Titr" panose="00000700000000000000" pitchFamily="2" charset="-78"/>
            </a:endParaRPr>
          </a:p>
        </p:txBody>
      </p:sp>
    </p:spTree>
    <p:extLst>
      <p:ext uri="{BB962C8B-B14F-4D97-AF65-F5344CB8AC3E}">
        <p14:creationId xmlns:p14="http://schemas.microsoft.com/office/powerpoint/2010/main" val="2069756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638801" y="130268"/>
            <a:ext cx="8744451" cy="6046695"/>
          </a:xfrm>
          <a:prstGeom prst="rect">
            <a:avLst/>
          </a:prstGeom>
        </p:spPr>
      </p:pic>
    </p:spTree>
    <p:extLst>
      <p:ext uri="{BB962C8B-B14F-4D97-AF65-F5344CB8AC3E}">
        <p14:creationId xmlns:p14="http://schemas.microsoft.com/office/powerpoint/2010/main" val="4214375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cs typeface="B Titr" panose="00000700000000000000" pitchFamily="2" charset="-78"/>
              </a:rPr>
              <a:t>احتیاطات در دوره پیگیری</a:t>
            </a:r>
            <a:endParaRPr lang="fa-IR" dirty="0">
              <a:cs typeface="B Titr" panose="00000700000000000000" pitchFamily="2" charset="-78"/>
            </a:endParaRPr>
          </a:p>
        </p:txBody>
      </p:sp>
      <p:sp>
        <p:nvSpPr>
          <p:cNvPr id="3" name="Content Placeholder 2"/>
          <p:cNvSpPr>
            <a:spLocks noGrp="1"/>
          </p:cNvSpPr>
          <p:nvPr>
            <p:ph idx="1"/>
          </p:nvPr>
        </p:nvSpPr>
        <p:spPr/>
        <p:txBody>
          <a:bodyPr>
            <a:normAutofit fontScale="77500" lnSpcReduction="20000"/>
          </a:bodyPr>
          <a:lstStyle/>
          <a:p>
            <a:pPr algn="r" rtl="1">
              <a:lnSpc>
                <a:spcPct val="160000"/>
              </a:lnSpc>
            </a:pPr>
            <a:r>
              <a:rPr lang="fa-IR" dirty="0">
                <a:cs typeface="B Titr" panose="00000700000000000000" pitchFamily="2" charset="-78"/>
              </a:rPr>
              <a:t>جهت پرسنل با </a:t>
            </a:r>
            <a:r>
              <a:rPr lang="en-US" dirty="0" err="1">
                <a:cs typeface="B Titr" panose="00000700000000000000" pitchFamily="2" charset="-78"/>
              </a:rPr>
              <a:t>HBsAb</a:t>
            </a:r>
            <a:r>
              <a:rPr lang="fa-IR" dirty="0">
                <a:cs typeface="B Titr" panose="00000700000000000000" pitchFamily="2" charset="-78"/>
              </a:rPr>
              <a:t> &lt; </a:t>
            </a:r>
            <a:r>
              <a:rPr lang="en-US" dirty="0">
                <a:cs typeface="B Titr" panose="00000700000000000000" pitchFamily="2" charset="-78"/>
              </a:rPr>
              <a:t>10 </a:t>
            </a:r>
            <a:r>
              <a:rPr lang="en-US" dirty="0" err="1">
                <a:cs typeface="B Titr" panose="00000700000000000000" pitchFamily="2" charset="-78"/>
              </a:rPr>
              <a:t>mIU</a:t>
            </a:r>
            <a:r>
              <a:rPr lang="en-US" dirty="0">
                <a:cs typeface="B Titr" panose="00000700000000000000" pitchFamily="2" charset="-78"/>
              </a:rPr>
              <a:t>/mL</a:t>
            </a:r>
            <a:r>
              <a:rPr lang="fa-IR" dirty="0">
                <a:cs typeface="B Titr" panose="00000700000000000000" pitchFamily="2" charset="-78"/>
              </a:rPr>
              <a:t> (یا پرسنلی که </a:t>
            </a:r>
            <a:r>
              <a:rPr lang="fa-IR" dirty="0">
                <a:solidFill>
                  <a:srgbClr val="00B0F0"/>
                </a:solidFill>
                <a:cs typeface="B Titr" panose="00000700000000000000" pitchFamily="2" charset="-78"/>
              </a:rPr>
              <a:t>واکسن </a:t>
            </a:r>
            <a:r>
              <a:rPr lang="fa-IR" dirty="0" smtClean="0">
                <a:solidFill>
                  <a:srgbClr val="00B0F0"/>
                </a:solidFill>
                <a:cs typeface="B Titr" panose="00000700000000000000" pitchFamily="2" charset="-78"/>
              </a:rPr>
              <a:t>نزده </a:t>
            </a:r>
            <a:r>
              <a:rPr lang="fa-IR" dirty="0">
                <a:cs typeface="B Titr" panose="00000700000000000000" pitchFamily="2" charset="-78"/>
              </a:rPr>
              <a:t>یا </a:t>
            </a:r>
            <a:r>
              <a:rPr lang="fa-IR" dirty="0" smtClean="0">
                <a:cs typeface="B Titr" panose="00000700000000000000" pitchFamily="2" charset="-78"/>
              </a:rPr>
              <a:t>واکسن را به صورت </a:t>
            </a:r>
            <a:r>
              <a:rPr lang="fa-IR" dirty="0" smtClean="0">
                <a:solidFill>
                  <a:srgbClr val="00B0F0"/>
                </a:solidFill>
                <a:cs typeface="B Titr" panose="00000700000000000000" pitchFamily="2" charset="-78"/>
              </a:rPr>
              <a:t>ناقص</a:t>
            </a:r>
            <a:r>
              <a:rPr lang="fa-IR" dirty="0" smtClean="0">
                <a:cs typeface="B Titr" panose="00000700000000000000" pitchFamily="2" charset="-78"/>
              </a:rPr>
              <a:t> دریافت کرده) که </a:t>
            </a:r>
            <a:r>
              <a:rPr lang="fa-IR" b="1" dirty="0" smtClean="0">
                <a:cs typeface="B Titr" panose="00000700000000000000" pitchFamily="2" charset="-78"/>
              </a:rPr>
              <a:t>با بیمار </a:t>
            </a:r>
            <a:r>
              <a:rPr lang="fa-IR" b="1" dirty="0" smtClean="0">
                <a:solidFill>
                  <a:srgbClr val="00B0F0"/>
                </a:solidFill>
                <a:cs typeface="B Titr" panose="00000700000000000000" pitchFamily="2" charset="-78"/>
              </a:rPr>
              <a:t>منبع</a:t>
            </a:r>
            <a:r>
              <a:rPr lang="en-US" b="1" dirty="0" err="1" smtClean="0">
                <a:solidFill>
                  <a:srgbClr val="00B0F0"/>
                </a:solidFill>
                <a:cs typeface="B Titr" panose="00000700000000000000" pitchFamily="2" charset="-78"/>
              </a:rPr>
              <a:t>HBsAg</a:t>
            </a:r>
            <a:r>
              <a:rPr lang="en-US" b="1" dirty="0" smtClean="0">
                <a:solidFill>
                  <a:srgbClr val="00B0F0"/>
                </a:solidFill>
                <a:cs typeface="B Titr" panose="00000700000000000000" pitchFamily="2" charset="-78"/>
              </a:rPr>
              <a:t> </a:t>
            </a:r>
            <a:r>
              <a:rPr lang="fa-IR" b="1" dirty="0" smtClean="0">
                <a:solidFill>
                  <a:srgbClr val="00B0F0"/>
                </a:solidFill>
                <a:cs typeface="B Titr" panose="00000700000000000000" pitchFamily="2" charset="-78"/>
              </a:rPr>
              <a:t> مثبت </a:t>
            </a:r>
            <a:r>
              <a:rPr lang="fa-IR" dirty="0" smtClean="0">
                <a:cs typeface="B Titr" panose="00000700000000000000" pitchFamily="2" charset="-78"/>
              </a:rPr>
              <a:t>یا نامشخص مواجهه داشته، باید </a:t>
            </a:r>
            <a:r>
              <a:rPr lang="fa-IR" b="1" dirty="0" smtClean="0">
                <a:cs typeface="B Titr" panose="00000700000000000000" pitchFamily="2" charset="-78"/>
              </a:rPr>
              <a:t>حدود </a:t>
            </a:r>
            <a:r>
              <a:rPr lang="fa-IR" b="1" dirty="0" smtClean="0">
                <a:solidFill>
                  <a:srgbClr val="00B0F0"/>
                </a:solidFill>
                <a:cs typeface="B Titr" panose="00000700000000000000" pitchFamily="2" charset="-78"/>
              </a:rPr>
              <a:t>6 ماه بعد</a:t>
            </a:r>
            <a:r>
              <a:rPr lang="fa-IR" b="1" dirty="0" smtClean="0">
                <a:cs typeface="B Titr" panose="00000700000000000000" pitchFamily="2" charset="-78"/>
              </a:rPr>
              <a:t>، آزمایشات پیگیری</a:t>
            </a:r>
            <a:r>
              <a:rPr lang="fa-IR" dirty="0" smtClean="0">
                <a:cs typeface="B Titr" panose="00000700000000000000" pitchFamily="2" charset="-78"/>
              </a:rPr>
              <a:t> شامل</a:t>
            </a:r>
            <a:r>
              <a:rPr lang="en-US" b="1" dirty="0" err="1" smtClean="0">
                <a:cs typeface="B Titr" panose="00000700000000000000" pitchFamily="2" charset="-78"/>
              </a:rPr>
              <a:t>HBsAg</a:t>
            </a:r>
            <a:r>
              <a:rPr lang="en-US" dirty="0" smtClean="0">
                <a:cs typeface="B Titr" panose="00000700000000000000" pitchFamily="2" charset="-78"/>
              </a:rPr>
              <a:t> </a:t>
            </a:r>
            <a:r>
              <a:rPr lang="fa-IR" dirty="0" smtClean="0">
                <a:cs typeface="B Titr" panose="00000700000000000000" pitchFamily="2" charset="-78"/>
              </a:rPr>
              <a:t> و</a:t>
            </a:r>
            <a:r>
              <a:rPr lang="en-US" b="1" dirty="0" smtClean="0">
                <a:cs typeface="B Titr" panose="00000700000000000000" pitchFamily="2" charset="-78"/>
              </a:rPr>
              <a:t>Total anti-</a:t>
            </a:r>
            <a:r>
              <a:rPr lang="en-US" b="1" dirty="0" err="1" smtClean="0">
                <a:cs typeface="B Titr" panose="00000700000000000000" pitchFamily="2" charset="-78"/>
              </a:rPr>
              <a:t>HBc</a:t>
            </a:r>
            <a:r>
              <a:rPr lang="en-US" b="1" dirty="0" smtClean="0">
                <a:cs typeface="B Titr" panose="00000700000000000000" pitchFamily="2" charset="-78"/>
              </a:rPr>
              <a:t> </a:t>
            </a:r>
            <a:r>
              <a:rPr lang="fa-IR" dirty="0" smtClean="0">
                <a:cs typeface="B Titr" panose="00000700000000000000" pitchFamily="2" charset="-78"/>
              </a:rPr>
              <a:t> انجام شود.</a:t>
            </a:r>
            <a:r>
              <a:rPr lang="fa-IR" b="1" dirty="0" smtClean="0">
                <a:cs typeface="B Titr" panose="00000700000000000000" pitchFamily="2" charset="-78"/>
              </a:rPr>
              <a:t> </a:t>
            </a:r>
            <a:r>
              <a:rPr lang="fa-IR" dirty="0" smtClean="0">
                <a:cs typeface="B Titr" panose="00000700000000000000" pitchFamily="2" charset="-78"/>
              </a:rPr>
              <a:t>در دوره پیگیری، رعایت </a:t>
            </a:r>
            <a:r>
              <a:rPr lang="fa-IR" b="1" dirty="0" smtClean="0">
                <a:solidFill>
                  <a:srgbClr val="FF0000"/>
                </a:solidFill>
                <a:cs typeface="B Titr" panose="00000700000000000000" pitchFamily="2" charset="-78"/>
              </a:rPr>
              <a:t>احتیاط خاصی لازم ندارد </a:t>
            </a:r>
            <a:r>
              <a:rPr lang="fa-IR" dirty="0" smtClean="0">
                <a:cs typeface="B Titr" panose="00000700000000000000" pitchFamily="2" charset="-78"/>
              </a:rPr>
              <a:t>تا از انتقال ثانویه </a:t>
            </a:r>
            <a:r>
              <a:rPr lang="fa-IR" dirty="0">
                <a:cs typeface="B Titr" panose="00000700000000000000" pitchFamily="2" charset="-78"/>
              </a:rPr>
              <a:t>جلوگیری کند </a:t>
            </a:r>
            <a:r>
              <a:rPr lang="fa-IR" b="1" dirty="0">
                <a:solidFill>
                  <a:srgbClr val="FF0000"/>
                </a:solidFill>
                <a:cs typeface="B Titr" panose="00000700000000000000" pitchFamily="2" charset="-78"/>
              </a:rPr>
              <a:t>به جز</a:t>
            </a:r>
            <a:r>
              <a:rPr lang="fa-IR" b="1" dirty="0">
                <a:cs typeface="B Titr" panose="00000700000000000000" pitchFamily="2" charset="-78"/>
              </a:rPr>
              <a:t>:</a:t>
            </a:r>
            <a:endParaRPr lang="en-US" dirty="0">
              <a:cs typeface="B Titr" panose="00000700000000000000" pitchFamily="2" charset="-78"/>
            </a:endParaRPr>
          </a:p>
          <a:p>
            <a:pPr algn="r" rtl="1"/>
            <a:r>
              <a:rPr lang="fa-IR" dirty="0">
                <a:cs typeface="B Titr" panose="00000700000000000000" pitchFamily="2" charset="-78"/>
              </a:rPr>
              <a:t>- از اهدای خون، پلاسما، بافت، عضو یا مایع منی، پرهیز نماید.</a:t>
            </a:r>
            <a:endParaRPr lang="en-US" dirty="0">
              <a:cs typeface="B Titr" panose="00000700000000000000" pitchFamily="2" charset="-78"/>
            </a:endParaRPr>
          </a:p>
          <a:p>
            <a:pPr algn="r" rtl="1"/>
            <a:r>
              <a:rPr lang="fa-IR" dirty="0">
                <a:cs typeface="B Titr" panose="00000700000000000000" pitchFamily="2" charset="-78"/>
              </a:rPr>
              <a:t>- در صورت تماس جنسی، از محافظ استفاده نماید. </a:t>
            </a:r>
            <a:endParaRPr lang="en-US" dirty="0">
              <a:cs typeface="B Titr" panose="00000700000000000000" pitchFamily="2" charset="-78"/>
            </a:endParaRPr>
          </a:p>
          <a:p>
            <a:pPr algn="r" rtl="1"/>
            <a:r>
              <a:rPr lang="fa-IR" dirty="0">
                <a:cs typeface="B Titr" panose="00000700000000000000" pitchFamily="2" charset="-78"/>
              </a:rPr>
              <a:t>- لازم نیست از حاملگی جلوگیری کند.</a:t>
            </a:r>
            <a:endParaRPr lang="en-US" dirty="0">
              <a:cs typeface="B Titr" panose="00000700000000000000" pitchFamily="2" charset="-78"/>
            </a:endParaRPr>
          </a:p>
          <a:p>
            <a:pPr algn="r" rtl="1"/>
            <a:r>
              <a:rPr lang="fa-IR" dirty="0">
                <a:cs typeface="B Titr" panose="00000700000000000000" pitchFamily="2" charset="-78"/>
              </a:rPr>
              <a:t>- اگر به بچه شیر می دهد لازم نیست </a:t>
            </a:r>
            <a:r>
              <a:rPr lang="fa-IR" b="1" dirty="0">
                <a:solidFill>
                  <a:srgbClr val="FF0000"/>
                </a:solidFill>
                <a:cs typeface="B Titr" panose="00000700000000000000" pitchFamily="2" charset="-78"/>
              </a:rPr>
              <a:t>شیر دهی</a:t>
            </a:r>
            <a:r>
              <a:rPr lang="fa-IR" dirty="0">
                <a:cs typeface="B Titr" panose="00000700000000000000" pitchFamily="2" charset="-78"/>
              </a:rPr>
              <a:t> را قطع کند.</a:t>
            </a:r>
            <a:endParaRPr lang="en-US" dirty="0">
              <a:cs typeface="B Titr" panose="00000700000000000000" pitchFamily="2" charset="-78"/>
            </a:endParaRPr>
          </a:p>
          <a:p>
            <a:pPr lvl="1" algn="r" rtl="1">
              <a:lnSpc>
                <a:spcPct val="170000"/>
              </a:lnSpc>
            </a:pPr>
            <a:r>
              <a:rPr lang="fa-IR" dirty="0">
                <a:cs typeface="B Titr" panose="00000700000000000000" pitchFamily="2" charset="-78"/>
              </a:rPr>
              <a:t>- صرفا به دلیل مواجهه پرسنل با بیمار منبع</a:t>
            </a:r>
            <a:r>
              <a:rPr lang="en-US" dirty="0" err="1">
                <a:cs typeface="B Titr" panose="00000700000000000000" pitchFamily="2" charset="-78"/>
              </a:rPr>
              <a:t>HBsAg</a:t>
            </a:r>
            <a:r>
              <a:rPr lang="en-US" dirty="0">
                <a:cs typeface="B Titr" panose="00000700000000000000" pitchFamily="2" charset="-78"/>
              </a:rPr>
              <a:t> </a:t>
            </a:r>
            <a:r>
              <a:rPr lang="fa-IR" dirty="0">
                <a:cs typeface="B Titr" panose="00000700000000000000" pitchFamily="2" charset="-78"/>
              </a:rPr>
              <a:t> مثبت یا نامشخص و به منظور جلوگیری از انتقال عفونت به بیماران دیگر، </a:t>
            </a:r>
            <a:r>
              <a:rPr lang="fa-IR" b="1" dirty="0">
                <a:solidFill>
                  <a:srgbClr val="00B0F0"/>
                </a:solidFill>
                <a:cs typeface="B Titr" panose="00000700000000000000" pitchFamily="2" charset="-78"/>
              </a:rPr>
              <a:t>لازم نیست وظایف مراقبت از بیمار</a:t>
            </a:r>
            <a:r>
              <a:rPr lang="fa-IR" b="1" dirty="0">
                <a:solidFill>
                  <a:srgbClr val="FF0000"/>
                </a:solidFill>
                <a:cs typeface="B Titr" panose="00000700000000000000" pitchFamily="2" charset="-78"/>
              </a:rPr>
              <a:t>، در پرسنل مواجهه یافته </a:t>
            </a:r>
            <a:r>
              <a:rPr lang="fa-IR" b="1" dirty="0">
                <a:solidFill>
                  <a:srgbClr val="00B0F0"/>
                </a:solidFill>
                <a:cs typeface="B Titr" panose="00000700000000000000" pitchFamily="2" charset="-78"/>
              </a:rPr>
              <a:t>تعدیل شود</a:t>
            </a:r>
            <a:r>
              <a:rPr lang="fa-IR" b="1" dirty="0">
                <a:solidFill>
                  <a:srgbClr val="FF0000"/>
                </a:solidFill>
                <a:cs typeface="B Titr" panose="00000700000000000000" pitchFamily="2" charset="-78"/>
              </a:rPr>
              <a:t>. </a:t>
            </a:r>
            <a:endParaRPr lang="en-US" b="1" dirty="0">
              <a:solidFill>
                <a:srgbClr val="FF0000"/>
              </a:solidFill>
              <a:cs typeface="B Titr" panose="00000700000000000000" pitchFamily="2" charset="-78"/>
            </a:endParaRPr>
          </a:p>
        </p:txBody>
      </p:sp>
    </p:spTree>
    <p:extLst>
      <p:ext uri="{BB962C8B-B14F-4D97-AF65-F5344CB8AC3E}">
        <p14:creationId xmlns:p14="http://schemas.microsoft.com/office/powerpoint/2010/main" val="3157011894"/>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9552797"/>
              </p:ext>
            </p:extLst>
          </p:nvPr>
        </p:nvGraphicFramePr>
        <p:xfrm>
          <a:off x="615175" y="365122"/>
          <a:ext cx="10917184" cy="6035677"/>
        </p:xfrm>
        <a:graphic>
          <a:graphicData uri="http://schemas.openxmlformats.org/drawingml/2006/table">
            <a:tbl>
              <a:tblPr rtl="1" firstRow="1" firstCol="1" bandRow="1">
                <a:tableStyleId>{7DF18680-E054-41AD-8BC1-D1AEF772440D}</a:tableStyleId>
              </a:tblPr>
              <a:tblGrid>
                <a:gridCol w="2715427">
                  <a:extLst>
                    <a:ext uri="{9D8B030D-6E8A-4147-A177-3AD203B41FA5}">
                      <a16:colId xmlns:a16="http://schemas.microsoft.com/office/drawing/2014/main" xmlns="" val="2676938733"/>
                    </a:ext>
                  </a:extLst>
                </a:gridCol>
                <a:gridCol w="1353670">
                  <a:extLst>
                    <a:ext uri="{9D8B030D-6E8A-4147-A177-3AD203B41FA5}">
                      <a16:colId xmlns:a16="http://schemas.microsoft.com/office/drawing/2014/main" xmlns="" val="283682251"/>
                    </a:ext>
                  </a:extLst>
                </a:gridCol>
                <a:gridCol w="1345889">
                  <a:extLst>
                    <a:ext uri="{9D8B030D-6E8A-4147-A177-3AD203B41FA5}">
                      <a16:colId xmlns:a16="http://schemas.microsoft.com/office/drawing/2014/main" xmlns="" val="27161635"/>
                    </a:ext>
                  </a:extLst>
                </a:gridCol>
                <a:gridCol w="1834066">
                  <a:extLst>
                    <a:ext uri="{9D8B030D-6E8A-4147-A177-3AD203B41FA5}">
                      <a16:colId xmlns:a16="http://schemas.microsoft.com/office/drawing/2014/main" xmlns="" val="665770032"/>
                    </a:ext>
                  </a:extLst>
                </a:gridCol>
                <a:gridCol w="2118025">
                  <a:extLst>
                    <a:ext uri="{9D8B030D-6E8A-4147-A177-3AD203B41FA5}">
                      <a16:colId xmlns:a16="http://schemas.microsoft.com/office/drawing/2014/main" xmlns="" val="1925418849"/>
                    </a:ext>
                  </a:extLst>
                </a:gridCol>
                <a:gridCol w="1550107">
                  <a:extLst>
                    <a:ext uri="{9D8B030D-6E8A-4147-A177-3AD203B41FA5}">
                      <a16:colId xmlns:a16="http://schemas.microsoft.com/office/drawing/2014/main" xmlns="" val="4215575944"/>
                    </a:ext>
                  </a:extLst>
                </a:gridCol>
              </a:tblGrid>
              <a:tr h="584502">
                <a:tc>
                  <a:txBody>
                    <a:bodyPr/>
                    <a:lstStyle/>
                    <a:p>
                      <a:pPr marL="0" marR="0" algn="r" rtl="1">
                        <a:lnSpc>
                          <a:spcPct val="115000"/>
                        </a:lnSpc>
                        <a:spcBef>
                          <a:spcPts val="0"/>
                        </a:spcBef>
                        <a:spcAft>
                          <a:spcPts val="0"/>
                        </a:spcAft>
                      </a:pPr>
                      <a:r>
                        <a:rPr lang="fa-IR" sz="1600" b="1" dirty="0">
                          <a:solidFill>
                            <a:srgbClr val="7030A0"/>
                          </a:solidFill>
                          <a:effectLst/>
                          <a:cs typeface="B Titr" panose="00000700000000000000" pitchFamily="2" charset="-78"/>
                        </a:rPr>
                        <a:t> </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20000"/>
                        <a:lumOff val="80000"/>
                      </a:schemeClr>
                    </a:solidFill>
                  </a:tcPr>
                </a:tc>
                <a:tc gridSpan="2">
                  <a:txBody>
                    <a:bodyPr/>
                    <a:lstStyle/>
                    <a:p>
                      <a:pPr marL="0" marR="0" algn="ctr" rtl="1">
                        <a:lnSpc>
                          <a:spcPct val="115000"/>
                        </a:lnSpc>
                        <a:spcBef>
                          <a:spcPts val="0"/>
                        </a:spcBef>
                        <a:spcAft>
                          <a:spcPts val="0"/>
                        </a:spcAft>
                      </a:pPr>
                      <a:r>
                        <a:rPr lang="fa-IR" sz="1600" b="1">
                          <a:solidFill>
                            <a:srgbClr val="7030A0"/>
                          </a:solidFill>
                          <a:effectLst/>
                          <a:cs typeface="B Titr" panose="00000700000000000000" pitchFamily="2" charset="-78"/>
                        </a:rPr>
                        <a:t>آزمایش بعد از مواجهه</a:t>
                      </a:r>
                      <a:endParaRPr lang="en-US" sz="1600" b="1">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20000"/>
                        <a:lumOff val="80000"/>
                      </a:schemeClr>
                    </a:solidFill>
                  </a:tcPr>
                </a:tc>
                <a:tc hMerge="1">
                  <a:txBody>
                    <a:bodyPr/>
                    <a:lstStyle/>
                    <a:p>
                      <a:pPr rtl="1"/>
                      <a:endParaRPr lang="fa-IR"/>
                    </a:p>
                  </a:txBody>
                  <a:tcPr/>
                </a:tc>
                <a:tc gridSpan="2">
                  <a:txBody>
                    <a:bodyPr/>
                    <a:lstStyle/>
                    <a:p>
                      <a:pPr marL="0" marR="0" algn="ctr" rtl="1">
                        <a:lnSpc>
                          <a:spcPct val="115000"/>
                        </a:lnSpc>
                        <a:spcBef>
                          <a:spcPts val="0"/>
                        </a:spcBef>
                        <a:spcAft>
                          <a:spcPts val="0"/>
                        </a:spcAft>
                      </a:pPr>
                      <a:r>
                        <a:rPr lang="fa-IR" sz="1600" b="1" dirty="0" err="1">
                          <a:solidFill>
                            <a:srgbClr val="7030A0"/>
                          </a:solidFill>
                          <a:effectLst/>
                          <a:cs typeface="B Titr" panose="00000700000000000000" pitchFamily="2" charset="-78"/>
                        </a:rPr>
                        <a:t>پروفیلاکسی</a:t>
                      </a:r>
                      <a:r>
                        <a:rPr lang="fa-IR" sz="1600" b="1" dirty="0">
                          <a:solidFill>
                            <a:srgbClr val="7030A0"/>
                          </a:solidFill>
                          <a:effectLst/>
                          <a:cs typeface="B Titr" panose="00000700000000000000" pitchFamily="2" charset="-78"/>
                        </a:rPr>
                        <a:t> بعد از مواجهه</a:t>
                      </a:r>
                      <a:endParaRPr lang="en-US" sz="1600" b="1" dirty="0">
                        <a:solidFill>
                          <a:srgbClr val="7030A0"/>
                        </a:solidFill>
                        <a:effectLst/>
                        <a:cs typeface="B Titr" panose="00000700000000000000" pitchFamily="2" charset="-78"/>
                      </a:endParaRPr>
                    </a:p>
                    <a:p>
                      <a:pPr marL="0" marR="0" rtl="0">
                        <a:lnSpc>
                          <a:spcPct val="115000"/>
                        </a:lnSpc>
                        <a:spcBef>
                          <a:spcPts val="0"/>
                        </a:spcBef>
                        <a:spcAft>
                          <a:spcPts val="0"/>
                        </a:spcAft>
                      </a:pPr>
                      <a:r>
                        <a:rPr lang="ar-SA" sz="1600" b="1" dirty="0">
                          <a:solidFill>
                            <a:srgbClr val="7030A0"/>
                          </a:solidFill>
                          <a:effectLst/>
                          <a:cs typeface="B Titr" panose="00000700000000000000" pitchFamily="2" charset="-78"/>
                        </a:rPr>
                        <a:t> </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20000"/>
                        <a:lumOff val="80000"/>
                      </a:schemeClr>
                    </a:solidFill>
                  </a:tcPr>
                </a:tc>
                <a:tc hMerge="1">
                  <a:txBody>
                    <a:bodyPr/>
                    <a:lstStyle/>
                    <a:p>
                      <a:pPr rtl="1"/>
                      <a:endParaRPr lang="fa-IR"/>
                    </a:p>
                  </a:txBody>
                  <a:tcPr/>
                </a:tc>
                <a:tc>
                  <a:txBody>
                    <a:bodyPr/>
                    <a:lstStyle/>
                    <a:p>
                      <a:pPr marL="0" marR="0" algn="r" rtl="1">
                        <a:lnSpc>
                          <a:spcPct val="115000"/>
                        </a:lnSpc>
                        <a:spcBef>
                          <a:spcPts val="0"/>
                        </a:spcBef>
                        <a:spcAft>
                          <a:spcPts val="0"/>
                        </a:spcAft>
                      </a:pPr>
                      <a:r>
                        <a:rPr lang="fa-IR" sz="1600" b="1">
                          <a:solidFill>
                            <a:srgbClr val="7030A0"/>
                          </a:solidFill>
                          <a:effectLst/>
                          <a:cs typeface="B Titr" panose="00000700000000000000" pitchFamily="2" charset="-78"/>
                        </a:rPr>
                        <a:t> </a:t>
                      </a:r>
                      <a:endParaRPr lang="en-US" sz="1600" b="1">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FF00"/>
                    </a:solidFill>
                  </a:tcPr>
                </a:tc>
                <a:extLst>
                  <a:ext uri="{0D108BD9-81ED-4DB2-BD59-A6C34878D82A}">
                    <a16:rowId xmlns:a16="http://schemas.microsoft.com/office/drawing/2014/main" xmlns="" val="1066667287"/>
                  </a:ext>
                </a:extLst>
              </a:tr>
              <a:tr h="586211">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وضعیت پرسنل</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بیمار منبع</a:t>
                      </a:r>
                      <a:endParaRPr lang="en-US" sz="1600" b="1" dirty="0">
                        <a:solidFill>
                          <a:srgbClr val="7030A0"/>
                        </a:solidFill>
                        <a:effectLst/>
                        <a:cs typeface="B Titr" panose="00000700000000000000" pitchFamily="2" charset="-78"/>
                      </a:endParaRPr>
                    </a:p>
                    <a:p>
                      <a:pPr marL="0" marR="0" algn="ctr" rtl="1">
                        <a:lnSpc>
                          <a:spcPct val="115000"/>
                        </a:lnSpc>
                        <a:spcBef>
                          <a:spcPts val="0"/>
                        </a:spcBef>
                        <a:spcAft>
                          <a:spcPts val="0"/>
                        </a:spcAft>
                      </a:pPr>
                      <a:r>
                        <a:rPr lang="en-US" sz="1600" b="1" dirty="0">
                          <a:solidFill>
                            <a:srgbClr val="7030A0"/>
                          </a:solidFill>
                          <a:effectLst/>
                          <a:cs typeface="B Titr" panose="00000700000000000000" pitchFamily="2" charset="-78"/>
                        </a:rPr>
                        <a:t>(</a:t>
                      </a:r>
                      <a:r>
                        <a:rPr lang="en-US" sz="1600" b="1" dirty="0" err="1">
                          <a:solidFill>
                            <a:srgbClr val="7030A0"/>
                          </a:solidFill>
                          <a:effectLst/>
                          <a:cs typeface="B Titr" panose="00000700000000000000" pitchFamily="2" charset="-78"/>
                        </a:rPr>
                        <a:t>HBsAg</a:t>
                      </a:r>
                      <a:r>
                        <a:rPr lang="en-US" sz="1600" b="1" dirty="0">
                          <a:solidFill>
                            <a:srgbClr val="7030A0"/>
                          </a:solidFill>
                          <a:effectLst/>
                          <a:cs typeface="B Titr" panose="00000700000000000000" pitchFamily="2" charset="-78"/>
                        </a:rPr>
                        <a:t>)</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آزمایش </a:t>
                      </a:r>
                      <a:r>
                        <a:rPr lang="en-US" sz="1600" b="1" dirty="0" err="1">
                          <a:solidFill>
                            <a:srgbClr val="7030A0"/>
                          </a:solidFill>
                          <a:effectLst/>
                          <a:cs typeface="B Titr" panose="00000700000000000000" pitchFamily="2" charset="-78"/>
                        </a:rPr>
                        <a:t>HBsAb</a:t>
                      </a:r>
                      <a:r>
                        <a:rPr lang="fa-IR" sz="1600" b="1" dirty="0">
                          <a:solidFill>
                            <a:srgbClr val="7030A0"/>
                          </a:solidFill>
                          <a:effectLst/>
                          <a:cs typeface="B Titr" panose="00000700000000000000" pitchFamily="2" charset="-78"/>
                        </a:rPr>
                        <a:t> پرسنل</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tc>
                  <a:txBody>
                    <a:bodyPr/>
                    <a:lstStyle/>
                    <a:p>
                      <a:pPr marL="0" marR="0" algn="ctr" rtl="0">
                        <a:spcBef>
                          <a:spcPts val="0"/>
                        </a:spcBef>
                        <a:spcAft>
                          <a:spcPts val="0"/>
                        </a:spcAft>
                      </a:pPr>
                      <a:r>
                        <a:rPr lang="en-US" sz="1600" b="1" dirty="0">
                          <a:solidFill>
                            <a:srgbClr val="7030A0"/>
                          </a:solidFill>
                          <a:effectLst/>
                          <a:cs typeface="B Titr" panose="00000700000000000000" pitchFamily="2" charset="-78"/>
                        </a:rPr>
                        <a:t>HBIG</a:t>
                      </a:r>
                    </a:p>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 </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واکسیناسیون</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آزمایش سرولوژی بعد از واکسیناسیون</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extLst>
                  <a:ext uri="{0D108BD9-81ED-4DB2-BD59-A6C34878D82A}">
                    <a16:rowId xmlns:a16="http://schemas.microsoft.com/office/drawing/2014/main" xmlns="" val="1351779944"/>
                  </a:ext>
                </a:extLst>
              </a:tr>
              <a:tr h="886497">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پاسخ به واکسن (</a:t>
                      </a:r>
                      <a:r>
                        <a:rPr lang="en-US" sz="1600" b="1" dirty="0">
                          <a:solidFill>
                            <a:srgbClr val="7030A0"/>
                          </a:solidFill>
                          <a:effectLst/>
                          <a:cs typeface="B Titr" panose="00000700000000000000" pitchFamily="2" charset="-78"/>
                        </a:rPr>
                        <a:t>HBs Ab </a:t>
                      </a:r>
                      <a:r>
                        <a:rPr lang="fa-IR" sz="1600" b="1" dirty="0">
                          <a:solidFill>
                            <a:srgbClr val="7030A0"/>
                          </a:solidFill>
                          <a:effectLst/>
                          <a:cs typeface="B Titr" panose="00000700000000000000" pitchFamily="2" charset="-78"/>
                        </a:rPr>
                        <a:t>≥  </a:t>
                      </a:r>
                      <a:r>
                        <a:rPr lang="en-US" sz="1600" b="1" dirty="0">
                          <a:solidFill>
                            <a:srgbClr val="7030A0"/>
                          </a:solidFill>
                          <a:effectLst/>
                          <a:cs typeface="B Titr" panose="00000700000000000000" pitchFamily="2" charset="-78"/>
                        </a:rPr>
                        <a:t>10 </a:t>
                      </a:r>
                      <a:r>
                        <a:rPr lang="en-US" sz="1600" b="1" dirty="0" err="1">
                          <a:solidFill>
                            <a:srgbClr val="7030A0"/>
                          </a:solidFill>
                          <a:effectLst/>
                          <a:cs typeface="B Titr" panose="00000700000000000000" pitchFamily="2" charset="-78"/>
                        </a:rPr>
                        <a:t>mIU</a:t>
                      </a:r>
                      <a:r>
                        <a:rPr lang="en-US" sz="1600" b="1" dirty="0">
                          <a:solidFill>
                            <a:srgbClr val="7030A0"/>
                          </a:solidFill>
                          <a:effectLst/>
                          <a:cs typeface="B Titr" panose="00000700000000000000" pitchFamily="2" charset="-78"/>
                        </a:rPr>
                        <a:t>/mL </a:t>
                      </a:r>
                      <a:r>
                        <a:rPr lang="fa-IR" sz="1600" b="1" dirty="0">
                          <a:solidFill>
                            <a:srgbClr val="7030A0"/>
                          </a:solidFill>
                          <a:effectLst/>
                          <a:cs typeface="B Titr" panose="00000700000000000000" pitchFamily="2" charset="-78"/>
                        </a:rPr>
                        <a:t>) </a:t>
                      </a:r>
                      <a:r>
                        <a:rPr lang="fa-IR" sz="1600" b="1" dirty="0" smtClean="0">
                          <a:solidFill>
                            <a:srgbClr val="7030A0"/>
                          </a:solidFill>
                          <a:effectLst/>
                          <a:cs typeface="B Titr" panose="00000700000000000000" pitchFamily="2" charset="-78"/>
                        </a:rPr>
                        <a:t>بعد </a:t>
                      </a:r>
                      <a:r>
                        <a:rPr lang="fa-IR" sz="1600" b="1" dirty="0">
                          <a:solidFill>
                            <a:srgbClr val="7030A0"/>
                          </a:solidFill>
                          <a:effectLst/>
                          <a:cs typeface="B Titr" panose="00000700000000000000" pitchFamily="2" charset="-78"/>
                        </a:rPr>
                        <a:t>از تزریق سه دوز </a:t>
                      </a:r>
                      <a:r>
                        <a:rPr lang="fa-IR" sz="1600" b="1" dirty="0" smtClean="0">
                          <a:solidFill>
                            <a:srgbClr val="7030A0"/>
                          </a:solidFill>
                          <a:effectLst/>
                          <a:cs typeface="B Titr" panose="00000700000000000000" pitchFamily="2" charset="-78"/>
                        </a:rPr>
                        <a:t>واکسن</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6">
                        <a:lumMod val="40000"/>
                        <a:lumOff val="60000"/>
                      </a:schemeClr>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 </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6">
                        <a:lumMod val="40000"/>
                        <a:lumOff val="60000"/>
                      </a:schemeClr>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 </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6">
                        <a:lumMod val="40000"/>
                        <a:lumOff val="60000"/>
                      </a:schemeClr>
                    </a:solidFill>
                  </a:tcPr>
                </a:tc>
                <a:tc gridSpan="2">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اقدامی لازم نیست</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6">
                        <a:lumMod val="40000"/>
                        <a:lumOff val="60000"/>
                      </a:schemeClr>
                    </a:solidFill>
                  </a:tcPr>
                </a:tc>
                <a:tc hMerge="1">
                  <a:txBody>
                    <a:bodyPr/>
                    <a:lstStyle/>
                    <a:p>
                      <a:pPr rtl="1"/>
                      <a:endParaRPr lang="fa-IR"/>
                    </a:p>
                  </a:txBody>
                  <a:tcPr/>
                </a:tc>
                <a:tc>
                  <a:txBody>
                    <a:bodyPr/>
                    <a:lstStyle/>
                    <a:p>
                      <a:pPr marL="0" marR="0" algn="r" rtl="1">
                        <a:lnSpc>
                          <a:spcPct val="115000"/>
                        </a:lnSpc>
                        <a:spcBef>
                          <a:spcPts val="0"/>
                        </a:spcBef>
                        <a:spcAft>
                          <a:spcPts val="0"/>
                        </a:spcAft>
                      </a:pPr>
                      <a:r>
                        <a:rPr lang="fa-IR" sz="1600" b="1" dirty="0">
                          <a:solidFill>
                            <a:srgbClr val="7030A0"/>
                          </a:solidFill>
                          <a:effectLst/>
                          <a:cs typeface="B Titr" panose="00000700000000000000" pitchFamily="2" charset="-78"/>
                        </a:rPr>
                        <a:t> </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6">
                        <a:lumMod val="40000"/>
                        <a:lumOff val="60000"/>
                      </a:schemeClr>
                    </a:solidFill>
                  </a:tcPr>
                </a:tc>
                <a:extLst>
                  <a:ext uri="{0D108BD9-81ED-4DB2-BD59-A6C34878D82A}">
                    <a16:rowId xmlns:a16="http://schemas.microsoft.com/office/drawing/2014/main" xmlns="" val="844189207"/>
                  </a:ext>
                </a:extLst>
              </a:tr>
              <a:tr h="847106">
                <a:tc rowSpan="2">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عدم پاسخ به واکسن بعد از تزریق دو دوره کامل واکسن (6 دوز)</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C000"/>
                    </a:solidFill>
                  </a:tcPr>
                </a:tc>
                <a:tc>
                  <a:txBody>
                    <a:bodyPr/>
                    <a:lstStyle/>
                    <a:p>
                      <a:pPr marL="0" marR="0" algn="r" rtl="1">
                        <a:lnSpc>
                          <a:spcPct val="115000"/>
                        </a:lnSpc>
                        <a:spcBef>
                          <a:spcPts val="0"/>
                        </a:spcBef>
                        <a:spcAft>
                          <a:spcPts val="0"/>
                        </a:spcAft>
                      </a:pPr>
                      <a:r>
                        <a:rPr lang="fa-IR" sz="1600" b="1">
                          <a:solidFill>
                            <a:srgbClr val="7030A0"/>
                          </a:solidFill>
                          <a:effectLst/>
                          <a:cs typeface="B Titr" panose="00000700000000000000" pitchFamily="2" charset="-78"/>
                        </a:rPr>
                        <a:t>مثبت/ نامشخص</a:t>
                      </a:r>
                      <a:endParaRPr lang="en-US" sz="1600" b="1">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C000"/>
                    </a:solidFill>
                  </a:tcPr>
                </a:tc>
                <a:tc>
                  <a:txBody>
                    <a:bodyPr/>
                    <a:lstStyle/>
                    <a:p>
                      <a:pPr marL="0" marR="0" algn="ctr" rtl="1">
                        <a:lnSpc>
                          <a:spcPct val="115000"/>
                        </a:lnSpc>
                        <a:spcBef>
                          <a:spcPts val="0"/>
                        </a:spcBef>
                        <a:spcAft>
                          <a:spcPts val="0"/>
                        </a:spcAft>
                      </a:pPr>
                      <a:r>
                        <a:rPr lang="fa-IR" sz="1600" b="1" dirty="0" smtClean="0">
                          <a:solidFill>
                            <a:srgbClr val="7030A0"/>
                          </a:solidFill>
                          <a:effectLst/>
                          <a:cs typeface="B Titr" panose="00000700000000000000" pitchFamily="2" charset="-78"/>
                        </a:rPr>
                        <a:t>لازم </a:t>
                      </a:r>
                      <a:r>
                        <a:rPr lang="fa-IR" sz="1600" b="1" dirty="0">
                          <a:solidFill>
                            <a:srgbClr val="7030A0"/>
                          </a:solidFill>
                          <a:effectLst/>
                          <a:cs typeface="B Titr" panose="00000700000000000000" pitchFamily="2" charset="-78"/>
                        </a:rPr>
                        <a:t>نیست</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C000"/>
                    </a:solidFill>
                  </a:tcPr>
                </a:tc>
                <a:tc>
                  <a:txBody>
                    <a:bodyPr/>
                    <a:lstStyle/>
                    <a:p>
                      <a:pPr marL="0" marR="0" algn="ctr" rtl="0">
                        <a:spcBef>
                          <a:spcPts val="0"/>
                        </a:spcBef>
                        <a:spcAft>
                          <a:spcPts val="0"/>
                        </a:spcAft>
                      </a:pPr>
                      <a:r>
                        <a:rPr lang="fa-IR" sz="1600" b="1">
                          <a:solidFill>
                            <a:srgbClr val="7030A0"/>
                          </a:solidFill>
                          <a:effectLst/>
                          <a:cs typeface="B Titr" panose="00000700000000000000" pitchFamily="2" charset="-78"/>
                        </a:rPr>
                        <a:t>تزریق دو دوز </a:t>
                      </a:r>
                      <a:r>
                        <a:rPr lang="en-US" sz="1600" b="1">
                          <a:solidFill>
                            <a:srgbClr val="7030A0"/>
                          </a:solidFill>
                          <a:effectLst/>
                          <a:cs typeface="B Titr" panose="00000700000000000000" pitchFamily="2" charset="-78"/>
                        </a:rPr>
                        <a:t>HBIG</a:t>
                      </a:r>
                    </a:p>
                    <a:p>
                      <a:pPr marL="0" marR="0" algn="ctr" rtl="1">
                        <a:lnSpc>
                          <a:spcPct val="115000"/>
                        </a:lnSpc>
                        <a:spcBef>
                          <a:spcPts val="0"/>
                        </a:spcBef>
                        <a:spcAft>
                          <a:spcPts val="0"/>
                        </a:spcAft>
                      </a:pPr>
                      <a:r>
                        <a:rPr lang="fa-IR" sz="1600" b="1">
                          <a:solidFill>
                            <a:srgbClr val="7030A0"/>
                          </a:solidFill>
                          <a:effectLst/>
                          <a:cs typeface="B Titr" panose="00000700000000000000" pitchFamily="2" charset="-78"/>
                        </a:rPr>
                        <a:t>به فاصله یک ماه از یکدیگر</a:t>
                      </a:r>
                      <a:endParaRPr lang="en-US" sz="1600" b="1">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C000"/>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C000"/>
                    </a:solidFill>
                  </a:tcPr>
                </a:tc>
                <a:tc>
                  <a:txBody>
                    <a:bodyPr/>
                    <a:lstStyle/>
                    <a:p>
                      <a:pPr marL="0" marR="0" algn="r" rtl="1">
                        <a:lnSpc>
                          <a:spcPct val="115000"/>
                        </a:lnSpc>
                        <a:spcBef>
                          <a:spcPts val="0"/>
                        </a:spcBef>
                        <a:spcAft>
                          <a:spcPts val="0"/>
                        </a:spcAft>
                      </a:pP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C000"/>
                    </a:solidFill>
                  </a:tcPr>
                </a:tc>
                <a:extLst>
                  <a:ext uri="{0D108BD9-81ED-4DB2-BD59-A6C34878D82A}">
                    <a16:rowId xmlns:a16="http://schemas.microsoft.com/office/drawing/2014/main" xmlns="" val="1624621352"/>
                  </a:ext>
                </a:extLst>
              </a:tr>
              <a:tr h="282506">
                <a:tc vMerge="1">
                  <a:txBody>
                    <a:bodyPr/>
                    <a:lstStyle/>
                    <a:p>
                      <a:pPr rtl="1"/>
                      <a:endParaRPr lang="fa-IR"/>
                    </a:p>
                  </a:txBody>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منفی</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C000"/>
                    </a:solidFill>
                  </a:tcPr>
                </a:tc>
                <a:tc>
                  <a:txBody>
                    <a:bodyPr/>
                    <a:lstStyle/>
                    <a:p>
                      <a:pPr marL="0" marR="0" algn="r" rtl="1">
                        <a:lnSpc>
                          <a:spcPct val="115000"/>
                        </a:lnSpc>
                        <a:spcBef>
                          <a:spcPts val="0"/>
                        </a:spcBef>
                        <a:spcAft>
                          <a:spcPts val="0"/>
                        </a:spcAft>
                      </a:pPr>
                      <a:r>
                        <a:rPr lang="fa-IR" sz="1600" b="1" dirty="0">
                          <a:solidFill>
                            <a:srgbClr val="7030A0"/>
                          </a:solidFill>
                          <a:effectLst/>
                          <a:cs typeface="B Titr" panose="00000700000000000000" pitchFamily="2" charset="-78"/>
                        </a:rPr>
                        <a:t> </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C000"/>
                    </a:solidFill>
                  </a:tcPr>
                </a:tc>
                <a:tc gridSpan="2">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اقدامی لازم نیست</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C000"/>
                    </a:solidFill>
                  </a:tcPr>
                </a:tc>
                <a:tc hMerge="1">
                  <a:txBody>
                    <a:bodyPr/>
                    <a:lstStyle/>
                    <a:p>
                      <a:pPr rtl="1"/>
                      <a:endParaRPr lang="fa-IR"/>
                    </a:p>
                  </a:txBody>
                  <a:tcPr/>
                </a:tc>
                <a:tc>
                  <a:txBody>
                    <a:bodyPr/>
                    <a:lstStyle/>
                    <a:p>
                      <a:pPr marL="0" marR="0" algn="r" rtl="1">
                        <a:lnSpc>
                          <a:spcPct val="115000"/>
                        </a:lnSpc>
                        <a:spcBef>
                          <a:spcPts val="0"/>
                        </a:spcBef>
                        <a:spcAft>
                          <a:spcPts val="0"/>
                        </a:spcAft>
                      </a:pPr>
                      <a:r>
                        <a:rPr lang="fa-IR" sz="1600" b="1" dirty="0">
                          <a:solidFill>
                            <a:srgbClr val="7030A0"/>
                          </a:solidFill>
                          <a:effectLst/>
                          <a:cs typeface="B Titr" panose="00000700000000000000" pitchFamily="2" charset="-78"/>
                        </a:rPr>
                        <a:t> </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C000"/>
                    </a:solidFill>
                  </a:tcPr>
                </a:tc>
                <a:extLst>
                  <a:ext uri="{0D108BD9-81ED-4DB2-BD59-A6C34878D82A}">
                    <a16:rowId xmlns:a16="http://schemas.microsoft.com/office/drawing/2014/main" xmlns="" val="2689542906"/>
                  </a:ext>
                </a:extLst>
              </a:tr>
              <a:tr h="545111">
                <a:tc rowSpan="3">
                  <a:txBody>
                    <a:bodyPr/>
                    <a:lstStyle/>
                    <a:p>
                      <a:pPr marL="0" marR="0" algn="r" rtl="1">
                        <a:lnSpc>
                          <a:spcPct val="115000"/>
                        </a:lnSpc>
                        <a:spcBef>
                          <a:spcPts val="0"/>
                        </a:spcBef>
                        <a:spcAft>
                          <a:spcPts val="0"/>
                        </a:spcAft>
                      </a:pPr>
                      <a:r>
                        <a:rPr lang="fa-IR" sz="1600" b="1" dirty="0">
                          <a:solidFill>
                            <a:srgbClr val="7030A0"/>
                          </a:solidFill>
                          <a:effectLst/>
                          <a:cs typeface="B Titr" panose="00000700000000000000" pitchFamily="2" charset="-78"/>
                        </a:rPr>
                        <a:t>پاسخ نامشخص بعد از تزریق سری کامل واکسن</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tc>
                  <a:txBody>
                    <a:bodyPr/>
                    <a:lstStyle/>
                    <a:p>
                      <a:pPr marL="0" marR="0" algn="ctr" rtl="1">
                        <a:lnSpc>
                          <a:spcPct val="115000"/>
                        </a:lnSpc>
                        <a:spcBef>
                          <a:spcPts val="0"/>
                        </a:spcBef>
                        <a:spcAft>
                          <a:spcPts val="0"/>
                        </a:spcAft>
                      </a:pPr>
                      <a:r>
                        <a:rPr lang="fa-IR" sz="1600" b="1">
                          <a:solidFill>
                            <a:srgbClr val="7030A0"/>
                          </a:solidFill>
                          <a:effectLst/>
                          <a:cs typeface="B Titr" panose="00000700000000000000" pitchFamily="2" charset="-78"/>
                        </a:rPr>
                        <a:t>مثبت/ نامشخص</a:t>
                      </a:r>
                      <a:endParaRPr lang="en-US" sz="1600" b="1">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tc>
                  <a:txBody>
                    <a:bodyPr/>
                    <a:lstStyle/>
                    <a:p>
                      <a:pPr marL="0" marR="0" algn="l" rtl="0">
                        <a:lnSpc>
                          <a:spcPct val="115000"/>
                        </a:lnSpc>
                        <a:spcBef>
                          <a:spcPts val="0"/>
                        </a:spcBef>
                        <a:spcAft>
                          <a:spcPts val="0"/>
                        </a:spcAft>
                      </a:pPr>
                      <a:r>
                        <a:rPr lang="en-US" sz="1600" b="1">
                          <a:solidFill>
                            <a:srgbClr val="7030A0"/>
                          </a:solidFill>
                          <a:effectLst/>
                          <a:cs typeface="B Titr" panose="00000700000000000000" pitchFamily="2" charset="-78"/>
                        </a:rPr>
                        <a:t>&lt;10mIU/mL</a:t>
                      </a:r>
                      <a:endParaRPr lang="en-US" sz="1600" b="1">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tc>
                  <a:txBody>
                    <a:bodyPr/>
                    <a:lstStyle/>
                    <a:p>
                      <a:pPr marL="0" marR="0" algn="ctr" rtl="0">
                        <a:spcBef>
                          <a:spcPts val="0"/>
                        </a:spcBef>
                        <a:spcAft>
                          <a:spcPts val="0"/>
                        </a:spcAft>
                      </a:pPr>
                      <a:r>
                        <a:rPr lang="fa-IR" sz="1600" b="1">
                          <a:solidFill>
                            <a:srgbClr val="7030A0"/>
                          </a:solidFill>
                          <a:effectLst/>
                          <a:cs typeface="B Titr" panose="00000700000000000000" pitchFamily="2" charset="-78"/>
                        </a:rPr>
                        <a:t>تزریق یک دوز </a:t>
                      </a:r>
                      <a:r>
                        <a:rPr lang="en-US" sz="1600" b="1">
                          <a:solidFill>
                            <a:srgbClr val="7030A0"/>
                          </a:solidFill>
                          <a:effectLst/>
                          <a:cs typeface="B Titr" panose="00000700000000000000" pitchFamily="2" charset="-78"/>
                        </a:rPr>
                        <a:t>HBIG</a:t>
                      </a:r>
                    </a:p>
                    <a:p>
                      <a:pPr marL="0" marR="0" algn="ctr" rtl="1">
                        <a:lnSpc>
                          <a:spcPct val="115000"/>
                        </a:lnSpc>
                        <a:spcBef>
                          <a:spcPts val="0"/>
                        </a:spcBef>
                        <a:spcAft>
                          <a:spcPts val="0"/>
                        </a:spcAft>
                      </a:pPr>
                      <a:r>
                        <a:rPr lang="fa-IR" sz="1600" b="1">
                          <a:solidFill>
                            <a:srgbClr val="7030A0"/>
                          </a:solidFill>
                          <a:effectLst/>
                          <a:cs typeface="B Titr" panose="00000700000000000000" pitchFamily="2" charset="-78"/>
                        </a:rPr>
                        <a:t> </a:t>
                      </a:r>
                      <a:endParaRPr lang="en-US" sz="1600" b="1">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tc>
                  <a:txBody>
                    <a:bodyPr/>
                    <a:lstStyle/>
                    <a:p>
                      <a:pPr marL="0" marR="0" algn="ctr" rtl="1">
                        <a:lnSpc>
                          <a:spcPct val="115000"/>
                        </a:lnSpc>
                        <a:spcBef>
                          <a:spcPts val="0"/>
                        </a:spcBef>
                        <a:spcAft>
                          <a:spcPts val="0"/>
                        </a:spcAft>
                      </a:pPr>
                      <a:r>
                        <a:rPr lang="fa-IR" sz="1600" b="1">
                          <a:solidFill>
                            <a:srgbClr val="7030A0"/>
                          </a:solidFill>
                          <a:effectLst/>
                          <a:cs typeface="B Titr" panose="00000700000000000000" pitchFamily="2" charset="-78"/>
                        </a:rPr>
                        <a:t>شروع واکسیناسیون مجدد</a:t>
                      </a:r>
                      <a:endParaRPr lang="en-US" sz="1600" b="1">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tc>
                  <a:txBody>
                    <a:bodyPr/>
                    <a:lstStyle/>
                    <a:p>
                      <a:pPr marL="0" marR="0" algn="ctr" rtl="1">
                        <a:lnSpc>
                          <a:spcPct val="115000"/>
                        </a:lnSpc>
                        <a:spcBef>
                          <a:spcPts val="0"/>
                        </a:spcBef>
                        <a:spcAft>
                          <a:spcPts val="0"/>
                        </a:spcAft>
                      </a:pPr>
                      <a:r>
                        <a:rPr lang="fa-IR" sz="1600" b="1">
                          <a:solidFill>
                            <a:srgbClr val="7030A0"/>
                          </a:solidFill>
                          <a:effectLst/>
                          <a:cs typeface="B Titr" panose="00000700000000000000" pitchFamily="2" charset="-78"/>
                        </a:rPr>
                        <a:t>بلی</a:t>
                      </a:r>
                      <a:endParaRPr lang="en-US" sz="1600" b="1">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extLst>
                  <a:ext uri="{0D108BD9-81ED-4DB2-BD59-A6C34878D82A}">
                    <a16:rowId xmlns:a16="http://schemas.microsoft.com/office/drawing/2014/main" xmlns="" val="1581189230"/>
                  </a:ext>
                </a:extLst>
              </a:tr>
              <a:tr h="586211">
                <a:tc vMerge="1">
                  <a:txBody>
                    <a:bodyPr/>
                    <a:lstStyle/>
                    <a:p>
                      <a:pPr rtl="1"/>
                      <a:endParaRPr lang="fa-IR"/>
                    </a:p>
                  </a:txBody>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منفی</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tc>
                  <a:txBody>
                    <a:bodyPr/>
                    <a:lstStyle/>
                    <a:p>
                      <a:pPr marL="0" marR="0" algn="l" rtl="0">
                        <a:lnSpc>
                          <a:spcPct val="115000"/>
                        </a:lnSpc>
                        <a:spcBef>
                          <a:spcPts val="0"/>
                        </a:spcBef>
                        <a:spcAft>
                          <a:spcPts val="0"/>
                        </a:spcAft>
                      </a:pPr>
                      <a:r>
                        <a:rPr lang="en-US" sz="1600" b="1" dirty="0">
                          <a:solidFill>
                            <a:srgbClr val="7030A0"/>
                          </a:solidFill>
                          <a:effectLst/>
                          <a:cs typeface="B Titr" panose="00000700000000000000" pitchFamily="2" charset="-78"/>
                        </a:rPr>
                        <a:t>&lt;10mIU/mL</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لازم </a:t>
                      </a:r>
                      <a:r>
                        <a:rPr lang="fa-IR" sz="1600" b="1" dirty="0" smtClean="0">
                          <a:solidFill>
                            <a:srgbClr val="7030A0"/>
                          </a:solidFill>
                          <a:effectLst/>
                          <a:cs typeface="B Titr" panose="00000700000000000000" pitchFamily="2" charset="-78"/>
                        </a:rPr>
                        <a:t>نیست</a:t>
                      </a:r>
                      <a:endParaRPr lang="en-US" sz="1600" b="1" dirty="0">
                        <a:solidFill>
                          <a:srgbClr val="7030A0"/>
                        </a:solidFill>
                        <a:effectLst/>
                        <a:cs typeface="B Titr" panose="00000700000000000000" pitchFamily="2" charset="-78"/>
                      </a:endParaRPr>
                    </a:p>
                  </a:txBody>
                  <a:tcPr marL="44892" marR="44892" marT="0" marB="0">
                    <a:solidFill>
                      <a:schemeClr val="accent1">
                        <a:lumMod val="60000"/>
                        <a:lumOff val="40000"/>
                      </a:schemeClr>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شروع واکسیناسیون مجدد</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بلی</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extLst>
                  <a:ext uri="{0D108BD9-81ED-4DB2-BD59-A6C34878D82A}">
                    <a16:rowId xmlns:a16="http://schemas.microsoft.com/office/drawing/2014/main" xmlns="" val="2588115652"/>
                  </a:ext>
                </a:extLst>
              </a:tr>
              <a:tr h="586211">
                <a:tc vMerge="1">
                  <a:txBody>
                    <a:bodyPr/>
                    <a:lstStyle/>
                    <a:p>
                      <a:pPr rtl="1"/>
                      <a:endParaRPr lang="fa-IR"/>
                    </a:p>
                  </a:txBody>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هر نتیجه ای</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tc>
                  <a:txBody>
                    <a:bodyPr/>
                    <a:lstStyle/>
                    <a:p>
                      <a:pPr marL="0" marR="0" algn="r" rtl="1">
                        <a:lnSpc>
                          <a:spcPct val="115000"/>
                        </a:lnSpc>
                        <a:spcBef>
                          <a:spcPts val="0"/>
                        </a:spcBef>
                        <a:spcAft>
                          <a:spcPts val="0"/>
                        </a:spcAft>
                      </a:pPr>
                      <a:r>
                        <a:rPr lang="fa-IR" sz="1600" b="1" dirty="0">
                          <a:solidFill>
                            <a:srgbClr val="7030A0"/>
                          </a:solidFill>
                          <a:effectLst/>
                          <a:cs typeface="B Titr" panose="00000700000000000000" pitchFamily="2" charset="-78"/>
                        </a:rPr>
                        <a:t> </a:t>
                      </a:r>
                      <a:r>
                        <a:rPr lang="en-US" sz="1600" b="1" dirty="0">
                          <a:solidFill>
                            <a:srgbClr val="7030A0"/>
                          </a:solidFill>
                          <a:effectLst/>
                          <a:cs typeface="B Titr" panose="00000700000000000000" pitchFamily="2" charset="-78"/>
                        </a:rPr>
                        <a:t>HBs Ab </a:t>
                      </a:r>
                      <a:r>
                        <a:rPr lang="fa-IR" sz="1600" b="1" dirty="0">
                          <a:solidFill>
                            <a:srgbClr val="7030A0"/>
                          </a:solidFill>
                          <a:effectLst/>
                          <a:cs typeface="B Titr" panose="00000700000000000000" pitchFamily="2" charset="-78"/>
                        </a:rPr>
                        <a:t>≥  </a:t>
                      </a:r>
                      <a:r>
                        <a:rPr lang="en-US" sz="1600" b="1" dirty="0">
                          <a:solidFill>
                            <a:srgbClr val="7030A0"/>
                          </a:solidFill>
                          <a:effectLst/>
                          <a:cs typeface="B Titr" panose="00000700000000000000" pitchFamily="2" charset="-78"/>
                        </a:rPr>
                        <a:t>10 </a:t>
                      </a:r>
                      <a:r>
                        <a:rPr lang="en-US" sz="1600" b="1" dirty="0" err="1">
                          <a:solidFill>
                            <a:srgbClr val="7030A0"/>
                          </a:solidFill>
                          <a:effectLst/>
                          <a:cs typeface="B Titr" panose="00000700000000000000" pitchFamily="2" charset="-78"/>
                        </a:rPr>
                        <a:t>mIU</a:t>
                      </a:r>
                      <a:r>
                        <a:rPr lang="en-US" sz="1600" b="1" dirty="0">
                          <a:solidFill>
                            <a:srgbClr val="7030A0"/>
                          </a:solidFill>
                          <a:effectLst/>
                          <a:cs typeface="B Titr" panose="00000700000000000000" pitchFamily="2" charset="-78"/>
                        </a:rPr>
                        <a:t>/mL</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tc gridSpan="2">
                  <a:txBody>
                    <a:bodyPr/>
                    <a:lstStyle/>
                    <a:p>
                      <a:pPr marL="0" marR="0" algn="ctr" rtl="1">
                        <a:lnSpc>
                          <a:spcPct val="115000"/>
                        </a:lnSpc>
                        <a:spcBef>
                          <a:spcPts val="0"/>
                        </a:spcBef>
                        <a:spcAft>
                          <a:spcPts val="0"/>
                        </a:spcAft>
                      </a:pPr>
                      <a:r>
                        <a:rPr lang="fa-IR" sz="1600" b="1">
                          <a:solidFill>
                            <a:srgbClr val="7030A0"/>
                          </a:solidFill>
                          <a:effectLst/>
                          <a:cs typeface="B Titr" panose="00000700000000000000" pitchFamily="2" charset="-78"/>
                        </a:rPr>
                        <a:t>اقدامی لازم نیست</a:t>
                      </a:r>
                      <a:endParaRPr lang="en-US" sz="1600" b="1">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tc hMerge="1">
                  <a:txBody>
                    <a:bodyPr/>
                    <a:lstStyle/>
                    <a:p>
                      <a:pPr rtl="1"/>
                      <a:endParaRPr lang="fa-IR"/>
                    </a:p>
                  </a:txBody>
                  <a:tcPr/>
                </a:tc>
                <a:tc>
                  <a:txBody>
                    <a:bodyPr/>
                    <a:lstStyle/>
                    <a:p>
                      <a:pPr marL="0" marR="0" algn="r" rtl="1">
                        <a:lnSpc>
                          <a:spcPct val="115000"/>
                        </a:lnSpc>
                        <a:spcBef>
                          <a:spcPts val="0"/>
                        </a:spcBef>
                        <a:spcAft>
                          <a:spcPts val="0"/>
                        </a:spcAft>
                      </a:pPr>
                      <a:r>
                        <a:rPr lang="fa-IR" sz="1600" b="1" dirty="0">
                          <a:solidFill>
                            <a:srgbClr val="7030A0"/>
                          </a:solidFill>
                          <a:effectLst/>
                          <a:cs typeface="B Titr" panose="00000700000000000000" pitchFamily="2" charset="-78"/>
                        </a:rPr>
                        <a:t> </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chemeClr val="accent1">
                        <a:lumMod val="60000"/>
                        <a:lumOff val="40000"/>
                      </a:schemeClr>
                    </a:solidFill>
                  </a:tcPr>
                </a:tc>
                <a:extLst>
                  <a:ext uri="{0D108BD9-81ED-4DB2-BD59-A6C34878D82A}">
                    <a16:rowId xmlns:a16="http://schemas.microsoft.com/office/drawing/2014/main" xmlns="" val="644069693"/>
                  </a:ext>
                </a:extLst>
              </a:tr>
              <a:tr h="545111">
                <a:tc rowSpan="2">
                  <a:txBody>
                    <a:bodyPr/>
                    <a:lstStyle/>
                    <a:p>
                      <a:pPr marL="0" marR="0" algn="r" rtl="1">
                        <a:lnSpc>
                          <a:spcPct val="150000"/>
                        </a:lnSpc>
                        <a:spcBef>
                          <a:spcPts val="0"/>
                        </a:spcBef>
                        <a:spcAft>
                          <a:spcPts val="0"/>
                        </a:spcAft>
                      </a:pPr>
                      <a:r>
                        <a:rPr lang="fa-IR" sz="1600" b="1" dirty="0">
                          <a:solidFill>
                            <a:srgbClr val="7030A0"/>
                          </a:solidFill>
                          <a:effectLst/>
                          <a:cs typeface="B Titr" panose="00000700000000000000" pitchFamily="2" charset="-78"/>
                        </a:rPr>
                        <a:t>غیر واکسینه/ واکسیناسیون ناقص/ </a:t>
                      </a:r>
                      <a:r>
                        <a:rPr lang="fa-IR" sz="1600" b="1" dirty="0">
                          <a:solidFill>
                            <a:srgbClr val="7030A0"/>
                          </a:solidFill>
                          <a:effectLst/>
                          <a:highlight>
                            <a:srgbClr val="FFFF00"/>
                          </a:highlight>
                          <a:cs typeface="B Titr" panose="00000700000000000000" pitchFamily="2" charset="-78"/>
                        </a:rPr>
                        <a:t>عدم تمایل به تزریق واکسن</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FF00"/>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مثبت/ نامشخص</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FF00"/>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FF00"/>
                    </a:solidFill>
                  </a:tcPr>
                </a:tc>
                <a:tc>
                  <a:txBody>
                    <a:bodyPr/>
                    <a:lstStyle/>
                    <a:p>
                      <a:pPr marL="0" marR="0" algn="ctr" rtl="0">
                        <a:spcBef>
                          <a:spcPts val="0"/>
                        </a:spcBef>
                        <a:spcAft>
                          <a:spcPts val="0"/>
                        </a:spcAft>
                      </a:pPr>
                      <a:r>
                        <a:rPr lang="fa-IR" sz="1600" b="1" dirty="0">
                          <a:solidFill>
                            <a:srgbClr val="7030A0"/>
                          </a:solidFill>
                          <a:effectLst/>
                          <a:cs typeface="B Titr" panose="00000700000000000000" pitchFamily="2" charset="-78"/>
                        </a:rPr>
                        <a:t>تزریق یک دوز </a:t>
                      </a:r>
                      <a:r>
                        <a:rPr lang="en-US" sz="1600" b="1" dirty="0">
                          <a:solidFill>
                            <a:srgbClr val="7030A0"/>
                          </a:solidFill>
                          <a:effectLst/>
                          <a:cs typeface="B Titr" panose="00000700000000000000" pitchFamily="2" charset="-78"/>
                        </a:rPr>
                        <a:t>HBIG</a:t>
                      </a:r>
                    </a:p>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 </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FF00"/>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تکمیل واکسیناسیون</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FF00"/>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بلی</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FF00"/>
                    </a:solidFill>
                  </a:tcPr>
                </a:tc>
                <a:extLst>
                  <a:ext uri="{0D108BD9-81ED-4DB2-BD59-A6C34878D82A}">
                    <a16:rowId xmlns:a16="http://schemas.microsoft.com/office/drawing/2014/main" xmlns="" val="3730406894"/>
                  </a:ext>
                </a:extLst>
              </a:tr>
              <a:tr h="586211">
                <a:tc vMerge="1">
                  <a:txBody>
                    <a:bodyPr/>
                    <a:lstStyle/>
                    <a:p>
                      <a:pPr rtl="1"/>
                      <a:endParaRPr lang="fa-IR"/>
                    </a:p>
                  </a:txBody>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منفی</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FF00"/>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FF00"/>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لازم نیست</a:t>
                      </a:r>
                      <a:endParaRPr lang="en-US" sz="1600" b="1" dirty="0">
                        <a:solidFill>
                          <a:srgbClr val="7030A0"/>
                        </a:solidFill>
                        <a:effectLst/>
                        <a:cs typeface="B Titr" panose="00000700000000000000" pitchFamily="2" charset="-78"/>
                      </a:endParaRPr>
                    </a:p>
                    <a:p>
                      <a:pPr marL="0" marR="0" algn="ctr" rtl="1">
                        <a:lnSpc>
                          <a:spcPct val="115000"/>
                        </a:lnSpc>
                        <a:spcBef>
                          <a:spcPts val="0"/>
                        </a:spcBef>
                        <a:spcAft>
                          <a:spcPts val="0"/>
                        </a:spcAft>
                      </a:pPr>
                      <a:r>
                        <a:rPr lang="en-US" sz="1600" b="1" dirty="0">
                          <a:solidFill>
                            <a:srgbClr val="7030A0"/>
                          </a:solidFill>
                          <a:effectLst/>
                          <a:highlight>
                            <a:srgbClr val="FFFF00"/>
                          </a:highlight>
                          <a:cs typeface="B Titr" panose="00000700000000000000" pitchFamily="2" charset="-78"/>
                        </a:rPr>
                        <a:t>None</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FF00"/>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تکمیل واکسیناسیون</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FF00"/>
                    </a:solidFill>
                  </a:tcPr>
                </a:tc>
                <a:tc>
                  <a:txBody>
                    <a:bodyPr/>
                    <a:lstStyle/>
                    <a:p>
                      <a:pPr marL="0" marR="0" algn="ctr" rtl="1">
                        <a:lnSpc>
                          <a:spcPct val="115000"/>
                        </a:lnSpc>
                        <a:spcBef>
                          <a:spcPts val="0"/>
                        </a:spcBef>
                        <a:spcAft>
                          <a:spcPts val="0"/>
                        </a:spcAft>
                      </a:pPr>
                      <a:r>
                        <a:rPr lang="fa-IR" sz="1600" b="1" dirty="0">
                          <a:solidFill>
                            <a:srgbClr val="7030A0"/>
                          </a:solidFill>
                          <a:effectLst/>
                          <a:cs typeface="B Titr" panose="00000700000000000000" pitchFamily="2" charset="-78"/>
                        </a:rPr>
                        <a:t>بلی</a:t>
                      </a:r>
                      <a:endParaRPr lang="en-US" sz="1600" b="1" dirty="0">
                        <a:solidFill>
                          <a:srgbClr val="7030A0"/>
                        </a:solidFill>
                        <a:effectLst/>
                        <a:latin typeface="Calibri" panose="020F0502020204030204" pitchFamily="34" charset="0"/>
                        <a:ea typeface="Calibri" panose="020F0502020204030204" pitchFamily="34" charset="0"/>
                        <a:cs typeface="B Titr" panose="00000700000000000000" pitchFamily="2" charset="-78"/>
                      </a:endParaRPr>
                    </a:p>
                  </a:txBody>
                  <a:tcPr marL="44892" marR="44892" marT="0" marB="0">
                    <a:solidFill>
                      <a:srgbClr val="FFFF00"/>
                    </a:solidFill>
                  </a:tcPr>
                </a:tc>
                <a:extLst>
                  <a:ext uri="{0D108BD9-81ED-4DB2-BD59-A6C34878D82A}">
                    <a16:rowId xmlns:a16="http://schemas.microsoft.com/office/drawing/2014/main" xmlns="" val="3710393728"/>
                  </a:ext>
                </a:extLst>
              </a:tr>
            </a:tbl>
          </a:graphicData>
        </a:graphic>
      </p:graphicFrame>
    </p:spTree>
    <p:extLst>
      <p:ext uri="{BB962C8B-B14F-4D97-AF65-F5344CB8AC3E}">
        <p14:creationId xmlns:p14="http://schemas.microsoft.com/office/powerpoint/2010/main" val="23493110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ctr" rtl="1"/>
            <a:r>
              <a:rPr lang="fa-IR" b="1" dirty="0" smtClean="0">
                <a:cs typeface="B Titr" panose="00000700000000000000" pitchFamily="2" charset="-78"/>
              </a:rPr>
              <a:t>مدیریت مواجهه با ویروس هپاتیت </a:t>
            </a:r>
            <a:r>
              <a:rPr lang="en-US" b="1" dirty="0" smtClean="0">
                <a:cs typeface="B Titr" panose="00000700000000000000" pitchFamily="2" charset="-78"/>
              </a:rPr>
              <a:t>C</a:t>
            </a:r>
            <a:endParaRPr lang="fa-IR" dirty="0">
              <a:cs typeface="B Titr" panose="00000700000000000000" pitchFamily="2" charset="-78"/>
            </a:endParaRPr>
          </a:p>
        </p:txBody>
      </p:sp>
      <p:sp>
        <p:nvSpPr>
          <p:cNvPr id="3" name="Content Placeholder 2"/>
          <p:cNvSpPr>
            <a:spLocks noGrp="1"/>
          </p:cNvSpPr>
          <p:nvPr>
            <p:ph idx="1"/>
          </p:nvPr>
        </p:nvSpPr>
        <p:spPr/>
        <p:txBody>
          <a:bodyPr>
            <a:normAutofit fontScale="77500" lnSpcReduction="20000"/>
          </a:bodyPr>
          <a:lstStyle/>
          <a:p>
            <a:pPr lvl="0" algn="r" rtl="1"/>
            <a:r>
              <a:rPr lang="fa-IR" dirty="0" smtClean="0">
                <a:cs typeface="B Titr" panose="00000700000000000000" pitchFamily="2" charset="-78"/>
              </a:rPr>
              <a:t>در </a:t>
            </a:r>
            <a:r>
              <a:rPr lang="fa-IR" dirty="0">
                <a:cs typeface="B Titr" panose="00000700000000000000" pitchFamily="2" charset="-78"/>
              </a:rPr>
              <a:t>هر مواجهه شغلی، </a:t>
            </a:r>
            <a:r>
              <a:rPr lang="fa-IR" dirty="0">
                <a:solidFill>
                  <a:srgbClr val="00B0F0"/>
                </a:solidFill>
                <a:cs typeface="B Titr" panose="00000700000000000000" pitchFamily="2" charset="-78"/>
              </a:rPr>
              <a:t>بررسی</a:t>
            </a:r>
            <a:r>
              <a:rPr lang="fa-IR" dirty="0">
                <a:cs typeface="B Titr" panose="00000700000000000000" pitchFamily="2" charset="-78"/>
              </a:rPr>
              <a:t> </a:t>
            </a:r>
            <a:r>
              <a:rPr lang="en-US" dirty="0">
                <a:cs typeface="B Titr" panose="00000700000000000000" pitchFamily="2" charset="-78"/>
              </a:rPr>
              <a:t>HCV </a:t>
            </a:r>
            <a:r>
              <a:rPr lang="fa-IR" dirty="0">
                <a:cs typeface="B Titr" panose="00000700000000000000" pitchFamily="2" charset="-78"/>
              </a:rPr>
              <a:t>برای </a:t>
            </a:r>
            <a:r>
              <a:rPr lang="fa-IR" dirty="0">
                <a:solidFill>
                  <a:srgbClr val="00B0F0"/>
                </a:solidFill>
                <a:cs typeface="B Titr" panose="00000700000000000000" pitchFamily="2" charset="-78"/>
              </a:rPr>
              <a:t>منبع مواجهه و پرسنل </a:t>
            </a:r>
            <a:r>
              <a:rPr lang="fa-IR" dirty="0">
                <a:cs typeface="B Titr" panose="00000700000000000000" pitchFamily="2" charset="-78"/>
              </a:rPr>
              <a:t>مواجهه یافته ضرورت دارد.</a:t>
            </a:r>
            <a:endParaRPr lang="en-US" dirty="0">
              <a:cs typeface="B Titr" panose="00000700000000000000" pitchFamily="2" charset="-78"/>
            </a:endParaRPr>
          </a:p>
          <a:p>
            <a:pPr lvl="0" algn="r" rtl="1"/>
            <a:r>
              <a:rPr lang="fa-IR" dirty="0">
                <a:cs typeface="B Titr" panose="00000700000000000000" pitchFamily="2" charset="-78"/>
              </a:rPr>
              <a:t>داروی ضد ویروسی و ایمونوگلوبین جهت پروفیلاکسی</a:t>
            </a:r>
            <a:r>
              <a:rPr lang="en-US" dirty="0">
                <a:cs typeface="B Titr" panose="00000700000000000000" pitchFamily="2" charset="-78"/>
              </a:rPr>
              <a:t>HCV</a:t>
            </a:r>
            <a:r>
              <a:rPr lang="fa-IR" dirty="0">
                <a:cs typeface="B Titr" panose="00000700000000000000" pitchFamily="2" charset="-78"/>
              </a:rPr>
              <a:t> وجود </a:t>
            </a:r>
            <a:r>
              <a:rPr lang="fa-IR" b="1" u="sng" dirty="0">
                <a:cs typeface="B Titr" panose="00000700000000000000" pitchFamily="2" charset="-78"/>
              </a:rPr>
              <a:t>ندارد</a:t>
            </a:r>
            <a:r>
              <a:rPr lang="fa-IR" dirty="0">
                <a:cs typeface="B Titr" panose="00000700000000000000" pitchFamily="2" charset="-78"/>
              </a:rPr>
              <a:t>.</a:t>
            </a:r>
            <a:endParaRPr lang="en-US" dirty="0">
              <a:cs typeface="B Titr" panose="00000700000000000000" pitchFamily="2" charset="-78"/>
            </a:endParaRPr>
          </a:p>
          <a:p>
            <a:pPr algn="r" rtl="1"/>
            <a:r>
              <a:rPr lang="fa-IR" b="1" dirty="0">
                <a:cs typeface="B Titr" panose="00000700000000000000" pitchFamily="2" charset="-78"/>
              </a:rPr>
              <a:t>پیگیری:</a:t>
            </a:r>
            <a:endParaRPr lang="en-US" dirty="0">
              <a:cs typeface="B Titr" panose="00000700000000000000" pitchFamily="2" charset="-78"/>
            </a:endParaRPr>
          </a:p>
          <a:p>
            <a:pPr lvl="1" algn="r" rtl="1"/>
            <a:r>
              <a:rPr lang="fa-IR" dirty="0">
                <a:cs typeface="B Titr" panose="00000700000000000000" pitchFamily="2" charset="-78"/>
              </a:rPr>
              <a:t>بررسی  آنزیم ها ی کبدی پایه و </a:t>
            </a:r>
            <a:r>
              <a:rPr lang="en-US" dirty="0">
                <a:cs typeface="B Titr" panose="00000700000000000000" pitchFamily="2" charset="-78"/>
              </a:rPr>
              <a:t>HCV Ab</a:t>
            </a:r>
            <a:r>
              <a:rPr lang="fa-IR" dirty="0">
                <a:cs typeface="B Titr" panose="00000700000000000000" pitchFamily="2" charset="-78"/>
              </a:rPr>
              <a:t>  </a:t>
            </a:r>
            <a:endParaRPr lang="en-US" dirty="0">
              <a:cs typeface="B Titr" panose="00000700000000000000" pitchFamily="2" charset="-78"/>
            </a:endParaRPr>
          </a:p>
          <a:p>
            <a:pPr lvl="1" algn="r" rtl="1"/>
            <a:r>
              <a:rPr lang="fa-IR" dirty="0">
                <a:cs typeface="B Titr" panose="00000700000000000000" pitchFamily="2" charset="-78"/>
              </a:rPr>
              <a:t>در صورت امکان، </a:t>
            </a:r>
            <a:r>
              <a:rPr lang="en-US" dirty="0">
                <a:cs typeface="B Titr" panose="00000700000000000000" pitchFamily="2" charset="-78"/>
              </a:rPr>
              <a:t>HCV RNA </a:t>
            </a:r>
            <a:r>
              <a:rPr lang="fa-IR" dirty="0">
                <a:cs typeface="B Titr" panose="00000700000000000000" pitchFamily="2" charset="-78"/>
              </a:rPr>
              <a:t>4 تا </a:t>
            </a:r>
            <a:r>
              <a:rPr lang="fa-IR" dirty="0">
                <a:solidFill>
                  <a:srgbClr val="00B0F0"/>
                </a:solidFill>
                <a:cs typeface="B Titr" panose="00000700000000000000" pitchFamily="2" charset="-78"/>
              </a:rPr>
              <a:t>6</a:t>
            </a:r>
            <a:r>
              <a:rPr lang="fa-IR" dirty="0">
                <a:cs typeface="B Titr" panose="00000700000000000000" pitchFamily="2" charset="-78"/>
              </a:rPr>
              <a:t> هفته بعد</a:t>
            </a:r>
            <a:endParaRPr lang="en-US" dirty="0">
              <a:cs typeface="B Titr" panose="00000700000000000000" pitchFamily="2" charset="-78"/>
            </a:endParaRPr>
          </a:p>
          <a:p>
            <a:pPr lvl="1" algn="r" rtl="1"/>
            <a:r>
              <a:rPr lang="fa-IR" dirty="0">
                <a:solidFill>
                  <a:srgbClr val="00B0F0"/>
                </a:solidFill>
                <a:cs typeface="B Titr" panose="00000700000000000000" pitchFamily="2" charset="-78"/>
              </a:rPr>
              <a:t>بررسی </a:t>
            </a:r>
            <a:r>
              <a:rPr lang="fa-IR" dirty="0" smtClean="0">
                <a:solidFill>
                  <a:srgbClr val="00B0F0"/>
                </a:solidFill>
                <a:cs typeface="B Titr" panose="00000700000000000000" pitchFamily="2" charset="-78"/>
              </a:rPr>
              <a:t>مجدد</a:t>
            </a:r>
            <a:r>
              <a:rPr lang="fa-IR" dirty="0" smtClean="0">
                <a:solidFill>
                  <a:srgbClr val="00B0F0"/>
                </a:solidFill>
                <a:cs typeface="B Titr" panose="00000700000000000000" pitchFamily="2" charset="-78"/>
              </a:rPr>
              <a:t> </a:t>
            </a:r>
            <a:r>
              <a:rPr lang="fa-IR" dirty="0">
                <a:cs typeface="B Titr" panose="00000700000000000000" pitchFamily="2" charset="-78"/>
              </a:rPr>
              <a:t>آنزیم ها ی کبدی و </a:t>
            </a:r>
            <a:r>
              <a:rPr lang="en-US" dirty="0">
                <a:cs typeface="B Titr" panose="00000700000000000000" pitchFamily="2" charset="-78"/>
              </a:rPr>
              <a:t>HCV Ab</a:t>
            </a:r>
            <a:r>
              <a:rPr lang="fa-IR" dirty="0">
                <a:cs typeface="B Titr" panose="00000700000000000000" pitchFamily="2" charset="-78"/>
              </a:rPr>
              <a:t>  </a:t>
            </a:r>
            <a:r>
              <a:rPr lang="fa-IR" b="1" dirty="0">
                <a:solidFill>
                  <a:srgbClr val="00B0F0"/>
                </a:solidFill>
                <a:cs typeface="B Titr" panose="00000700000000000000" pitchFamily="2" charset="-78"/>
              </a:rPr>
              <a:t>۲۴</a:t>
            </a:r>
            <a:r>
              <a:rPr lang="fa-IR" b="1" dirty="0">
                <a:cs typeface="B Titr" panose="00000700000000000000" pitchFamily="2" charset="-78"/>
              </a:rPr>
              <a:t> هفته بعد</a:t>
            </a:r>
            <a:endParaRPr lang="en-US" b="1" dirty="0">
              <a:cs typeface="B Titr" panose="00000700000000000000" pitchFamily="2" charset="-78"/>
            </a:endParaRPr>
          </a:p>
          <a:p>
            <a:pPr algn="r" rtl="1"/>
            <a:r>
              <a:rPr lang="fa-IR" dirty="0">
                <a:cs typeface="B Titr" panose="00000700000000000000" pitchFamily="2" charset="-78"/>
              </a:rPr>
              <a:t>◄ برای پیشگیری از انتقال هپاتیت </a:t>
            </a:r>
            <a:r>
              <a:rPr lang="en-US" dirty="0">
                <a:cs typeface="B Titr" panose="00000700000000000000" pitchFamily="2" charset="-78"/>
              </a:rPr>
              <a:t>C </a:t>
            </a:r>
            <a:r>
              <a:rPr lang="fa-IR" dirty="0">
                <a:cs typeface="B Titr" panose="00000700000000000000" pitchFamily="2" charset="-78"/>
              </a:rPr>
              <a:t>به اطرافیان، </a:t>
            </a:r>
            <a:r>
              <a:rPr lang="fa-IR" b="1" dirty="0">
                <a:solidFill>
                  <a:srgbClr val="00B0F0"/>
                </a:solidFill>
                <a:cs typeface="B Titr" panose="00000700000000000000" pitchFamily="2" charset="-78"/>
              </a:rPr>
              <a:t>اجتناب</a:t>
            </a:r>
            <a:r>
              <a:rPr lang="fa-IR" dirty="0">
                <a:solidFill>
                  <a:srgbClr val="00B0F0"/>
                </a:solidFill>
                <a:cs typeface="B Titr" panose="00000700000000000000" pitchFamily="2" charset="-78"/>
              </a:rPr>
              <a:t> </a:t>
            </a:r>
            <a:r>
              <a:rPr lang="fa-IR" dirty="0">
                <a:cs typeface="B Titr" panose="00000700000000000000" pitchFamily="2" charset="-78"/>
              </a:rPr>
              <a:t>از موارد زیر توصیه می شود:</a:t>
            </a:r>
            <a:endParaRPr lang="en-US" dirty="0">
              <a:cs typeface="B Titr" panose="00000700000000000000" pitchFamily="2" charset="-78"/>
            </a:endParaRPr>
          </a:p>
          <a:p>
            <a:pPr lvl="1" algn="r" rtl="1"/>
            <a:r>
              <a:rPr lang="fa-IR" dirty="0">
                <a:cs typeface="B Titr" panose="00000700000000000000" pitchFamily="2" charset="-78"/>
              </a:rPr>
              <a:t>استفاده از وسایل مشترک که منجر به آسیب جلدی-مخاطی و خونریزی شود مانند مسواک </a:t>
            </a:r>
            <a:endParaRPr lang="en-US" dirty="0">
              <a:cs typeface="B Titr" panose="00000700000000000000" pitchFamily="2" charset="-78"/>
            </a:endParaRPr>
          </a:p>
          <a:p>
            <a:pPr lvl="1" algn="r" rtl="1"/>
            <a:r>
              <a:rPr lang="fa-IR" dirty="0">
                <a:cs typeface="B Titr" panose="00000700000000000000" pitchFamily="2" charset="-78"/>
              </a:rPr>
              <a:t>استفاده از سرنگ مشترک </a:t>
            </a:r>
            <a:endParaRPr lang="en-US" dirty="0">
              <a:cs typeface="B Titr" panose="00000700000000000000" pitchFamily="2" charset="-78"/>
            </a:endParaRPr>
          </a:p>
          <a:p>
            <a:pPr lvl="1" algn="r" rtl="1"/>
            <a:r>
              <a:rPr lang="fa-IR" dirty="0">
                <a:cs typeface="B Titr" panose="00000700000000000000" pitchFamily="2" charset="-78"/>
              </a:rPr>
              <a:t>اهداء خون و بافت </a:t>
            </a:r>
            <a:r>
              <a:rPr lang="fa-IR" dirty="0" smtClean="0">
                <a:cs typeface="B Titr" panose="00000700000000000000" pitchFamily="2" charset="-78"/>
              </a:rPr>
              <a:t>انجام ندهد</a:t>
            </a:r>
            <a:endParaRPr lang="en-US" dirty="0">
              <a:cs typeface="B Titr" panose="00000700000000000000" pitchFamily="2" charset="-78"/>
            </a:endParaRPr>
          </a:p>
          <a:p>
            <a:pPr algn="r" rtl="1">
              <a:lnSpc>
                <a:spcPct val="170000"/>
              </a:lnSpc>
            </a:pPr>
            <a:r>
              <a:rPr lang="ar-SA" b="1" dirty="0">
                <a:cs typeface="B Titr" panose="00000700000000000000" pitchFamily="2" charset="-78"/>
              </a:rPr>
              <a:t>در حال حاضر توصيه اي براي تغيير در فعاليت جنسي، بارداري، شيردهي و يا فعاليتهاي حرفه اي وجود ندارد.</a:t>
            </a:r>
            <a:endParaRPr lang="fa-IR" b="1" dirty="0" smtClean="0">
              <a:cs typeface="B Titr" panose="00000700000000000000" pitchFamily="2" charset="-78"/>
            </a:endParaRPr>
          </a:p>
          <a:p>
            <a:pPr algn="r"/>
            <a:endParaRPr lang="fa-IR" dirty="0">
              <a:cs typeface="B Titr" panose="00000700000000000000" pitchFamily="2" charset="-78"/>
            </a:endParaRPr>
          </a:p>
        </p:txBody>
      </p:sp>
    </p:spTree>
    <p:extLst>
      <p:ext uri="{BB962C8B-B14F-4D97-AF65-F5344CB8AC3E}">
        <p14:creationId xmlns:p14="http://schemas.microsoft.com/office/powerpoint/2010/main" val="14581482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smtClean="0">
                <a:cs typeface="B Titr" panose="00000700000000000000" pitchFamily="2" charset="-78"/>
              </a:rPr>
              <a:t>پیگیری برای هپاتیت </a:t>
            </a:r>
            <a:r>
              <a:rPr lang="en-US" b="1" dirty="0" smtClean="0">
                <a:cs typeface="B Titr" panose="00000700000000000000" pitchFamily="2" charset="-78"/>
              </a:rPr>
              <a:t>C</a:t>
            </a:r>
            <a:endParaRPr lang="fa-IR" dirty="0">
              <a:cs typeface="B Titr" panose="00000700000000000000" pitchFamily="2" charset="-78"/>
            </a:endParaRPr>
          </a:p>
        </p:txBody>
      </p:sp>
      <p:sp>
        <p:nvSpPr>
          <p:cNvPr id="3" name="Content Placeholder 2"/>
          <p:cNvSpPr>
            <a:spLocks noGrp="1"/>
          </p:cNvSpPr>
          <p:nvPr>
            <p:ph idx="1"/>
          </p:nvPr>
        </p:nvSpPr>
        <p:spPr/>
        <p:txBody>
          <a:bodyPr/>
          <a:lstStyle/>
          <a:p>
            <a:pPr lvl="0" algn="r" rtl="1">
              <a:lnSpc>
                <a:spcPct val="150000"/>
              </a:lnSpc>
            </a:pPr>
            <a:r>
              <a:rPr lang="fa-IR" dirty="0" smtClean="0">
                <a:cs typeface="B Titr" panose="00000700000000000000" pitchFamily="2" charset="-78"/>
              </a:rPr>
              <a:t>اگر </a:t>
            </a:r>
            <a:r>
              <a:rPr lang="fa-IR" dirty="0">
                <a:cs typeface="B Titr" panose="00000700000000000000" pitchFamily="2" charset="-78"/>
              </a:rPr>
              <a:t>در هر زمانی </a:t>
            </a:r>
            <a:r>
              <a:rPr lang="fa-IR" b="1" u="sng" dirty="0">
                <a:cs typeface="B Titr" panose="00000700000000000000" pitchFamily="2" charset="-78"/>
              </a:rPr>
              <a:t>آنزیم های کبدی </a:t>
            </a:r>
            <a:r>
              <a:rPr lang="fa-IR" dirty="0">
                <a:cs typeface="B Titr" panose="00000700000000000000" pitchFamily="2" charset="-78"/>
              </a:rPr>
              <a:t>افزایش پیدا </a:t>
            </a:r>
            <a:r>
              <a:rPr lang="fa-IR" dirty="0" smtClean="0">
                <a:cs typeface="B Titr" panose="00000700000000000000" pitchFamily="2" charset="-78"/>
              </a:rPr>
              <a:t>کرد، </a:t>
            </a:r>
            <a:r>
              <a:rPr lang="en-US" dirty="0">
                <a:cs typeface="B Titr" panose="00000700000000000000" pitchFamily="2" charset="-78"/>
              </a:rPr>
              <a:t>HCV RNA</a:t>
            </a:r>
            <a:r>
              <a:rPr lang="fa-IR" dirty="0">
                <a:cs typeface="B Titr" panose="00000700000000000000" pitchFamily="2" charset="-78"/>
              </a:rPr>
              <a:t> برای تایید هپاتیت حاد انجام شود.</a:t>
            </a:r>
            <a:endParaRPr lang="en-US" dirty="0">
              <a:cs typeface="B Titr" panose="00000700000000000000" pitchFamily="2" charset="-78"/>
            </a:endParaRPr>
          </a:p>
          <a:p>
            <a:pPr lvl="0" algn="r" rtl="1">
              <a:lnSpc>
                <a:spcPct val="150000"/>
              </a:lnSpc>
            </a:pPr>
            <a:r>
              <a:rPr lang="fa-IR" dirty="0">
                <a:cs typeface="B Titr" panose="00000700000000000000" pitchFamily="2" charset="-78"/>
              </a:rPr>
              <a:t>در هر زمانی </a:t>
            </a:r>
            <a:r>
              <a:rPr lang="en-US" dirty="0">
                <a:cs typeface="B Titr" panose="00000700000000000000" pitchFamily="2" charset="-78"/>
              </a:rPr>
              <a:t>HCV RNA</a:t>
            </a:r>
            <a:r>
              <a:rPr lang="fa-IR" dirty="0">
                <a:cs typeface="B Titr" panose="00000700000000000000" pitchFamily="2" charset="-78"/>
              </a:rPr>
              <a:t> فرد مواجهه یافته </a:t>
            </a:r>
            <a:r>
              <a:rPr lang="fa-IR" b="1" dirty="0">
                <a:cs typeface="B Titr" panose="00000700000000000000" pitchFamily="2" charset="-78"/>
              </a:rPr>
              <a:t>مثبت</a:t>
            </a:r>
            <a:r>
              <a:rPr lang="fa-IR" dirty="0">
                <a:cs typeface="B Titr" panose="00000700000000000000" pitchFamily="2" charset="-78"/>
              </a:rPr>
              <a:t> شود باید به پزشک متخصص جهت تصمیم گیری برای درمان هپاتیت معرفی شود. </a:t>
            </a:r>
            <a:endParaRPr lang="en-US" dirty="0">
              <a:cs typeface="B Titr" panose="00000700000000000000" pitchFamily="2" charset="-78"/>
            </a:endParaRPr>
          </a:p>
          <a:p>
            <a:pPr algn="r"/>
            <a:endParaRPr lang="fa-IR" dirty="0">
              <a:cs typeface="B Titr" panose="00000700000000000000" pitchFamily="2" charset="-78"/>
            </a:endParaRPr>
          </a:p>
        </p:txBody>
      </p:sp>
    </p:spTree>
    <p:extLst>
      <p:ext uri="{BB962C8B-B14F-4D97-AF65-F5344CB8AC3E}">
        <p14:creationId xmlns:p14="http://schemas.microsoft.com/office/powerpoint/2010/main" val="16913157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 name="Content Placeholder 6"/>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3398" b="60023"/>
          <a:stretch/>
        </p:blipFill>
        <p:spPr>
          <a:xfrm>
            <a:off x="2827083" y="0"/>
            <a:ext cx="6537834" cy="3982131"/>
          </a:xfrm>
        </p:spPr>
      </p:pic>
      <p:pic>
        <p:nvPicPr>
          <p:cNvPr id="8" name="Picture 7"/>
          <p:cNvPicPr>
            <a:picLocks noChangeAspect="1"/>
          </p:cNvPicPr>
          <p:nvPr/>
        </p:nvPicPr>
        <p:blipFill>
          <a:blip r:embed="rId3"/>
          <a:stretch>
            <a:fillRect/>
          </a:stretch>
        </p:blipFill>
        <p:spPr>
          <a:xfrm>
            <a:off x="1914525" y="3982131"/>
            <a:ext cx="8362950" cy="2733675"/>
          </a:xfrm>
          <a:prstGeom prst="rect">
            <a:avLst/>
          </a:prstGeom>
        </p:spPr>
      </p:pic>
    </p:spTree>
    <p:extLst>
      <p:ext uri="{BB962C8B-B14F-4D97-AF65-F5344CB8AC3E}">
        <p14:creationId xmlns:p14="http://schemas.microsoft.com/office/powerpoint/2010/main" val="32772001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8428" y="365125"/>
            <a:ext cx="5241074" cy="2088143"/>
          </a:xfrm>
        </p:spPr>
        <p:txBody>
          <a:bodyPr>
            <a:noAutofit/>
          </a:bodyPr>
          <a:lstStyle/>
          <a:p>
            <a:r>
              <a:rPr lang="en-US" sz="3200" b="1" dirty="0" smtClean="0">
                <a:cs typeface="B Titr" panose="00000700000000000000" pitchFamily="2" charset="-78"/>
              </a:rPr>
              <a:t>Chemoprophylaxis eliminates </a:t>
            </a:r>
            <a:r>
              <a:rPr lang="en-US" sz="3200" b="1" dirty="0" err="1" smtClean="0">
                <a:cs typeface="B Titr" panose="00000700000000000000" pitchFamily="2" charset="-78"/>
              </a:rPr>
              <a:t>meningococci</a:t>
            </a:r>
            <a:r>
              <a:rPr lang="en-US" sz="3200" b="1" dirty="0" smtClean="0">
                <a:cs typeface="B Titr" panose="00000700000000000000" pitchFamily="2" charset="-78"/>
              </a:rPr>
              <a:t> from close contacts of confirmed or presumptive cases</a:t>
            </a:r>
            <a:endParaRPr lang="fa-IR" sz="3200" b="1" dirty="0">
              <a:cs typeface="B Titr" panose="00000700000000000000" pitchFamily="2" charset="-78"/>
            </a:endParaRPr>
          </a:p>
        </p:txBody>
      </p:sp>
      <p:sp>
        <p:nvSpPr>
          <p:cNvPr id="3" name="Content Placeholder 2"/>
          <p:cNvSpPr>
            <a:spLocks noGrp="1"/>
          </p:cNvSpPr>
          <p:nvPr>
            <p:ph idx="1"/>
          </p:nvPr>
        </p:nvSpPr>
        <p:spPr/>
        <p:txBody>
          <a:bodyPr/>
          <a:lstStyle/>
          <a:p>
            <a:endParaRPr lang="fa-IR" dirty="0"/>
          </a:p>
        </p:txBody>
      </p:sp>
      <p:pic>
        <p:nvPicPr>
          <p:cNvPr id="4" name="Picture 3"/>
          <p:cNvPicPr>
            <a:picLocks noChangeAspect="1"/>
          </p:cNvPicPr>
          <p:nvPr/>
        </p:nvPicPr>
        <p:blipFill>
          <a:blip r:embed="rId2"/>
          <a:stretch>
            <a:fillRect/>
          </a:stretch>
        </p:blipFill>
        <p:spPr>
          <a:xfrm>
            <a:off x="0" y="70738"/>
            <a:ext cx="6490010" cy="6787262"/>
          </a:xfrm>
          <a:prstGeom prst="rect">
            <a:avLst/>
          </a:prstGeom>
        </p:spPr>
      </p:pic>
    </p:spTree>
    <p:extLst>
      <p:ext uri="{BB962C8B-B14F-4D97-AF65-F5344CB8AC3E}">
        <p14:creationId xmlns:p14="http://schemas.microsoft.com/office/powerpoint/2010/main" val="263915248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cs typeface="B Titr" panose="00000700000000000000" pitchFamily="2" charset="-78"/>
              </a:rPr>
              <a:t>Recommended groups </a:t>
            </a:r>
            <a:r>
              <a:rPr lang="en-US" dirty="0" smtClean="0">
                <a:cs typeface="B Titr" panose="00000700000000000000" pitchFamily="2" charset="-78"/>
              </a:rPr>
              <a:t>for chemoprophylaxis, based on exposure to the index patient in the </a:t>
            </a:r>
            <a:r>
              <a:rPr lang="en-US" b="1" dirty="0" smtClean="0">
                <a:cs typeface="B Titr" panose="00000700000000000000" pitchFamily="2" charset="-78"/>
              </a:rPr>
              <a:t>week before onset of illness</a:t>
            </a:r>
            <a:endParaRPr lang="fa-IR" b="1" dirty="0">
              <a:cs typeface="B Titr" panose="00000700000000000000" pitchFamily="2" charset="-78"/>
            </a:endParaRPr>
          </a:p>
        </p:txBody>
      </p:sp>
      <p:sp>
        <p:nvSpPr>
          <p:cNvPr id="3" name="Content Placeholder 2"/>
          <p:cNvSpPr>
            <a:spLocks noGrp="1"/>
          </p:cNvSpPr>
          <p:nvPr>
            <p:ph idx="1"/>
          </p:nvPr>
        </p:nvSpPr>
        <p:spPr>
          <a:xfrm>
            <a:off x="401443" y="1825625"/>
            <a:ext cx="11329639" cy="4842804"/>
          </a:xfrm>
        </p:spPr>
        <p:txBody>
          <a:bodyPr>
            <a:noAutofit/>
          </a:bodyPr>
          <a:lstStyle/>
          <a:p>
            <a:pPr marL="0" indent="0">
              <a:buNone/>
            </a:pPr>
            <a:r>
              <a:rPr lang="en-US" sz="2000" dirty="0" smtClean="0">
                <a:cs typeface="B Titr" panose="00000700000000000000" pitchFamily="2" charset="-78"/>
              </a:rPr>
              <a:t>• </a:t>
            </a:r>
            <a:r>
              <a:rPr lang="en-US" sz="2000" b="1" u="sng" dirty="0" smtClean="0">
                <a:cs typeface="B Titr" panose="00000700000000000000" pitchFamily="2" charset="-78"/>
              </a:rPr>
              <a:t>Household</a:t>
            </a:r>
            <a:r>
              <a:rPr lang="en-US" sz="2000" dirty="0" smtClean="0">
                <a:cs typeface="B Titr" panose="00000700000000000000" pitchFamily="2" charset="-78"/>
              </a:rPr>
              <a:t> contacts and persons sharing the </a:t>
            </a:r>
            <a:r>
              <a:rPr lang="en-US" sz="2000" b="1" u="sng" dirty="0" smtClean="0">
                <a:cs typeface="B Titr" panose="00000700000000000000" pitchFamily="2" charset="-78"/>
              </a:rPr>
              <a:t>same living quarters, particularly young children</a:t>
            </a:r>
            <a:r>
              <a:rPr lang="en-US" sz="2000" dirty="0" smtClean="0">
                <a:cs typeface="B Titr" panose="00000700000000000000" pitchFamily="2" charset="-78"/>
              </a:rPr>
              <a:t>; the attack rate for household contacts exposed to patients who have meningococcal disease is estimated to be four cases per 1000 persons exposed, which is 500–800 times greater than the rate for the total population.</a:t>
            </a:r>
          </a:p>
          <a:p>
            <a:pPr marL="0" indent="0">
              <a:buNone/>
            </a:pPr>
            <a:r>
              <a:rPr lang="en-US" sz="2000" dirty="0" smtClean="0">
                <a:cs typeface="B Titr" panose="00000700000000000000" pitchFamily="2" charset="-78"/>
              </a:rPr>
              <a:t>• Daycare center, nursery school or child care contacts, </a:t>
            </a:r>
            <a:r>
              <a:rPr lang="en-US" sz="2000" b="1" u="sng" dirty="0" smtClean="0">
                <a:cs typeface="B Titr" panose="00000700000000000000" pitchFamily="2" charset="-78"/>
              </a:rPr>
              <a:t>frequent playmates of  young children</a:t>
            </a:r>
            <a:r>
              <a:rPr lang="en-US" sz="2000" dirty="0" smtClean="0">
                <a:cs typeface="B Titr" panose="00000700000000000000" pitchFamily="2" charset="-78"/>
              </a:rPr>
              <a:t>.</a:t>
            </a:r>
          </a:p>
          <a:p>
            <a:pPr marL="0" indent="0">
              <a:buNone/>
            </a:pPr>
            <a:r>
              <a:rPr lang="en-US" sz="2000" dirty="0" smtClean="0">
                <a:cs typeface="B Titr" panose="00000700000000000000" pitchFamily="2" charset="-78"/>
              </a:rPr>
              <a:t>• </a:t>
            </a:r>
            <a:r>
              <a:rPr lang="en-US" sz="2000" b="1" u="sng" dirty="0" smtClean="0">
                <a:cs typeface="B Titr" panose="00000700000000000000" pitchFamily="2" charset="-78"/>
              </a:rPr>
              <a:t>Close social contacts who were exposed to oral secretions </a:t>
            </a:r>
            <a:r>
              <a:rPr lang="en-US" sz="2000" dirty="0" smtClean="0">
                <a:cs typeface="B Titr" panose="00000700000000000000" pitchFamily="2" charset="-78"/>
              </a:rPr>
              <a:t>in week before  onset, such as by </a:t>
            </a:r>
            <a:r>
              <a:rPr lang="en-US" sz="2000" b="1" u="sng" dirty="0" smtClean="0">
                <a:cs typeface="B Titr" panose="00000700000000000000" pitchFamily="2" charset="-78"/>
              </a:rPr>
              <a:t>kissing</a:t>
            </a:r>
            <a:r>
              <a:rPr lang="en-US" sz="2000" dirty="0" smtClean="0">
                <a:cs typeface="B Titr" panose="00000700000000000000" pitchFamily="2" charset="-78"/>
              </a:rPr>
              <a:t> or sharing eating or drinking utensils or toothbrushes.</a:t>
            </a:r>
          </a:p>
          <a:p>
            <a:pPr marL="0" indent="0">
              <a:buNone/>
            </a:pPr>
            <a:r>
              <a:rPr lang="en-US" sz="2000" dirty="0" smtClean="0">
                <a:cs typeface="B Titr" panose="00000700000000000000" pitchFamily="2" charset="-78"/>
              </a:rPr>
              <a:t>• For airline travel lasting more than </a:t>
            </a:r>
            <a:r>
              <a:rPr lang="en-US" sz="2000" b="1" u="sng" dirty="0" smtClean="0">
                <a:cs typeface="B Titr" panose="00000700000000000000" pitchFamily="2" charset="-78"/>
              </a:rPr>
              <a:t>8 hours</a:t>
            </a:r>
            <a:r>
              <a:rPr lang="en-US" sz="2000" dirty="0" smtClean="0">
                <a:cs typeface="B Titr" panose="00000700000000000000" pitchFamily="2" charset="-78"/>
              </a:rPr>
              <a:t>, passengers who are </a:t>
            </a:r>
            <a:r>
              <a:rPr lang="en-US" sz="2000" b="1" u="sng" dirty="0" smtClean="0">
                <a:cs typeface="B Titr" panose="00000700000000000000" pitchFamily="2" charset="-78"/>
              </a:rPr>
              <a:t>seated near  </a:t>
            </a:r>
            <a:r>
              <a:rPr lang="en-US" sz="2000" dirty="0" smtClean="0">
                <a:cs typeface="B Titr" panose="00000700000000000000" pitchFamily="2" charset="-78"/>
              </a:rPr>
              <a:t>an infected person should receive prophylaxis.</a:t>
            </a:r>
          </a:p>
          <a:p>
            <a:pPr marL="0" indent="0">
              <a:buNone/>
            </a:pPr>
            <a:r>
              <a:rPr lang="en-US" sz="2000" dirty="0" smtClean="0">
                <a:cs typeface="B Titr" panose="00000700000000000000" pitchFamily="2" charset="-78"/>
              </a:rPr>
              <a:t>• Prophylaxis is recommended for health care professionals who have had  intimate exposure (e.g., management of </a:t>
            </a:r>
            <a:r>
              <a:rPr lang="en-US" sz="2000" b="1" u="sng" dirty="0" smtClean="0">
                <a:cs typeface="B Titr" panose="00000700000000000000" pitchFamily="2" charset="-78"/>
              </a:rPr>
              <a:t>airway or contact with respiratory secretions</a:t>
            </a:r>
            <a:r>
              <a:rPr lang="en-US" sz="2000" dirty="0" smtClean="0">
                <a:cs typeface="B Titr" panose="00000700000000000000" pitchFamily="2" charset="-78"/>
              </a:rPr>
              <a:t>) to an infected person. Vaccination is recommended for </a:t>
            </a:r>
            <a:r>
              <a:rPr lang="en-US" sz="2000" b="1" dirty="0" smtClean="0">
                <a:cs typeface="B Titr" panose="00000700000000000000" pitchFamily="2" charset="-78"/>
              </a:rPr>
              <a:t>microbiologists</a:t>
            </a:r>
            <a:r>
              <a:rPr lang="en-US" sz="2000" dirty="0" smtClean="0">
                <a:cs typeface="B Titr" panose="00000700000000000000" pitchFamily="2" charset="-78"/>
              </a:rPr>
              <a:t> who may handle Neisseria </a:t>
            </a:r>
            <a:r>
              <a:rPr lang="en-US" sz="2000" dirty="0" err="1" smtClean="0">
                <a:cs typeface="B Titr" panose="00000700000000000000" pitchFamily="2" charset="-78"/>
              </a:rPr>
              <a:t>meningitidis</a:t>
            </a:r>
            <a:r>
              <a:rPr lang="en-US" sz="2000" dirty="0" smtClean="0">
                <a:cs typeface="B Titr" panose="00000700000000000000" pitchFamily="2" charset="-78"/>
              </a:rPr>
              <a:t> isolates.</a:t>
            </a:r>
          </a:p>
          <a:p>
            <a:pPr marL="0" indent="0">
              <a:buNone/>
            </a:pPr>
            <a:r>
              <a:rPr lang="en-US" sz="2000" dirty="0" smtClean="0">
                <a:cs typeface="B Titr" panose="00000700000000000000" pitchFamily="2" charset="-78"/>
              </a:rPr>
              <a:t>• Because the </a:t>
            </a:r>
            <a:r>
              <a:rPr lang="en-US" sz="2000" b="1" i="1" u="sng" dirty="0" smtClean="0">
                <a:solidFill>
                  <a:srgbClr val="00B0F0"/>
                </a:solidFill>
                <a:cs typeface="B Titr" panose="00000700000000000000" pitchFamily="2" charset="-78"/>
              </a:rPr>
              <a:t>risk for secondary cases is highest during the first few days</a:t>
            </a:r>
            <a:r>
              <a:rPr lang="en-US" sz="2000" dirty="0" smtClean="0">
                <a:cs typeface="B Titr" panose="00000700000000000000" pitchFamily="2" charset="-78"/>
              </a:rPr>
              <a:t> after  exposure, chemoprophylaxis should be initiated as soon as possible, </a:t>
            </a:r>
            <a:r>
              <a:rPr lang="en-US" sz="2000" b="1" u="sng" dirty="0" smtClean="0">
                <a:solidFill>
                  <a:srgbClr val="00B0F0"/>
                </a:solidFill>
                <a:cs typeface="B Titr" panose="00000700000000000000" pitchFamily="2" charset="-78"/>
              </a:rPr>
              <a:t>ideally &lt;24 hours </a:t>
            </a:r>
            <a:r>
              <a:rPr lang="en-US" sz="2000" dirty="0" smtClean="0">
                <a:cs typeface="B Titr" panose="00000700000000000000" pitchFamily="2" charset="-78"/>
              </a:rPr>
              <a:t>after identification of the index patient.</a:t>
            </a:r>
          </a:p>
        </p:txBody>
      </p:sp>
    </p:spTree>
    <p:extLst>
      <p:ext uri="{BB962C8B-B14F-4D97-AF65-F5344CB8AC3E}">
        <p14:creationId xmlns:p14="http://schemas.microsoft.com/office/powerpoint/2010/main" val="10097475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cs typeface="B Titr" panose="00000700000000000000" pitchFamily="2" charset="-78"/>
            </a:endParaRPr>
          </a:p>
        </p:txBody>
      </p:sp>
      <p:sp>
        <p:nvSpPr>
          <p:cNvPr id="3" name="Content Placeholder 2"/>
          <p:cNvSpPr>
            <a:spLocks noGrp="1"/>
          </p:cNvSpPr>
          <p:nvPr>
            <p:ph idx="1"/>
          </p:nvPr>
        </p:nvSpPr>
        <p:spPr/>
        <p:txBody>
          <a:bodyPr>
            <a:normAutofit fontScale="92500" lnSpcReduction="20000"/>
          </a:bodyPr>
          <a:lstStyle/>
          <a:p>
            <a:pPr marL="0" indent="0">
              <a:buNone/>
            </a:pPr>
            <a:r>
              <a:rPr lang="en-US" dirty="0">
                <a:cs typeface="B Titr" panose="00000700000000000000" pitchFamily="2" charset="-78"/>
              </a:rPr>
              <a:t>• If more than </a:t>
            </a:r>
            <a:r>
              <a:rPr lang="en-US" u="sng" dirty="0">
                <a:cs typeface="B Titr" panose="00000700000000000000" pitchFamily="2" charset="-78"/>
              </a:rPr>
              <a:t>14 days </a:t>
            </a:r>
            <a:r>
              <a:rPr lang="en-US" dirty="0">
                <a:cs typeface="B Titr" panose="00000700000000000000" pitchFamily="2" charset="-78"/>
              </a:rPr>
              <a:t>have passed since the last contact with the index patient,  chemoprophylaxis is </a:t>
            </a:r>
            <a:r>
              <a:rPr lang="en-US" b="1" u="sng" dirty="0">
                <a:cs typeface="B Titr" panose="00000700000000000000" pitchFamily="2" charset="-78"/>
              </a:rPr>
              <a:t>not</a:t>
            </a:r>
            <a:r>
              <a:rPr lang="en-US" b="1" dirty="0">
                <a:cs typeface="B Titr" panose="00000700000000000000" pitchFamily="2" charset="-78"/>
              </a:rPr>
              <a:t> likely to be of benefit</a:t>
            </a:r>
            <a:r>
              <a:rPr lang="en-US" dirty="0">
                <a:cs typeface="B Titr" panose="00000700000000000000" pitchFamily="2" charset="-78"/>
              </a:rPr>
              <a:t>.</a:t>
            </a:r>
          </a:p>
          <a:p>
            <a:pPr marL="0" indent="0">
              <a:buNone/>
            </a:pPr>
            <a:r>
              <a:rPr lang="en-US" dirty="0">
                <a:cs typeface="B Titr" panose="00000700000000000000" pitchFamily="2" charset="-78"/>
              </a:rPr>
              <a:t>• </a:t>
            </a:r>
            <a:r>
              <a:rPr lang="en-US" strike="sngStrike" dirty="0">
                <a:cs typeface="B Titr" panose="00000700000000000000" pitchFamily="2" charset="-78"/>
              </a:rPr>
              <a:t>Pharyngeal cultures </a:t>
            </a:r>
            <a:r>
              <a:rPr lang="en-US" dirty="0">
                <a:cs typeface="B Titr" panose="00000700000000000000" pitchFamily="2" charset="-78"/>
              </a:rPr>
              <a:t>are not helpful in determining the need for  chemoprophylaxis and may </a:t>
            </a:r>
            <a:r>
              <a:rPr lang="en-US" b="1" u="sng" dirty="0">
                <a:cs typeface="B Titr" panose="00000700000000000000" pitchFamily="2" charset="-78"/>
              </a:rPr>
              <a:t>unnecessarily delay </a:t>
            </a:r>
            <a:r>
              <a:rPr lang="en-US" dirty="0">
                <a:cs typeface="B Titr" panose="00000700000000000000" pitchFamily="2" charset="-78"/>
              </a:rPr>
              <a:t>the use of effective chemoprophylaxis.</a:t>
            </a:r>
          </a:p>
          <a:p>
            <a:pPr marL="0" indent="0">
              <a:buNone/>
            </a:pPr>
            <a:r>
              <a:rPr lang="en-US" dirty="0">
                <a:cs typeface="B Titr" panose="00000700000000000000" pitchFamily="2" charset="-78"/>
              </a:rPr>
              <a:t>• Chemoprophylaxis has also been recommended for patients given </a:t>
            </a:r>
            <a:r>
              <a:rPr lang="en-US" b="1" dirty="0">
                <a:cs typeface="B Titr" panose="00000700000000000000" pitchFamily="2" charset="-78"/>
              </a:rPr>
              <a:t>penicillin or  chloramphenicol </a:t>
            </a:r>
            <a:r>
              <a:rPr lang="en-US" dirty="0">
                <a:cs typeface="B Titr" panose="00000700000000000000" pitchFamily="2" charset="-78"/>
              </a:rPr>
              <a:t>for treatment, because pharyngeal carriage may </a:t>
            </a:r>
            <a:r>
              <a:rPr lang="en-US" b="1" dirty="0">
                <a:cs typeface="B Titr" panose="00000700000000000000" pitchFamily="2" charset="-78"/>
              </a:rPr>
              <a:t>not be eliminated </a:t>
            </a:r>
            <a:r>
              <a:rPr lang="en-US" dirty="0">
                <a:cs typeface="B Titr" panose="00000700000000000000" pitchFamily="2" charset="-78"/>
              </a:rPr>
              <a:t>with these antibiotics and the patient could remain colonized with a virulent strain.</a:t>
            </a:r>
          </a:p>
          <a:p>
            <a:pPr marL="0" indent="0">
              <a:buNone/>
            </a:pPr>
            <a:r>
              <a:rPr lang="en-US" dirty="0">
                <a:cs typeface="B Titr" panose="00000700000000000000" pitchFamily="2" charset="-78"/>
              </a:rPr>
              <a:t>• </a:t>
            </a:r>
            <a:r>
              <a:rPr lang="en-US" b="1" dirty="0">
                <a:solidFill>
                  <a:srgbClr val="00B0F0"/>
                </a:solidFill>
                <a:cs typeface="B Titr" panose="00000700000000000000" pitchFamily="2" charset="-78"/>
              </a:rPr>
              <a:t>Ceftriaxone is recommended for pregnant women</a:t>
            </a:r>
            <a:r>
              <a:rPr lang="en-US" dirty="0">
                <a:cs typeface="B Titr" panose="00000700000000000000" pitchFamily="2" charset="-78"/>
              </a:rPr>
              <a:t>. </a:t>
            </a:r>
            <a:endParaRPr lang="en-US" dirty="0" smtClean="0">
              <a:cs typeface="B Titr" panose="00000700000000000000" pitchFamily="2" charset="-78"/>
            </a:endParaRPr>
          </a:p>
          <a:p>
            <a:pPr marL="0" indent="0">
              <a:buNone/>
            </a:pPr>
            <a:r>
              <a:rPr lang="en-US" dirty="0" smtClean="0">
                <a:cs typeface="B Titr" panose="00000700000000000000" pitchFamily="2" charset="-78"/>
              </a:rPr>
              <a:t>• </a:t>
            </a:r>
            <a:r>
              <a:rPr lang="en-US" dirty="0">
                <a:cs typeface="B Titr" panose="00000700000000000000" pitchFamily="2" charset="-78"/>
              </a:rPr>
              <a:t>May want to </a:t>
            </a:r>
            <a:r>
              <a:rPr lang="en-US" b="1" u="sng" dirty="0">
                <a:cs typeface="B Titr" panose="00000700000000000000" pitchFamily="2" charset="-78"/>
              </a:rPr>
              <a:t>avoid</a:t>
            </a:r>
            <a:r>
              <a:rPr lang="en-US" dirty="0">
                <a:cs typeface="B Titr" panose="00000700000000000000" pitchFamily="2" charset="-78"/>
              </a:rPr>
              <a:t> </a:t>
            </a:r>
            <a:r>
              <a:rPr lang="en-US" b="1" dirty="0">
                <a:cs typeface="B Titr" panose="00000700000000000000" pitchFamily="2" charset="-78"/>
              </a:rPr>
              <a:t>ciprofloxacin</a:t>
            </a:r>
            <a:r>
              <a:rPr lang="en-US" dirty="0">
                <a:cs typeface="B Titr" panose="00000700000000000000" pitchFamily="2" charset="-78"/>
              </a:rPr>
              <a:t> or </a:t>
            </a:r>
            <a:r>
              <a:rPr lang="en-US" b="1" dirty="0">
                <a:cs typeface="B Titr" panose="00000700000000000000" pitchFamily="2" charset="-78"/>
              </a:rPr>
              <a:t>azithromycin</a:t>
            </a:r>
            <a:r>
              <a:rPr lang="en-US" dirty="0">
                <a:cs typeface="B Titr" panose="00000700000000000000" pitchFamily="2" charset="-78"/>
              </a:rPr>
              <a:t> in individuals at risk of </a:t>
            </a:r>
            <a:r>
              <a:rPr lang="en-US" b="1" dirty="0">
                <a:cs typeface="B Titr" panose="00000700000000000000" pitchFamily="2" charset="-78"/>
              </a:rPr>
              <a:t>QT</a:t>
            </a:r>
            <a:r>
              <a:rPr lang="en-US" dirty="0">
                <a:cs typeface="B Titr" panose="00000700000000000000" pitchFamily="2" charset="-78"/>
              </a:rPr>
              <a:t>  prolongation</a:t>
            </a:r>
            <a:r>
              <a:rPr lang="en-US" dirty="0" smtClean="0">
                <a:cs typeface="B Titr" panose="00000700000000000000" pitchFamily="2" charset="-78"/>
              </a:rPr>
              <a:t>.</a:t>
            </a:r>
            <a:endParaRPr lang="fa-IR" dirty="0">
              <a:cs typeface="B Titr" panose="00000700000000000000" pitchFamily="2" charset="-78"/>
            </a:endParaRPr>
          </a:p>
        </p:txBody>
      </p:sp>
    </p:spTree>
    <p:extLst>
      <p:ext uri="{BB962C8B-B14F-4D97-AF65-F5344CB8AC3E}">
        <p14:creationId xmlns:p14="http://schemas.microsoft.com/office/powerpoint/2010/main" val="58931621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39665" b="1275"/>
          <a:stretch/>
        </p:blipFill>
        <p:spPr>
          <a:xfrm>
            <a:off x="1410127" y="0"/>
            <a:ext cx="8741038" cy="6771861"/>
          </a:xfrm>
        </p:spPr>
      </p:pic>
    </p:spTree>
    <p:extLst>
      <p:ext uri="{BB962C8B-B14F-4D97-AF65-F5344CB8AC3E}">
        <p14:creationId xmlns:p14="http://schemas.microsoft.com/office/powerpoint/2010/main" val="36549540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lvl="0" algn="r" rtl="1"/>
            <a:r>
              <a:rPr lang="fa-IR" dirty="0">
                <a:cs typeface="2  Titr" panose="00000700000000000000" pitchFamily="2" charset="-78"/>
              </a:rPr>
              <a:t>در موارد مواجهه پرسنل پزشکی با بیمار دچار سیاه سرفه، توصیه می شود:</a:t>
            </a:r>
            <a:endParaRPr lang="en-US" dirty="0">
              <a:cs typeface="2  Titr" panose="00000700000000000000" pitchFamily="2" charset="-78"/>
            </a:endParaRPr>
          </a:p>
          <a:p>
            <a:pPr marL="914400" lvl="1" indent="-457200" algn="r" rtl="1">
              <a:buFont typeface="+mj-lt"/>
              <a:buAutoNum type="arabicPeriod"/>
            </a:pPr>
            <a:r>
              <a:rPr lang="fa-IR" dirty="0">
                <a:cs typeface="2  Titr" panose="00000700000000000000" pitchFamily="2" charset="-78"/>
              </a:rPr>
              <a:t>اگر این پرسنل با افراد در معرض خطر بیماری شدید (مانند نوزاد بستری، نوزاد شیرخوار یا افراد دچار مشکلات تنفسی مزمن) تماس دارند، </a:t>
            </a:r>
            <a:r>
              <a:rPr lang="fa-IR" dirty="0">
                <a:solidFill>
                  <a:srgbClr val="00B0F0"/>
                </a:solidFill>
                <a:cs typeface="2  Titr" panose="00000700000000000000" pitchFamily="2" charset="-78"/>
              </a:rPr>
              <a:t>آنتی بیوتیک </a:t>
            </a:r>
            <a:r>
              <a:rPr lang="fa-IR" dirty="0">
                <a:cs typeface="2  Titr" panose="00000700000000000000" pitchFamily="2" charset="-78"/>
              </a:rPr>
              <a:t>پیشگیری بعد از مواجهه دریافت کنند. </a:t>
            </a:r>
            <a:endParaRPr lang="en-US" dirty="0">
              <a:cs typeface="2  Titr" panose="00000700000000000000" pitchFamily="2" charset="-78"/>
            </a:endParaRPr>
          </a:p>
          <a:p>
            <a:pPr marL="914400" lvl="1" indent="-457200" algn="r" rtl="1">
              <a:buFont typeface="+mj-lt"/>
              <a:buAutoNum type="arabicPeriod"/>
            </a:pPr>
            <a:r>
              <a:rPr lang="fa-IR" dirty="0">
                <a:cs typeface="2  Titr" panose="00000700000000000000" pitchFamily="2" charset="-78"/>
              </a:rPr>
              <a:t>در صورت </a:t>
            </a:r>
            <a:r>
              <a:rPr lang="fa-IR" u="sng" dirty="0">
                <a:cs typeface="2  Titr" panose="00000700000000000000" pitchFamily="2" charset="-78"/>
              </a:rPr>
              <a:t>عدم</a:t>
            </a:r>
            <a:r>
              <a:rPr lang="fa-IR" dirty="0">
                <a:cs typeface="2  Titr" panose="00000700000000000000" pitchFamily="2" charset="-78"/>
              </a:rPr>
              <a:t> تماس پرسنل با افراد در معرض خطر بیماری شدید، دو انتخاب وجود دارد:</a:t>
            </a:r>
            <a:endParaRPr lang="en-US" dirty="0">
              <a:cs typeface="2  Titr" panose="00000700000000000000" pitchFamily="2" charset="-78"/>
            </a:endParaRPr>
          </a:p>
          <a:p>
            <a:pPr lvl="2" algn="r" rtl="1"/>
            <a:r>
              <a:rPr lang="fa-IR" dirty="0">
                <a:cs typeface="2  Titr" panose="00000700000000000000" pitchFamily="2" charset="-78"/>
              </a:rPr>
              <a:t>دریافت </a:t>
            </a:r>
            <a:r>
              <a:rPr lang="fa-IR" dirty="0">
                <a:solidFill>
                  <a:srgbClr val="00B0F0"/>
                </a:solidFill>
                <a:cs typeface="2  Titr" panose="00000700000000000000" pitchFamily="2" charset="-78"/>
              </a:rPr>
              <a:t>آنتی بیوتیک </a:t>
            </a:r>
            <a:r>
              <a:rPr lang="fa-IR" dirty="0">
                <a:cs typeface="2  Titr" panose="00000700000000000000" pitchFamily="2" charset="-78"/>
              </a:rPr>
              <a:t>پیشگیری بعد از مواجهه</a:t>
            </a:r>
            <a:endParaRPr lang="en-US" dirty="0">
              <a:cs typeface="2  Titr" panose="00000700000000000000" pitchFamily="2" charset="-78"/>
            </a:endParaRPr>
          </a:p>
          <a:p>
            <a:pPr lvl="2" algn="r" rtl="1"/>
            <a:r>
              <a:rPr lang="fa-IR" dirty="0">
                <a:solidFill>
                  <a:srgbClr val="00B0F0"/>
                </a:solidFill>
                <a:cs typeface="2  Titr" panose="00000700000000000000" pitchFamily="2" charset="-78"/>
              </a:rPr>
              <a:t>پایش دقیق تا 21 روز </a:t>
            </a:r>
            <a:r>
              <a:rPr lang="fa-IR" dirty="0">
                <a:cs typeface="2  Titr" panose="00000700000000000000" pitchFamily="2" charset="-78"/>
              </a:rPr>
              <a:t>بعد از مواجهه از نظر بروز علایم سیاه سرفه  </a:t>
            </a:r>
            <a:r>
              <a:rPr lang="fa-IR" dirty="0" smtClean="0">
                <a:cs typeface="2  Titr" panose="00000700000000000000" pitchFamily="2" charset="-78"/>
              </a:rPr>
              <a:t> </a:t>
            </a:r>
            <a:r>
              <a:rPr lang="fa-IR" dirty="0">
                <a:cs typeface="2  Titr" panose="00000700000000000000" pitchFamily="2" charset="-78"/>
              </a:rPr>
              <a:t>در صورت بروز علایم و نشانه های سیاه سرفه در پرسنل، درمان با آنتی بیوتیک </a:t>
            </a:r>
            <a:r>
              <a:rPr lang="fa-IR" dirty="0" err="1">
                <a:cs typeface="2  Titr" panose="00000700000000000000" pitchFamily="2" charset="-78"/>
              </a:rPr>
              <a:t>ماکرولید</a:t>
            </a:r>
            <a:r>
              <a:rPr lang="fa-IR" dirty="0">
                <a:cs typeface="2  Titr" panose="00000700000000000000" pitchFamily="2" charset="-78"/>
              </a:rPr>
              <a:t>، باید فوری شروع شود و در 5 روز اول، کارکردن و مراقبت از بیمار ممنوع است</a:t>
            </a:r>
            <a:r>
              <a:rPr lang="fa-IR" dirty="0" smtClean="0">
                <a:cs typeface="2  Titr" panose="00000700000000000000" pitchFamily="2" charset="-78"/>
              </a:rPr>
              <a:t>.</a:t>
            </a:r>
            <a:endParaRPr lang="en-US" dirty="0">
              <a:cs typeface="2  Titr" panose="00000700000000000000" pitchFamily="2" charset="-78"/>
            </a:endParaRPr>
          </a:p>
        </p:txBody>
      </p:sp>
    </p:spTree>
    <p:extLst>
      <p:ext uri="{BB962C8B-B14F-4D97-AF65-F5344CB8AC3E}">
        <p14:creationId xmlns:p14="http://schemas.microsoft.com/office/powerpoint/2010/main" val="926480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a:cs typeface="B Titr" panose="00000700000000000000" pitchFamily="2" charset="-78"/>
              </a:rPr>
              <a:t>تعریف مواجهه </a:t>
            </a:r>
            <a:r>
              <a:rPr lang="fa-IR" b="1" dirty="0" smtClean="0">
                <a:cs typeface="B Titr" panose="00000700000000000000" pitchFamily="2" charset="-78"/>
              </a:rPr>
              <a:t>شغلی</a:t>
            </a:r>
            <a:endParaRPr lang="fa-IR" dirty="0">
              <a:cs typeface="B Titr" panose="00000700000000000000" pitchFamily="2" charset="-78"/>
            </a:endParaRPr>
          </a:p>
        </p:txBody>
      </p:sp>
      <p:sp>
        <p:nvSpPr>
          <p:cNvPr id="3" name="Content Placeholder 2"/>
          <p:cNvSpPr>
            <a:spLocks noGrp="1"/>
          </p:cNvSpPr>
          <p:nvPr>
            <p:ph idx="1"/>
          </p:nvPr>
        </p:nvSpPr>
        <p:spPr/>
        <p:txBody>
          <a:bodyPr/>
          <a:lstStyle/>
          <a:p>
            <a:pPr marL="0" indent="0" algn="r" rtl="1">
              <a:buNone/>
            </a:pPr>
            <a:r>
              <a:rPr lang="fa-IR" dirty="0">
                <a:cs typeface="B Titr" panose="00000700000000000000" pitchFamily="2" charset="-78"/>
              </a:rPr>
              <a:t>تماس از طریق فرو رفتن سوزن در پوست یا بریدگی با شی تیز (نیدل استیک)، </a:t>
            </a:r>
            <a:r>
              <a:rPr lang="ar-SA" dirty="0">
                <a:cs typeface="B Titr" panose="00000700000000000000" pitchFamily="2" charset="-78"/>
              </a:rPr>
              <a:t> </a:t>
            </a:r>
            <a:r>
              <a:rPr lang="fa-IR" dirty="0">
                <a:cs typeface="B Titr" panose="00000700000000000000" pitchFamily="2" charset="-78"/>
              </a:rPr>
              <a:t>تماس مخاطات یا پوست  ناسالم ( مانند پوست ترک خورده یا خراشیده شده یا مبتلا به درماتیت) با:</a:t>
            </a:r>
            <a:endParaRPr lang="en-US" dirty="0">
              <a:cs typeface="B Titr" panose="00000700000000000000" pitchFamily="2" charset="-78"/>
            </a:endParaRPr>
          </a:p>
          <a:p>
            <a:pPr lvl="1" algn="r" rtl="1"/>
            <a:r>
              <a:rPr lang="fa-IR" dirty="0">
                <a:cs typeface="B Titr" panose="00000700000000000000" pitchFamily="2" charset="-78"/>
              </a:rPr>
              <a:t>خون، مایعات آلوده به خون </a:t>
            </a:r>
            <a:r>
              <a:rPr lang="fa-IR" dirty="0" smtClean="0">
                <a:cs typeface="B Titr" panose="00000700000000000000" pitchFamily="2" charset="-78"/>
              </a:rPr>
              <a:t>وسایر </a:t>
            </a:r>
            <a:r>
              <a:rPr lang="fa-IR" dirty="0">
                <a:cs typeface="B Titr" panose="00000700000000000000" pitchFamily="2" charset="-78"/>
              </a:rPr>
              <a:t>مایعات عفونی شامل مایع مغزی نخاعی، مایع پریکارد، مایع پریتوئن، مایع آمنیون، مایع پلور، مایع سینوویال، مایع منی، مایع واژینال و شیر مادر</a:t>
            </a:r>
            <a:endParaRPr lang="en-US" dirty="0">
              <a:cs typeface="B Titr" panose="00000700000000000000" pitchFamily="2" charset="-78"/>
            </a:endParaRPr>
          </a:p>
          <a:p>
            <a:pPr algn="r" rtl="1"/>
            <a:r>
              <a:rPr lang="fa-IR" dirty="0">
                <a:cs typeface="B Titr" panose="00000700000000000000" pitchFamily="2" charset="-78"/>
              </a:rPr>
              <a:t>◄ ادرار، بزاق، مدفوع، خلط، عرق، اشک، مواد معده، استفراغ و ترشحات بینی باعث انتقال </a:t>
            </a:r>
            <a:r>
              <a:rPr lang="en-US" b="1" dirty="0" smtClean="0">
                <a:cs typeface="B Titr" panose="00000700000000000000" pitchFamily="2" charset="-78"/>
              </a:rPr>
              <a:t>HIV</a:t>
            </a:r>
            <a:r>
              <a:rPr lang="fa-IR" dirty="0" smtClean="0">
                <a:cs typeface="B Titr" panose="00000700000000000000" pitchFamily="2" charset="-78"/>
              </a:rPr>
              <a:t> </a:t>
            </a:r>
            <a:r>
              <a:rPr lang="fa-IR" dirty="0">
                <a:cs typeface="B Titr" panose="00000700000000000000" pitchFamily="2" charset="-78"/>
              </a:rPr>
              <a:t>نمی شوند </a:t>
            </a:r>
            <a:r>
              <a:rPr lang="fa-IR" b="1" dirty="0">
                <a:solidFill>
                  <a:srgbClr val="FF0000"/>
                </a:solidFill>
                <a:cs typeface="B Titr" panose="00000700000000000000" pitchFamily="2" charset="-78"/>
              </a:rPr>
              <a:t>مگر خونی </a:t>
            </a:r>
            <a:r>
              <a:rPr lang="fa-IR" b="1" dirty="0" smtClean="0">
                <a:solidFill>
                  <a:srgbClr val="FF0000"/>
                </a:solidFill>
                <a:cs typeface="B Titr" panose="00000700000000000000" pitchFamily="2" charset="-78"/>
              </a:rPr>
              <a:t>باشند</a:t>
            </a:r>
            <a:r>
              <a:rPr lang="fa-IR" dirty="0">
                <a:cs typeface="B Titr" panose="00000700000000000000" pitchFamily="2" charset="-78"/>
              </a:rPr>
              <a:t>.</a:t>
            </a:r>
          </a:p>
        </p:txBody>
      </p:sp>
    </p:spTree>
    <p:extLst>
      <p:ext uri="{BB962C8B-B14F-4D97-AF65-F5344CB8AC3E}">
        <p14:creationId xmlns:p14="http://schemas.microsoft.com/office/powerpoint/2010/main" val="128250340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cs typeface="B Titr" panose="00000700000000000000" pitchFamily="2" charset="-78"/>
              </a:rPr>
              <a:t>Influenza </a:t>
            </a:r>
            <a:endParaRPr lang="fa-IR" dirty="0">
              <a:cs typeface="B Titr" panose="00000700000000000000" pitchFamily="2" charset="-78"/>
            </a:endParaRPr>
          </a:p>
        </p:txBody>
      </p:sp>
      <p:sp>
        <p:nvSpPr>
          <p:cNvPr id="3" name="Content Placeholder 2"/>
          <p:cNvSpPr>
            <a:spLocks noGrp="1"/>
          </p:cNvSpPr>
          <p:nvPr>
            <p:ph idx="1"/>
          </p:nvPr>
        </p:nvSpPr>
        <p:spPr/>
        <p:txBody>
          <a:bodyPr/>
          <a:lstStyle/>
          <a:p>
            <a:pPr>
              <a:defRPr/>
            </a:pPr>
            <a:r>
              <a:rPr lang="en-US" sz="2000" b="1" dirty="0">
                <a:solidFill>
                  <a:srgbClr val="FF0000"/>
                </a:solidFill>
                <a:cs typeface="B Titr" panose="00000700000000000000" pitchFamily="2" charset="-78"/>
              </a:rPr>
              <a:t>Not</a:t>
            </a:r>
            <a:r>
              <a:rPr lang="en-US" sz="2000" b="1" dirty="0">
                <a:solidFill>
                  <a:schemeClr val="accent5">
                    <a:lumMod val="75000"/>
                  </a:schemeClr>
                </a:solidFill>
                <a:cs typeface="B Titr" panose="00000700000000000000" pitchFamily="2" charset="-78"/>
              </a:rPr>
              <a:t> </a:t>
            </a:r>
            <a:r>
              <a:rPr lang="en-US" sz="2000" b="1" dirty="0">
                <a:solidFill>
                  <a:srgbClr val="FF0000"/>
                </a:solidFill>
                <a:cs typeface="B Titr" panose="00000700000000000000" pitchFamily="2" charset="-78"/>
              </a:rPr>
              <a:t>routine</a:t>
            </a:r>
            <a:r>
              <a:rPr lang="en-US" sz="2000" b="1" dirty="0">
                <a:solidFill>
                  <a:schemeClr val="accent5">
                    <a:lumMod val="75000"/>
                  </a:schemeClr>
                </a:solidFill>
                <a:cs typeface="B Titr" panose="00000700000000000000" pitchFamily="2" charset="-78"/>
              </a:rPr>
              <a:t> </a:t>
            </a:r>
            <a:r>
              <a:rPr lang="en-US" sz="2000" dirty="0">
                <a:cs typeface="B Titr" panose="00000700000000000000" pitchFamily="2" charset="-78"/>
              </a:rPr>
              <a:t>or widespread use of </a:t>
            </a:r>
            <a:r>
              <a:rPr lang="en-US" sz="2000" dirty="0" err="1" smtClean="0">
                <a:cs typeface="B Titr" panose="00000700000000000000" pitchFamily="2" charset="-78"/>
              </a:rPr>
              <a:t>anativiral</a:t>
            </a:r>
            <a:r>
              <a:rPr lang="en-US" sz="2000" dirty="0" smtClean="0">
                <a:cs typeface="B Titr" panose="00000700000000000000" pitchFamily="2" charset="-78"/>
              </a:rPr>
              <a:t> </a:t>
            </a:r>
            <a:r>
              <a:rPr lang="en-US" sz="2000" dirty="0">
                <a:cs typeface="B Titr" panose="00000700000000000000" pitchFamily="2" charset="-78"/>
              </a:rPr>
              <a:t>medications for chemoprophylaxis: resistant viruses could emerge. </a:t>
            </a:r>
          </a:p>
          <a:p>
            <a:pPr>
              <a:defRPr/>
            </a:pPr>
            <a:r>
              <a:rPr lang="en-US" sz="2000" b="1" dirty="0">
                <a:cs typeface="B Titr" panose="00000700000000000000" pitchFamily="2" charset="-78"/>
              </a:rPr>
              <a:t>After a suspected exposure </a:t>
            </a:r>
            <a:r>
              <a:rPr lang="en-US" sz="2000" dirty="0">
                <a:cs typeface="B Titr" panose="00000700000000000000" pitchFamily="2" charset="-78"/>
              </a:rPr>
              <a:t>for some persons: </a:t>
            </a:r>
            <a:r>
              <a:rPr lang="en-US" sz="2000" b="1" u="sng" dirty="0">
                <a:solidFill>
                  <a:schemeClr val="tx2">
                    <a:lumMod val="75000"/>
                  </a:schemeClr>
                </a:solidFill>
                <a:effectLst>
                  <a:outerShdw blurRad="38100" dist="38100" dir="2700000" algn="tl">
                    <a:srgbClr val="000000">
                      <a:alpha val="43137"/>
                    </a:srgbClr>
                  </a:outerShdw>
                </a:effectLst>
                <a:cs typeface="B Titr" panose="00000700000000000000" pitchFamily="2" charset="-78"/>
              </a:rPr>
              <a:t>Close monitoring and early initiation </a:t>
            </a:r>
            <a:r>
              <a:rPr lang="en-US" sz="2000" dirty="0">
                <a:cs typeface="B Titr" panose="00000700000000000000" pitchFamily="2" charset="-78"/>
              </a:rPr>
              <a:t>of antiviral treatment is an </a:t>
            </a:r>
            <a:r>
              <a:rPr lang="en-US" sz="2000" b="1" dirty="0">
                <a:solidFill>
                  <a:srgbClr val="FF0000"/>
                </a:solidFill>
                <a:cs typeface="B Titr" panose="00000700000000000000" pitchFamily="2" charset="-78"/>
              </a:rPr>
              <a:t>alternative</a:t>
            </a:r>
            <a:r>
              <a:rPr lang="en-US" sz="2000" dirty="0">
                <a:cs typeface="B Titr" panose="00000700000000000000" pitchFamily="2" charset="-78"/>
              </a:rPr>
              <a:t> </a:t>
            </a:r>
            <a:r>
              <a:rPr lang="en-US" sz="2000" b="1" dirty="0">
                <a:solidFill>
                  <a:srgbClr val="FF0000"/>
                </a:solidFill>
                <a:cs typeface="B Titr" panose="00000700000000000000" pitchFamily="2" charset="-78"/>
              </a:rPr>
              <a:t>to chemoprophylaxis</a:t>
            </a:r>
            <a:r>
              <a:rPr lang="en-US" sz="2000" dirty="0">
                <a:cs typeface="B Titr" panose="00000700000000000000" pitchFamily="2" charset="-78"/>
              </a:rPr>
              <a:t>.</a:t>
            </a:r>
          </a:p>
          <a:p>
            <a:pPr>
              <a:defRPr/>
            </a:pPr>
            <a:r>
              <a:rPr lang="en-US" sz="2000" b="1" dirty="0">
                <a:cs typeface="B Titr" panose="00000700000000000000" pitchFamily="2" charset="-78"/>
              </a:rPr>
              <a:t>Drug Following  vaccination</a:t>
            </a:r>
            <a:r>
              <a:rPr lang="en-US" sz="2000" dirty="0">
                <a:cs typeface="B Titr" panose="00000700000000000000" pitchFamily="2" charset="-78"/>
              </a:rPr>
              <a:t>:  until immunity after vaccination develops </a:t>
            </a:r>
          </a:p>
          <a:p>
            <a:pPr lvl="1">
              <a:defRPr/>
            </a:pPr>
            <a:r>
              <a:rPr lang="en-US" sz="2000" b="1" dirty="0">
                <a:cs typeface="B Titr" panose="00000700000000000000" pitchFamily="2" charset="-78"/>
              </a:rPr>
              <a:t>Antibody</a:t>
            </a:r>
            <a:r>
              <a:rPr lang="en-US" sz="2000" dirty="0">
                <a:cs typeface="B Titr" panose="00000700000000000000" pitchFamily="2" charset="-78"/>
              </a:rPr>
              <a:t> development after vaccination takes about </a:t>
            </a:r>
            <a:r>
              <a:rPr lang="en-US" sz="2000" b="1" dirty="0">
                <a:solidFill>
                  <a:srgbClr val="FF0000"/>
                </a:solidFill>
                <a:cs typeface="B Titr" panose="00000700000000000000" pitchFamily="2" charset="-78"/>
              </a:rPr>
              <a:t>2weeks</a:t>
            </a:r>
            <a:r>
              <a:rPr lang="en-US" sz="2000" dirty="0">
                <a:cs typeface="B Titr" panose="00000700000000000000" pitchFamily="2" charset="-78"/>
              </a:rPr>
              <a:t> in adults and can take </a:t>
            </a:r>
            <a:r>
              <a:rPr lang="en-US" sz="2000" b="1" dirty="0">
                <a:solidFill>
                  <a:srgbClr val="FF0000"/>
                </a:solidFill>
                <a:cs typeface="B Titr" panose="00000700000000000000" pitchFamily="2" charset="-78"/>
              </a:rPr>
              <a:t>longer in children </a:t>
            </a:r>
            <a:r>
              <a:rPr lang="en-US" sz="2000" dirty="0">
                <a:cs typeface="B Titr" panose="00000700000000000000" pitchFamily="2" charset="-78"/>
              </a:rPr>
              <a:t>depending on age and vaccination history).</a:t>
            </a:r>
          </a:p>
          <a:p>
            <a:pPr>
              <a:defRPr/>
            </a:pPr>
            <a:r>
              <a:rPr lang="en-US" sz="2000" b="1" dirty="0">
                <a:solidFill>
                  <a:srgbClr val="00B050"/>
                </a:solidFill>
                <a:effectLst>
                  <a:outerShdw blurRad="38100" dist="38100" dir="2700000" algn="tl">
                    <a:srgbClr val="000000">
                      <a:alpha val="43137"/>
                    </a:srgbClr>
                  </a:outerShdw>
                </a:effectLst>
                <a:cs typeface="B Titr" panose="00000700000000000000" pitchFamily="2" charset="-78"/>
              </a:rPr>
              <a:t>If &gt;48 hours </a:t>
            </a:r>
            <a:r>
              <a:rPr lang="en-US" sz="2000" dirty="0">
                <a:cs typeface="B Titr" panose="00000700000000000000" pitchFamily="2" charset="-78"/>
              </a:rPr>
              <a:t>have elapsed since the </a:t>
            </a:r>
            <a:r>
              <a:rPr lang="en-US" sz="2000" b="1" dirty="0">
                <a:cs typeface="B Titr" panose="00000700000000000000" pitchFamily="2" charset="-78"/>
              </a:rPr>
              <a:t>last</a:t>
            </a:r>
            <a:r>
              <a:rPr lang="en-US" sz="2000" dirty="0">
                <a:cs typeface="B Titr" panose="00000700000000000000" pitchFamily="2" charset="-78"/>
              </a:rPr>
              <a:t> </a:t>
            </a:r>
            <a:r>
              <a:rPr lang="en-US" sz="2000" b="1" dirty="0">
                <a:cs typeface="B Titr" panose="00000700000000000000" pitchFamily="2" charset="-78"/>
              </a:rPr>
              <a:t>exposure</a:t>
            </a:r>
            <a:r>
              <a:rPr lang="en-US" sz="2000" dirty="0">
                <a:cs typeface="B Titr" panose="00000700000000000000" pitchFamily="2" charset="-78"/>
              </a:rPr>
              <a:t>: chemoprophylaxis generally is </a:t>
            </a:r>
            <a:r>
              <a:rPr lang="en-US" sz="2000" b="1" dirty="0">
                <a:solidFill>
                  <a:srgbClr val="FF0000"/>
                </a:solidFill>
                <a:cs typeface="B Titr" panose="00000700000000000000" pitchFamily="2" charset="-78"/>
              </a:rPr>
              <a:t>not</a:t>
            </a:r>
            <a:r>
              <a:rPr lang="en-US" sz="2000" dirty="0">
                <a:cs typeface="B Titr" panose="00000700000000000000" pitchFamily="2" charset="-78"/>
              </a:rPr>
              <a:t> recommended</a:t>
            </a:r>
          </a:p>
          <a:p>
            <a:endParaRPr lang="fa-IR" dirty="0">
              <a:cs typeface="B Titr" panose="00000700000000000000" pitchFamily="2" charset="-78"/>
            </a:endParaRPr>
          </a:p>
        </p:txBody>
      </p:sp>
    </p:spTree>
    <p:extLst>
      <p:ext uri="{BB962C8B-B14F-4D97-AF65-F5344CB8AC3E}">
        <p14:creationId xmlns:p14="http://schemas.microsoft.com/office/powerpoint/2010/main" val="6574093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1">
            <a:noAutofit/>
          </a:bodyPr>
          <a:lstStyle/>
          <a:p>
            <a:pPr>
              <a:defRPr/>
            </a:pPr>
            <a:r>
              <a:rPr lang="en-US" sz="2800" b="1" dirty="0">
                <a:solidFill>
                  <a:srgbClr val="0070C0"/>
                </a:solidFill>
                <a:cs typeface="B Titr" panose="00000700000000000000" pitchFamily="2" charset="-78"/>
              </a:rPr>
              <a:t>Recommended </a:t>
            </a:r>
            <a:r>
              <a:rPr lang="en-US" sz="2800" b="1" dirty="0">
                <a:solidFill>
                  <a:srgbClr val="0070C0"/>
                </a:solidFill>
                <a:effectLst>
                  <a:outerShdw blurRad="38100" dist="38100" dir="2700000" algn="tl">
                    <a:srgbClr val="000000">
                      <a:alpha val="43137"/>
                    </a:srgbClr>
                  </a:outerShdw>
                </a:effectLst>
                <a:cs typeface="B Titr" panose="00000700000000000000" pitchFamily="2" charset="-78"/>
              </a:rPr>
              <a:t>Dosage and Duration </a:t>
            </a:r>
            <a:r>
              <a:rPr lang="en-US" sz="2800" b="1" dirty="0">
                <a:solidFill>
                  <a:srgbClr val="0070C0"/>
                </a:solidFill>
                <a:cs typeface="B Titr" panose="00000700000000000000" pitchFamily="2" charset="-78"/>
              </a:rPr>
              <a:t>of Treatment or Chemoprophylaxis for Influenza Antiviral Medications</a:t>
            </a:r>
            <a:endParaRPr lang="fa-IR" sz="2800" dirty="0">
              <a:solidFill>
                <a:srgbClr val="0070C0"/>
              </a:solidFill>
              <a:cs typeface="B Titr" panose="00000700000000000000" pitchFamily="2" charset="-78"/>
            </a:endParaRPr>
          </a:p>
        </p:txBody>
      </p:sp>
      <p:graphicFrame>
        <p:nvGraphicFramePr>
          <p:cNvPr id="4" name="Content Placeholder 3"/>
          <p:cNvGraphicFramePr>
            <a:graphicFrameLocks noGrp="1"/>
          </p:cNvGraphicFramePr>
          <p:nvPr>
            <p:ph idx="1"/>
          </p:nvPr>
        </p:nvGraphicFramePr>
        <p:xfrm>
          <a:off x="1703512" y="1556792"/>
          <a:ext cx="8820472" cy="4795476"/>
        </p:xfrm>
        <a:graphic>
          <a:graphicData uri="http://schemas.openxmlformats.org/drawingml/2006/table">
            <a:tbl>
              <a:tblPr>
                <a:tableStyleId>{616DA210-FB5B-4158-B5E0-FEB733F419BA}</a:tableStyleId>
              </a:tblPr>
              <a:tblGrid>
                <a:gridCol w="864096">
                  <a:extLst>
                    <a:ext uri="{9D8B030D-6E8A-4147-A177-3AD203B41FA5}">
                      <a16:colId xmlns:a16="http://schemas.microsoft.com/office/drawing/2014/main" xmlns="" val="20000"/>
                    </a:ext>
                  </a:extLst>
                </a:gridCol>
                <a:gridCol w="864096">
                  <a:extLst>
                    <a:ext uri="{9D8B030D-6E8A-4147-A177-3AD203B41FA5}">
                      <a16:colId xmlns:a16="http://schemas.microsoft.com/office/drawing/2014/main" xmlns="" val="20001"/>
                    </a:ext>
                  </a:extLst>
                </a:gridCol>
                <a:gridCol w="6202821">
                  <a:extLst>
                    <a:ext uri="{9D8B030D-6E8A-4147-A177-3AD203B41FA5}">
                      <a16:colId xmlns:a16="http://schemas.microsoft.com/office/drawing/2014/main" xmlns="" val="20002"/>
                    </a:ext>
                  </a:extLst>
                </a:gridCol>
                <a:gridCol w="889459">
                  <a:extLst>
                    <a:ext uri="{9D8B030D-6E8A-4147-A177-3AD203B41FA5}">
                      <a16:colId xmlns:a16="http://schemas.microsoft.com/office/drawing/2014/main" xmlns="" val="20003"/>
                    </a:ext>
                  </a:extLst>
                </a:gridCol>
              </a:tblGrid>
              <a:tr h="360040">
                <a:tc>
                  <a:txBody>
                    <a:bodyPr/>
                    <a:lstStyle/>
                    <a:p>
                      <a:pPr algn="ctr" rtl="0"/>
                      <a:r>
                        <a:rPr lang="en-US" sz="1400" b="1" dirty="0">
                          <a:cs typeface="+mn-cs"/>
                        </a:rPr>
                        <a:t>Antiviral Agent</a:t>
                      </a:r>
                    </a:p>
                  </a:txBody>
                  <a:tcPr marL="12102" marR="12102" marT="6051" marB="6051" anchor="ctr"/>
                </a:tc>
                <a:tc>
                  <a:txBody>
                    <a:bodyPr/>
                    <a:lstStyle/>
                    <a:p>
                      <a:pPr algn="ctr" rtl="0"/>
                      <a:r>
                        <a:rPr lang="en-US" sz="2000" b="1" dirty="0">
                          <a:cs typeface="+mn-cs"/>
                        </a:rPr>
                        <a:t>Use</a:t>
                      </a:r>
                    </a:p>
                  </a:txBody>
                  <a:tcPr marL="12102" marR="12102" marT="6051" marB="6051" anchor="ctr"/>
                </a:tc>
                <a:tc>
                  <a:txBody>
                    <a:bodyPr/>
                    <a:lstStyle/>
                    <a:p>
                      <a:pPr algn="ctr" rtl="0"/>
                      <a:r>
                        <a:rPr lang="en-US" sz="2000" b="1" dirty="0">
                          <a:cs typeface="+mn-cs"/>
                        </a:rPr>
                        <a:t>Children</a:t>
                      </a:r>
                    </a:p>
                  </a:txBody>
                  <a:tcPr marL="12102" marR="12102" marT="6051" marB="6051" anchor="ctr"/>
                </a:tc>
                <a:tc>
                  <a:txBody>
                    <a:bodyPr/>
                    <a:lstStyle/>
                    <a:p>
                      <a:pPr algn="ctr" rtl="0"/>
                      <a:r>
                        <a:rPr lang="en-US" sz="2000" b="1" dirty="0">
                          <a:cs typeface="+mn-cs"/>
                        </a:rPr>
                        <a:t>Adults</a:t>
                      </a:r>
                    </a:p>
                  </a:txBody>
                  <a:tcPr marL="12102" marR="12102" marT="6051" marB="6051" anchor="ctr"/>
                </a:tc>
                <a:extLst>
                  <a:ext uri="{0D108BD9-81ED-4DB2-BD59-A6C34878D82A}">
                    <a16:rowId xmlns:a16="http://schemas.microsoft.com/office/drawing/2014/main" xmlns="" val="10000"/>
                  </a:ext>
                </a:extLst>
              </a:tr>
              <a:tr h="210666">
                <a:tc rowSpan="11">
                  <a:txBody>
                    <a:bodyPr/>
                    <a:lstStyle/>
                    <a:p>
                      <a:pPr algn="ctr" rtl="0"/>
                      <a:r>
                        <a:rPr lang="en-US" sz="1200" b="1" dirty="0"/>
                        <a:t>Oseltamivir</a:t>
                      </a:r>
                      <a:r>
                        <a:rPr lang="en-US" sz="1400" b="1" dirty="0"/>
                        <a:t> (</a:t>
                      </a:r>
                      <a:r>
                        <a:rPr lang="en-US" sz="1400" b="1" dirty="0" err="1" smtClean="0"/>
                        <a:t>Tamiflu</a:t>
                      </a:r>
                      <a:r>
                        <a:rPr lang="en-US" sz="1400" b="1" dirty="0" smtClean="0"/>
                        <a:t>)</a:t>
                      </a:r>
                      <a:endParaRPr lang="en-US" sz="1400" b="1" dirty="0"/>
                    </a:p>
                  </a:txBody>
                  <a:tcPr marL="12102" marR="12102" marT="6051" marB="6051" anchor="ctr">
                    <a:solidFill>
                      <a:schemeClr val="accent3">
                        <a:lumMod val="60000"/>
                        <a:lumOff val="40000"/>
                      </a:schemeClr>
                    </a:solidFill>
                  </a:tcPr>
                </a:tc>
                <a:tc rowSpan="5">
                  <a:txBody>
                    <a:bodyPr/>
                    <a:lstStyle/>
                    <a:p>
                      <a:pPr algn="ctr" rtl="0"/>
                      <a:r>
                        <a:rPr lang="en-US" sz="1400" dirty="0"/>
                        <a:t>Treatment</a:t>
                      </a:r>
                    </a:p>
                  </a:txBody>
                  <a:tcPr marL="12102" marR="12102" marT="6051" marB="6051" vert="vert270" anchor="ctr"/>
                </a:tc>
                <a:tc>
                  <a:txBody>
                    <a:bodyPr/>
                    <a:lstStyle/>
                    <a:p>
                      <a:pPr algn="ctr" rtl="0"/>
                      <a:r>
                        <a:rPr lang="en-US" sz="1600" dirty="0"/>
                        <a:t>If </a:t>
                      </a:r>
                      <a:r>
                        <a:rPr lang="en-US" sz="1600" dirty="0" smtClean="0"/>
                        <a:t>&lt;1 </a:t>
                      </a:r>
                      <a:r>
                        <a:rPr lang="en-US" sz="1600" dirty="0"/>
                        <a:t>yr old, the dose is </a:t>
                      </a:r>
                      <a:r>
                        <a:rPr lang="en-US" sz="1600" b="1" dirty="0">
                          <a:solidFill>
                            <a:srgbClr val="FF0000"/>
                          </a:solidFill>
                        </a:rPr>
                        <a:t>3 mg/kg/dose</a:t>
                      </a:r>
                      <a:r>
                        <a:rPr lang="en-US" sz="1600" dirty="0"/>
                        <a:t> twice daily</a:t>
                      </a:r>
                    </a:p>
                  </a:txBody>
                  <a:tcPr marL="12102" marR="12102" marT="6051" marB="6051" anchor="ctr"/>
                </a:tc>
                <a:tc rowSpan="5">
                  <a:txBody>
                    <a:bodyPr/>
                    <a:lstStyle/>
                    <a:p>
                      <a:pPr algn="ctr" rtl="0"/>
                      <a:r>
                        <a:rPr lang="en-US" sz="1400" dirty="0"/>
                        <a:t>75 mg </a:t>
                      </a:r>
                      <a:endParaRPr lang="en-US" sz="1400" dirty="0" smtClean="0"/>
                    </a:p>
                    <a:p>
                      <a:pPr algn="ctr" rtl="0"/>
                      <a:r>
                        <a:rPr lang="en-US" sz="1600" b="1" dirty="0" smtClean="0"/>
                        <a:t>twice</a:t>
                      </a:r>
                      <a:r>
                        <a:rPr lang="en-US" sz="1600" dirty="0" smtClean="0"/>
                        <a:t> </a:t>
                      </a:r>
                      <a:r>
                        <a:rPr lang="en-US" sz="1400" dirty="0"/>
                        <a:t>daily</a:t>
                      </a:r>
                    </a:p>
                  </a:txBody>
                  <a:tcPr marL="12102" marR="12102" marT="6051" marB="6051" anchor="ctr"/>
                </a:tc>
                <a:extLst>
                  <a:ext uri="{0D108BD9-81ED-4DB2-BD59-A6C34878D82A}">
                    <a16:rowId xmlns:a16="http://schemas.microsoft.com/office/drawing/2014/main" xmlns="" val="10001"/>
                  </a:ext>
                </a:extLst>
              </a:tr>
              <a:tr h="344794">
                <a:tc vMerge="1">
                  <a:txBody>
                    <a:bodyPr/>
                    <a:lstStyle/>
                    <a:p>
                      <a:pPr rtl="1"/>
                      <a:endParaRPr lang="fa-IR"/>
                    </a:p>
                  </a:txBody>
                  <a:tcPr/>
                </a:tc>
                <a:tc vMerge="1">
                  <a:txBody>
                    <a:bodyPr/>
                    <a:lstStyle/>
                    <a:p>
                      <a:pPr rtl="1"/>
                      <a:endParaRPr lang="fa-IR"/>
                    </a:p>
                  </a:txBody>
                  <a:tcPr/>
                </a:tc>
                <a:tc>
                  <a:txBody>
                    <a:bodyPr/>
                    <a:lstStyle/>
                    <a:p>
                      <a:pPr algn="l" rtl="0"/>
                      <a:r>
                        <a:rPr lang="en-US" sz="1600" dirty="0" smtClean="0"/>
                        <a:t>If &gt;1 </a:t>
                      </a:r>
                      <a:r>
                        <a:rPr lang="en-US" sz="1600" dirty="0"/>
                        <a:t>yr </a:t>
                      </a:r>
                      <a:r>
                        <a:rPr lang="en-US" sz="1600" dirty="0" smtClean="0"/>
                        <a:t>and </a:t>
                      </a:r>
                      <a:r>
                        <a:rPr lang="en-US" sz="1600" dirty="0"/>
                        <a:t>weigh </a:t>
                      </a:r>
                      <a:r>
                        <a:rPr lang="en-US" sz="1600" dirty="0" smtClean="0"/>
                        <a:t>&lt;15 </a:t>
                      </a:r>
                      <a:r>
                        <a:rPr lang="en-US" sz="1600" dirty="0"/>
                        <a:t>kg </a:t>
                      </a:r>
                      <a:r>
                        <a:rPr lang="en-US" sz="1600" dirty="0" smtClean="0"/>
                        <a:t>,                </a:t>
                      </a:r>
                      <a:r>
                        <a:rPr lang="en-US" sz="1600" dirty="0"/>
                        <a:t>the dose is </a:t>
                      </a:r>
                      <a:r>
                        <a:rPr lang="en-US" sz="1600" dirty="0">
                          <a:solidFill>
                            <a:srgbClr val="FF0000"/>
                          </a:solidFill>
                        </a:rPr>
                        <a:t>30</a:t>
                      </a:r>
                      <a:r>
                        <a:rPr lang="en-US" sz="1600" dirty="0"/>
                        <a:t> mg twice a day</a:t>
                      </a:r>
                      <a:r>
                        <a:rPr lang="en-US" sz="1800" dirty="0" smtClean="0"/>
                        <a:t>.</a:t>
                      </a:r>
                      <a:r>
                        <a:rPr lang="en-US" sz="1400" dirty="0" smtClean="0"/>
                        <a:t> (per/Kg)</a:t>
                      </a:r>
                      <a:r>
                        <a:rPr lang="en-US" sz="1800" dirty="0" smtClean="0"/>
                        <a:t> </a:t>
                      </a:r>
                      <a:endParaRPr lang="en-US" sz="1800" dirty="0"/>
                    </a:p>
                  </a:txBody>
                  <a:tcPr marL="12102" marR="12102" marT="6051" marB="6051" anchor="ctr"/>
                </a:tc>
                <a:tc vMerge="1">
                  <a:txBody>
                    <a:bodyPr/>
                    <a:lstStyle/>
                    <a:p>
                      <a:pPr rtl="1"/>
                      <a:endParaRPr lang="fa-IR"/>
                    </a:p>
                  </a:txBody>
                  <a:tcPr/>
                </a:tc>
                <a:extLst>
                  <a:ext uri="{0D108BD9-81ED-4DB2-BD59-A6C34878D82A}">
                    <a16:rowId xmlns:a16="http://schemas.microsoft.com/office/drawing/2014/main" xmlns="" val="10002"/>
                  </a:ext>
                </a:extLst>
              </a:tr>
              <a:tr h="250166">
                <a:tc vMerge="1">
                  <a:txBody>
                    <a:bodyPr/>
                    <a:lstStyle/>
                    <a:p>
                      <a:pPr rtl="1"/>
                      <a:endParaRPr lang="fa-IR"/>
                    </a:p>
                  </a:txBody>
                  <a:tcPr/>
                </a:tc>
                <a:tc vMerge="1">
                  <a:txBody>
                    <a:bodyPr/>
                    <a:lstStyle/>
                    <a:p>
                      <a:pPr rtl="1"/>
                      <a:endParaRPr lang="fa-IR"/>
                    </a:p>
                  </a:txBody>
                  <a:tcPr/>
                </a:tc>
                <a:tc>
                  <a:txBody>
                    <a:bodyPr/>
                    <a:lstStyle/>
                    <a:p>
                      <a:pPr algn="l" rtl="0"/>
                      <a:r>
                        <a:rPr lang="en-US" sz="1600" dirty="0"/>
                        <a:t>If </a:t>
                      </a:r>
                      <a:r>
                        <a:rPr lang="en-US" sz="1600" dirty="0" smtClean="0"/>
                        <a:t>&gt;1 </a:t>
                      </a:r>
                      <a:r>
                        <a:rPr lang="en-US" sz="1600" dirty="0"/>
                        <a:t>yr </a:t>
                      </a:r>
                      <a:r>
                        <a:rPr lang="en-US" sz="1600" dirty="0" smtClean="0"/>
                        <a:t>and </a:t>
                      </a:r>
                      <a:r>
                        <a:rPr lang="en-US" sz="1600" dirty="0"/>
                        <a:t>weigh </a:t>
                      </a:r>
                      <a:r>
                        <a:rPr lang="en-US" sz="1600" dirty="0" smtClean="0"/>
                        <a:t>&gt;15 </a:t>
                      </a:r>
                      <a:r>
                        <a:rPr lang="en-US" sz="1600" dirty="0"/>
                        <a:t>to 23 kg</a:t>
                      </a:r>
                      <a:r>
                        <a:rPr lang="en-US" sz="1600" dirty="0" smtClean="0"/>
                        <a:t>,        </a:t>
                      </a:r>
                      <a:r>
                        <a:rPr lang="en-US" sz="1600" dirty="0"/>
                        <a:t>the dose is </a:t>
                      </a:r>
                      <a:r>
                        <a:rPr lang="en-US" sz="1600" dirty="0">
                          <a:solidFill>
                            <a:srgbClr val="FF0000"/>
                          </a:solidFill>
                        </a:rPr>
                        <a:t>45</a:t>
                      </a:r>
                      <a:r>
                        <a:rPr lang="en-US" sz="1600" dirty="0"/>
                        <a:t> mg twice a day.</a:t>
                      </a:r>
                    </a:p>
                  </a:txBody>
                  <a:tcPr marL="12102" marR="12102" marT="6051" marB="6051" anchor="ctr"/>
                </a:tc>
                <a:tc vMerge="1">
                  <a:txBody>
                    <a:bodyPr/>
                    <a:lstStyle/>
                    <a:p>
                      <a:pPr rtl="1"/>
                      <a:endParaRPr lang="fa-IR"/>
                    </a:p>
                  </a:txBody>
                  <a:tcPr/>
                </a:tc>
                <a:extLst>
                  <a:ext uri="{0D108BD9-81ED-4DB2-BD59-A6C34878D82A}">
                    <a16:rowId xmlns:a16="http://schemas.microsoft.com/office/drawing/2014/main" xmlns="" val="10003"/>
                  </a:ext>
                </a:extLst>
              </a:tr>
              <a:tr h="250166">
                <a:tc vMerge="1">
                  <a:txBody>
                    <a:bodyPr/>
                    <a:lstStyle/>
                    <a:p>
                      <a:pPr rtl="1"/>
                      <a:endParaRPr lang="fa-IR"/>
                    </a:p>
                  </a:txBody>
                  <a:tcPr/>
                </a:tc>
                <a:tc vMerge="1">
                  <a:txBody>
                    <a:bodyPr/>
                    <a:lstStyle/>
                    <a:p>
                      <a:pPr rtl="1"/>
                      <a:endParaRPr lang="fa-IR"/>
                    </a:p>
                  </a:txBody>
                  <a:tcPr/>
                </a:tc>
                <a:tc>
                  <a:txBody>
                    <a:bodyPr/>
                    <a:lstStyle/>
                    <a:p>
                      <a:pPr algn="l" rtl="0"/>
                      <a:r>
                        <a:rPr lang="en-US" sz="1600" dirty="0"/>
                        <a:t>If </a:t>
                      </a:r>
                      <a:r>
                        <a:rPr lang="en-US" sz="1600" dirty="0" smtClean="0"/>
                        <a:t>&gt;1 </a:t>
                      </a:r>
                      <a:r>
                        <a:rPr lang="en-US" sz="1600" dirty="0"/>
                        <a:t>yr </a:t>
                      </a:r>
                      <a:r>
                        <a:rPr lang="en-US" sz="1600" dirty="0" smtClean="0"/>
                        <a:t>and </a:t>
                      </a:r>
                      <a:r>
                        <a:rPr lang="en-US" sz="1600" dirty="0"/>
                        <a:t>weigh </a:t>
                      </a:r>
                      <a:r>
                        <a:rPr lang="en-US" sz="1600" dirty="0" smtClean="0"/>
                        <a:t>&gt;23 </a:t>
                      </a:r>
                      <a:r>
                        <a:rPr lang="en-US" sz="1600" dirty="0"/>
                        <a:t>to 40 </a:t>
                      </a:r>
                      <a:r>
                        <a:rPr lang="en-US" sz="1600" dirty="0" smtClean="0"/>
                        <a:t>kg,        the </a:t>
                      </a:r>
                      <a:r>
                        <a:rPr lang="en-US" sz="1600" dirty="0"/>
                        <a:t>dose is </a:t>
                      </a:r>
                      <a:r>
                        <a:rPr lang="en-US" sz="1600" dirty="0">
                          <a:solidFill>
                            <a:srgbClr val="FF0000"/>
                          </a:solidFill>
                        </a:rPr>
                        <a:t>60</a:t>
                      </a:r>
                      <a:r>
                        <a:rPr lang="en-US" sz="1600" dirty="0"/>
                        <a:t> mg twice a day.</a:t>
                      </a:r>
                    </a:p>
                  </a:txBody>
                  <a:tcPr marL="12102" marR="12102" marT="6051" marB="6051" anchor="ctr"/>
                </a:tc>
                <a:tc vMerge="1">
                  <a:txBody>
                    <a:bodyPr/>
                    <a:lstStyle/>
                    <a:p>
                      <a:pPr rtl="1"/>
                      <a:endParaRPr lang="fa-IR"/>
                    </a:p>
                  </a:txBody>
                  <a:tcPr/>
                </a:tc>
                <a:extLst>
                  <a:ext uri="{0D108BD9-81ED-4DB2-BD59-A6C34878D82A}">
                    <a16:rowId xmlns:a16="http://schemas.microsoft.com/office/drawing/2014/main" xmlns="" val="10004"/>
                  </a:ext>
                </a:extLst>
              </a:tr>
              <a:tr h="250166">
                <a:tc vMerge="1">
                  <a:txBody>
                    <a:bodyPr/>
                    <a:lstStyle/>
                    <a:p>
                      <a:pPr rtl="1"/>
                      <a:endParaRPr lang="fa-IR"/>
                    </a:p>
                  </a:txBody>
                  <a:tcPr/>
                </a:tc>
                <a:tc vMerge="1">
                  <a:txBody>
                    <a:bodyPr/>
                    <a:lstStyle/>
                    <a:p>
                      <a:pPr rtl="1"/>
                      <a:endParaRPr lang="fa-IR"/>
                    </a:p>
                  </a:txBody>
                  <a:tcPr/>
                </a:tc>
                <a:tc>
                  <a:txBody>
                    <a:bodyPr/>
                    <a:lstStyle/>
                    <a:p>
                      <a:pPr algn="l" rtl="0"/>
                      <a:r>
                        <a:rPr lang="en-US" sz="1600" dirty="0"/>
                        <a:t>If </a:t>
                      </a:r>
                      <a:r>
                        <a:rPr lang="en-US" sz="1600" dirty="0" smtClean="0"/>
                        <a:t>&gt;1 </a:t>
                      </a:r>
                      <a:r>
                        <a:rPr lang="en-US" sz="1600" dirty="0"/>
                        <a:t>yr </a:t>
                      </a:r>
                      <a:r>
                        <a:rPr lang="en-US" sz="1600" dirty="0" smtClean="0"/>
                        <a:t>and </a:t>
                      </a:r>
                      <a:r>
                        <a:rPr lang="en-US" sz="1600" dirty="0"/>
                        <a:t>weigh </a:t>
                      </a:r>
                      <a:r>
                        <a:rPr lang="en-US" sz="1600" dirty="0" smtClean="0"/>
                        <a:t>&gt;40 </a:t>
                      </a:r>
                      <a:r>
                        <a:rPr lang="en-US" sz="1600" dirty="0"/>
                        <a:t>kg, </a:t>
                      </a:r>
                      <a:r>
                        <a:rPr lang="en-US" sz="1600" dirty="0" smtClean="0"/>
                        <a:t>                 the </a:t>
                      </a:r>
                      <a:r>
                        <a:rPr lang="en-US" sz="1600" dirty="0"/>
                        <a:t>dose is </a:t>
                      </a:r>
                      <a:r>
                        <a:rPr lang="en-US" sz="1600" dirty="0">
                          <a:solidFill>
                            <a:srgbClr val="FF0000"/>
                          </a:solidFill>
                        </a:rPr>
                        <a:t>75</a:t>
                      </a:r>
                      <a:r>
                        <a:rPr lang="en-US" sz="1600" dirty="0"/>
                        <a:t> mg twice a day.</a:t>
                      </a:r>
                    </a:p>
                  </a:txBody>
                  <a:tcPr marL="12102" marR="12102" marT="6051" marB="6051" anchor="ctr"/>
                </a:tc>
                <a:tc vMerge="1">
                  <a:txBody>
                    <a:bodyPr/>
                    <a:lstStyle/>
                    <a:p>
                      <a:pPr rtl="1"/>
                      <a:endParaRPr lang="fa-IR"/>
                    </a:p>
                  </a:txBody>
                  <a:tcPr/>
                </a:tc>
                <a:extLst>
                  <a:ext uri="{0D108BD9-81ED-4DB2-BD59-A6C34878D82A}">
                    <a16:rowId xmlns:a16="http://schemas.microsoft.com/office/drawing/2014/main" xmlns="" val="10005"/>
                  </a:ext>
                </a:extLst>
              </a:tr>
              <a:tr h="673087">
                <a:tc vMerge="1">
                  <a:txBody>
                    <a:bodyPr/>
                    <a:lstStyle/>
                    <a:p>
                      <a:pPr rtl="1"/>
                      <a:endParaRPr lang="fa-IR"/>
                    </a:p>
                  </a:txBody>
                  <a:tcPr/>
                </a:tc>
                <a:tc rowSpan="6">
                  <a:txBody>
                    <a:bodyPr/>
                    <a:lstStyle/>
                    <a:p>
                      <a:pPr algn="ctr" rtl="0"/>
                      <a:r>
                        <a:rPr lang="en-US" sz="1800" b="1" dirty="0"/>
                        <a:t>Chemo-prophylaxis</a:t>
                      </a:r>
                    </a:p>
                  </a:txBody>
                  <a:tcPr marL="12102" marR="12102" marT="6051" marB="6051" vert="vert270" anchor="ctr">
                    <a:solidFill>
                      <a:schemeClr val="accent4">
                        <a:lumMod val="60000"/>
                        <a:lumOff val="40000"/>
                      </a:schemeClr>
                    </a:solidFill>
                  </a:tcPr>
                </a:tc>
                <a:tc>
                  <a:txBody>
                    <a:bodyPr/>
                    <a:lstStyle/>
                    <a:p>
                      <a:pPr algn="ctr" rtl="0"/>
                      <a:r>
                        <a:rPr lang="en-US" sz="1400" b="1" dirty="0">
                          <a:solidFill>
                            <a:srgbClr val="FF0000"/>
                          </a:solidFill>
                        </a:rPr>
                        <a:t>(Not FDA approved for use in children younger than 1 yr old) </a:t>
                      </a:r>
                      <a:endParaRPr lang="en-US" sz="1400" b="1" dirty="0" smtClean="0">
                        <a:solidFill>
                          <a:srgbClr val="FF0000"/>
                        </a:solidFill>
                      </a:endParaRPr>
                    </a:p>
                    <a:p>
                      <a:pPr algn="ctr" rtl="0"/>
                      <a:r>
                        <a:rPr lang="en-US" sz="1400" b="1" dirty="0" smtClean="0"/>
                        <a:t>If </a:t>
                      </a:r>
                      <a:r>
                        <a:rPr lang="en-US" sz="1400" b="1" dirty="0"/>
                        <a:t>child is </a:t>
                      </a:r>
                      <a:r>
                        <a:rPr lang="en-US" sz="1600" b="1" dirty="0" smtClean="0">
                          <a:solidFill>
                            <a:srgbClr val="FF0000"/>
                          </a:solidFill>
                        </a:rPr>
                        <a:t>&lt;3 </a:t>
                      </a:r>
                      <a:r>
                        <a:rPr lang="en-US" sz="1600" b="1" dirty="0">
                          <a:solidFill>
                            <a:srgbClr val="FF0000"/>
                          </a:solidFill>
                        </a:rPr>
                        <a:t>months old</a:t>
                      </a:r>
                      <a:r>
                        <a:rPr lang="en-US" sz="1400" b="1" dirty="0"/>
                        <a:t>, </a:t>
                      </a:r>
                      <a:r>
                        <a:rPr lang="en-US" sz="1400" b="1" dirty="0" err="1"/>
                        <a:t>chemoprophylactic</a:t>
                      </a:r>
                      <a:r>
                        <a:rPr lang="en-US" sz="1400" b="1" dirty="0"/>
                        <a:t> use is not recommended unless situation is judged </a:t>
                      </a:r>
                      <a:r>
                        <a:rPr lang="en-US" sz="1600" b="1" dirty="0">
                          <a:solidFill>
                            <a:srgbClr val="FF0000"/>
                          </a:solidFill>
                        </a:rPr>
                        <a:t>critical</a:t>
                      </a:r>
                      <a:r>
                        <a:rPr lang="en-US" sz="1600" b="1" dirty="0"/>
                        <a:t> </a:t>
                      </a:r>
                      <a:r>
                        <a:rPr lang="en-US" sz="1400" b="1" dirty="0"/>
                        <a:t>due to limited data on use in this age group.</a:t>
                      </a:r>
                    </a:p>
                  </a:txBody>
                  <a:tcPr marL="12102" marR="12102" marT="6051" marB="6051" anchor="ctr">
                    <a:solidFill>
                      <a:schemeClr val="accent3">
                        <a:lumMod val="40000"/>
                        <a:lumOff val="60000"/>
                      </a:schemeClr>
                    </a:solidFill>
                  </a:tcPr>
                </a:tc>
                <a:tc rowSpan="6">
                  <a:txBody>
                    <a:bodyPr/>
                    <a:lstStyle/>
                    <a:p>
                      <a:pPr algn="ctr" rtl="0"/>
                      <a:r>
                        <a:rPr lang="en-US" sz="1400" dirty="0"/>
                        <a:t>75 </a:t>
                      </a:r>
                      <a:r>
                        <a:rPr lang="en-US" sz="1400" dirty="0" smtClean="0"/>
                        <a:t>mg</a:t>
                      </a:r>
                    </a:p>
                    <a:p>
                      <a:pPr algn="ctr" rtl="0"/>
                      <a:r>
                        <a:rPr lang="en-US" sz="1400" dirty="0" smtClean="0"/>
                        <a:t> </a:t>
                      </a:r>
                      <a:r>
                        <a:rPr lang="en-US" sz="1600" b="1" dirty="0"/>
                        <a:t>once</a:t>
                      </a:r>
                      <a:r>
                        <a:rPr lang="en-US" sz="1600" dirty="0"/>
                        <a:t> </a:t>
                      </a:r>
                      <a:r>
                        <a:rPr lang="en-US" sz="1400" dirty="0"/>
                        <a:t>daily</a:t>
                      </a:r>
                    </a:p>
                  </a:txBody>
                  <a:tcPr marL="12102" marR="12102" marT="6051" marB="6051" anchor="ctr">
                    <a:solidFill>
                      <a:schemeClr val="accent4">
                        <a:lumMod val="60000"/>
                        <a:lumOff val="40000"/>
                      </a:schemeClr>
                    </a:solidFill>
                  </a:tcPr>
                </a:tc>
                <a:extLst>
                  <a:ext uri="{0D108BD9-81ED-4DB2-BD59-A6C34878D82A}">
                    <a16:rowId xmlns:a16="http://schemas.microsoft.com/office/drawing/2014/main" xmlns="" val="10006"/>
                  </a:ext>
                </a:extLst>
              </a:tr>
              <a:tr h="433131">
                <a:tc vMerge="1">
                  <a:txBody>
                    <a:bodyPr/>
                    <a:lstStyle/>
                    <a:p>
                      <a:pPr rtl="1"/>
                      <a:endParaRPr lang="fa-IR"/>
                    </a:p>
                  </a:txBody>
                  <a:tcPr/>
                </a:tc>
                <a:tc vMerge="1">
                  <a:txBody>
                    <a:bodyPr/>
                    <a:lstStyle/>
                    <a:p>
                      <a:pPr rtl="1"/>
                      <a:endParaRPr lang="fa-IR"/>
                    </a:p>
                  </a:txBody>
                  <a:tcPr/>
                </a:tc>
                <a:tc>
                  <a:txBody>
                    <a:bodyPr/>
                    <a:lstStyle/>
                    <a:p>
                      <a:pPr algn="ctr" rtl="0"/>
                      <a:r>
                        <a:rPr lang="en-US" sz="1400" b="1" dirty="0" smtClean="0"/>
                        <a:t>If </a:t>
                      </a:r>
                      <a:r>
                        <a:rPr lang="en-US" sz="1400" b="1" dirty="0"/>
                        <a:t>child is </a:t>
                      </a:r>
                      <a:r>
                        <a:rPr lang="en-US" sz="1400" b="1" dirty="0" smtClean="0"/>
                        <a:t>&gt;</a:t>
                      </a:r>
                      <a:r>
                        <a:rPr lang="en-US" sz="1600" b="1" dirty="0" smtClean="0">
                          <a:solidFill>
                            <a:schemeClr val="accent1">
                              <a:lumMod val="50000"/>
                            </a:schemeClr>
                          </a:solidFill>
                        </a:rPr>
                        <a:t>3 </a:t>
                      </a:r>
                      <a:r>
                        <a:rPr lang="en-US" sz="1600" b="1" dirty="0">
                          <a:solidFill>
                            <a:schemeClr val="accent1">
                              <a:lumMod val="50000"/>
                            </a:schemeClr>
                          </a:solidFill>
                        </a:rPr>
                        <a:t>months </a:t>
                      </a:r>
                      <a:r>
                        <a:rPr lang="en-US" sz="1400" b="1" dirty="0" smtClean="0"/>
                        <a:t>and </a:t>
                      </a:r>
                      <a:r>
                        <a:rPr lang="en-US" sz="1600" b="1" dirty="0" smtClean="0">
                          <a:solidFill>
                            <a:schemeClr val="accent1">
                              <a:lumMod val="50000"/>
                            </a:schemeClr>
                          </a:solidFill>
                        </a:rPr>
                        <a:t>&lt;1 </a:t>
                      </a:r>
                      <a:r>
                        <a:rPr lang="en-US" sz="1600" b="1" dirty="0">
                          <a:solidFill>
                            <a:schemeClr val="accent1">
                              <a:lumMod val="50000"/>
                            </a:schemeClr>
                          </a:solidFill>
                        </a:rPr>
                        <a:t>yr </a:t>
                      </a:r>
                      <a:r>
                        <a:rPr lang="en-US" sz="1400" b="1" dirty="0"/>
                        <a:t>old, dose is 3 mg/kg/dose once per day.</a:t>
                      </a:r>
                    </a:p>
                  </a:txBody>
                  <a:tcPr marL="12102" marR="12102" marT="6051" marB="6051" anchor="ctr">
                    <a:solidFill>
                      <a:schemeClr val="accent4">
                        <a:lumMod val="40000"/>
                        <a:lumOff val="60000"/>
                      </a:schemeClr>
                    </a:solidFill>
                  </a:tcPr>
                </a:tc>
                <a:tc vMerge="1">
                  <a:txBody>
                    <a:bodyPr/>
                    <a:lstStyle/>
                    <a:p>
                      <a:pPr rtl="1"/>
                      <a:endParaRPr lang="fa-IR"/>
                    </a:p>
                  </a:txBody>
                  <a:tcPr/>
                </a:tc>
                <a:extLst>
                  <a:ext uri="{0D108BD9-81ED-4DB2-BD59-A6C34878D82A}">
                    <a16:rowId xmlns:a16="http://schemas.microsoft.com/office/drawing/2014/main" xmlns="" val="10007"/>
                  </a:ext>
                </a:extLst>
              </a:tr>
              <a:tr h="344794">
                <a:tc vMerge="1">
                  <a:txBody>
                    <a:bodyPr/>
                    <a:lstStyle/>
                    <a:p>
                      <a:pPr rtl="1"/>
                      <a:endParaRPr lang="fa-IR"/>
                    </a:p>
                  </a:txBody>
                  <a:tcPr/>
                </a:tc>
                <a:tc vMerge="1">
                  <a:txBody>
                    <a:bodyPr/>
                    <a:lstStyle/>
                    <a:p>
                      <a:pPr rtl="1"/>
                      <a:endParaRPr lang="fa-IR"/>
                    </a:p>
                  </a:txBody>
                  <a:tcPr/>
                </a:tc>
                <a:tc>
                  <a:txBody>
                    <a:bodyPr/>
                    <a:lstStyle/>
                    <a:p>
                      <a:pPr algn="l" rtl="0"/>
                      <a:r>
                        <a:rPr lang="en-US" sz="1400" b="1" dirty="0" smtClean="0"/>
                        <a:t>If &gt;1 yr, </a:t>
                      </a:r>
                      <a:r>
                        <a:rPr lang="en-US" sz="1400" b="1" dirty="0"/>
                        <a:t>and </a:t>
                      </a:r>
                      <a:r>
                        <a:rPr lang="en-US" sz="1400" b="1" dirty="0" smtClean="0"/>
                        <a:t>&lt;weigh </a:t>
                      </a:r>
                      <a:r>
                        <a:rPr lang="en-US" sz="1400" b="1" dirty="0"/>
                        <a:t>15 </a:t>
                      </a:r>
                      <a:r>
                        <a:rPr lang="en-US" sz="1400" b="1" dirty="0" smtClean="0"/>
                        <a:t>kg,           </a:t>
                      </a:r>
                      <a:r>
                        <a:rPr lang="en-US" sz="1400" b="1" dirty="0"/>
                        <a:t>the dose is </a:t>
                      </a:r>
                      <a:r>
                        <a:rPr lang="en-US" sz="1400" b="1" dirty="0">
                          <a:solidFill>
                            <a:srgbClr val="FF0000"/>
                          </a:solidFill>
                        </a:rPr>
                        <a:t>30</a:t>
                      </a:r>
                      <a:r>
                        <a:rPr lang="en-US" sz="1400" b="1" dirty="0"/>
                        <a:t> mg once a day</a:t>
                      </a:r>
                      <a:r>
                        <a:rPr lang="en-US" sz="1400" b="1" dirty="0" smtClean="0"/>
                        <a:t>. (per child's weight) </a:t>
                      </a:r>
                      <a:endParaRPr lang="en-US" sz="1400" b="1" dirty="0"/>
                    </a:p>
                  </a:txBody>
                  <a:tcPr marL="12102" marR="12102" marT="6051" marB="6051" anchor="ctr">
                    <a:solidFill>
                      <a:schemeClr val="accent4">
                        <a:lumMod val="60000"/>
                        <a:lumOff val="40000"/>
                      </a:schemeClr>
                    </a:solidFill>
                  </a:tcPr>
                </a:tc>
                <a:tc vMerge="1">
                  <a:txBody>
                    <a:bodyPr/>
                    <a:lstStyle/>
                    <a:p>
                      <a:pPr rtl="1"/>
                      <a:endParaRPr lang="fa-IR"/>
                    </a:p>
                  </a:txBody>
                  <a:tcPr/>
                </a:tc>
                <a:extLst>
                  <a:ext uri="{0D108BD9-81ED-4DB2-BD59-A6C34878D82A}">
                    <a16:rowId xmlns:a16="http://schemas.microsoft.com/office/drawing/2014/main" xmlns="" val="10008"/>
                  </a:ext>
                </a:extLst>
              </a:tr>
              <a:tr h="250166">
                <a:tc vMerge="1">
                  <a:txBody>
                    <a:bodyPr/>
                    <a:lstStyle/>
                    <a:p>
                      <a:pPr rtl="1"/>
                      <a:endParaRPr lang="fa-IR"/>
                    </a:p>
                  </a:txBody>
                  <a:tcPr/>
                </a:tc>
                <a:tc vMerge="1">
                  <a:txBody>
                    <a:bodyPr/>
                    <a:lstStyle/>
                    <a:p>
                      <a:pPr rtl="1"/>
                      <a:endParaRPr lang="fa-IR"/>
                    </a:p>
                  </a:txBody>
                  <a:tcPr/>
                </a:tc>
                <a:tc>
                  <a:txBody>
                    <a:bodyPr/>
                    <a:lstStyle/>
                    <a:p>
                      <a:pPr algn="l" rtl="0"/>
                      <a:r>
                        <a:rPr lang="en-US" sz="1400" b="1" dirty="0"/>
                        <a:t>If </a:t>
                      </a:r>
                      <a:r>
                        <a:rPr lang="en-US" sz="1400" b="1" dirty="0" smtClean="0"/>
                        <a:t>&gt;1 </a:t>
                      </a:r>
                      <a:r>
                        <a:rPr lang="en-US" sz="1400" b="1" dirty="0"/>
                        <a:t>yr </a:t>
                      </a:r>
                      <a:r>
                        <a:rPr lang="en-US" sz="1400" b="1" dirty="0" smtClean="0"/>
                        <a:t>and </a:t>
                      </a:r>
                      <a:r>
                        <a:rPr lang="en-US" sz="1400" b="1" dirty="0"/>
                        <a:t>weigh </a:t>
                      </a:r>
                      <a:r>
                        <a:rPr lang="en-US" sz="1400" b="1" dirty="0" smtClean="0"/>
                        <a:t>&gt;15 </a:t>
                      </a:r>
                      <a:r>
                        <a:rPr lang="en-US" sz="1400" b="1" dirty="0"/>
                        <a:t>to 23 kg</a:t>
                      </a:r>
                      <a:r>
                        <a:rPr lang="en-US" sz="1400" b="1" dirty="0" smtClean="0"/>
                        <a:t>, the </a:t>
                      </a:r>
                      <a:r>
                        <a:rPr lang="en-US" sz="1400" b="1" dirty="0"/>
                        <a:t>dose is </a:t>
                      </a:r>
                      <a:r>
                        <a:rPr lang="en-US" sz="1400" b="1" dirty="0">
                          <a:solidFill>
                            <a:srgbClr val="FF0000"/>
                          </a:solidFill>
                        </a:rPr>
                        <a:t>45</a:t>
                      </a:r>
                      <a:r>
                        <a:rPr lang="en-US" sz="1400" b="1" dirty="0"/>
                        <a:t> mg once a day.</a:t>
                      </a:r>
                    </a:p>
                  </a:txBody>
                  <a:tcPr marL="12102" marR="12102" marT="6051" marB="6051" anchor="ctr">
                    <a:solidFill>
                      <a:schemeClr val="accent4">
                        <a:lumMod val="60000"/>
                        <a:lumOff val="40000"/>
                      </a:schemeClr>
                    </a:solidFill>
                  </a:tcPr>
                </a:tc>
                <a:tc vMerge="1">
                  <a:txBody>
                    <a:bodyPr/>
                    <a:lstStyle/>
                    <a:p>
                      <a:pPr rtl="1"/>
                      <a:endParaRPr lang="fa-IR"/>
                    </a:p>
                  </a:txBody>
                  <a:tcPr/>
                </a:tc>
                <a:extLst>
                  <a:ext uri="{0D108BD9-81ED-4DB2-BD59-A6C34878D82A}">
                    <a16:rowId xmlns:a16="http://schemas.microsoft.com/office/drawing/2014/main" xmlns="" val="10009"/>
                  </a:ext>
                </a:extLst>
              </a:tr>
              <a:tr h="250166">
                <a:tc vMerge="1">
                  <a:txBody>
                    <a:bodyPr/>
                    <a:lstStyle/>
                    <a:p>
                      <a:pPr rtl="1"/>
                      <a:endParaRPr lang="fa-IR"/>
                    </a:p>
                  </a:txBody>
                  <a:tcPr/>
                </a:tc>
                <a:tc vMerge="1">
                  <a:txBody>
                    <a:bodyPr/>
                    <a:lstStyle/>
                    <a:p>
                      <a:pPr rtl="1"/>
                      <a:endParaRPr lang="fa-IR"/>
                    </a:p>
                  </a:txBody>
                  <a:tcPr/>
                </a:tc>
                <a:tc>
                  <a:txBody>
                    <a:bodyPr/>
                    <a:lstStyle/>
                    <a:p>
                      <a:pPr algn="l" rtl="0"/>
                      <a:r>
                        <a:rPr lang="en-US" sz="1400" b="1" dirty="0"/>
                        <a:t>If </a:t>
                      </a:r>
                      <a:r>
                        <a:rPr lang="en-US" sz="1400" b="1" dirty="0" smtClean="0"/>
                        <a:t>&gt;1 </a:t>
                      </a:r>
                      <a:r>
                        <a:rPr lang="en-US" sz="1400" b="1" dirty="0"/>
                        <a:t>yr </a:t>
                      </a:r>
                      <a:r>
                        <a:rPr lang="en-US" sz="1400" b="1" dirty="0" smtClean="0"/>
                        <a:t>and </a:t>
                      </a:r>
                      <a:r>
                        <a:rPr lang="en-US" sz="1400" b="1" dirty="0"/>
                        <a:t>weigh </a:t>
                      </a:r>
                      <a:r>
                        <a:rPr lang="en-US" sz="1400" b="1" dirty="0" smtClean="0"/>
                        <a:t>&gt;23 </a:t>
                      </a:r>
                      <a:r>
                        <a:rPr lang="en-US" sz="1400" b="1" dirty="0"/>
                        <a:t>to 40 kg, </a:t>
                      </a:r>
                      <a:r>
                        <a:rPr lang="en-US" sz="1400" b="1" dirty="0" smtClean="0"/>
                        <a:t>the </a:t>
                      </a:r>
                      <a:r>
                        <a:rPr lang="en-US" sz="1400" b="1" dirty="0"/>
                        <a:t>dose is </a:t>
                      </a:r>
                      <a:r>
                        <a:rPr lang="en-US" sz="1400" b="1" dirty="0">
                          <a:solidFill>
                            <a:srgbClr val="FF0000"/>
                          </a:solidFill>
                        </a:rPr>
                        <a:t>60</a:t>
                      </a:r>
                      <a:r>
                        <a:rPr lang="en-US" sz="1400" b="1" dirty="0"/>
                        <a:t> mg once a day.</a:t>
                      </a:r>
                    </a:p>
                  </a:txBody>
                  <a:tcPr marL="12102" marR="12102" marT="6051" marB="6051" anchor="ctr">
                    <a:solidFill>
                      <a:schemeClr val="accent4">
                        <a:lumMod val="60000"/>
                        <a:lumOff val="40000"/>
                      </a:schemeClr>
                    </a:solidFill>
                  </a:tcPr>
                </a:tc>
                <a:tc vMerge="1">
                  <a:txBody>
                    <a:bodyPr/>
                    <a:lstStyle/>
                    <a:p>
                      <a:pPr rtl="1"/>
                      <a:endParaRPr lang="fa-IR"/>
                    </a:p>
                  </a:txBody>
                  <a:tcPr/>
                </a:tc>
                <a:extLst>
                  <a:ext uri="{0D108BD9-81ED-4DB2-BD59-A6C34878D82A}">
                    <a16:rowId xmlns:a16="http://schemas.microsoft.com/office/drawing/2014/main" xmlns="" val="10010"/>
                  </a:ext>
                </a:extLst>
              </a:tr>
              <a:tr h="250166">
                <a:tc vMerge="1">
                  <a:txBody>
                    <a:bodyPr/>
                    <a:lstStyle/>
                    <a:p>
                      <a:pPr rtl="1"/>
                      <a:endParaRPr lang="fa-IR"/>
                    </a:p>
                  </a:txBody>
                  <a:tcPr/>
                </a:tc>
                <a:tc vMerge="1">
                  <a:txBody>
                    <a:bodyPr/>
                    <a:lstStyle/>
                    <a:p>
                      <a:pPr rtl="1"/>
                      <a:endParaRPr lang="fa-IR"/>
                    </a:p>
                  </a:txBody>
                  <a:tcPr/>
                </a:tc>
                <a:tc>
                  <a:txBody>
                    <a:bodyPr/>
                    <a:lstStyle/>
                    <a:p>
                      <a:pPr algn="l" rtl="0"/>
                      <a:r>
                        <a:rPr lang="en-US" sz="1400" b="1" dirty="0"/>
                        <a:t>If </a:t>
                      </a:r>
                      <a:r>
                        <a:rPr lang="en-US" sz="1400" b="1" dirty="0" smtClean="0"/>
                        <a:t>&gt;1 </a:t>
                      </a:r>
                      <a:r>
                        <a:rPr lang="en-US" sz="1400" b="1" dirty="0"/>
                        <a:t>yr </a:t>
                      </a:r>
                      <a:r>
                        <a:rPr lang="en-US" sz="1400" b="1" dirty="0" smtClean="0"/>
                        <a:t>and </a:t>
                      </a:r>
                      <a:r>
                        <a:rPr lang="en-US" sz="1400" b="1" dirty="0"/>
                        <a:t>weigh </a:t>
                      </a:r>
                      <a:r>
                        <a:rPr lang="en-US" sz="1400" b="1" dirty="0" smtClean="0"/>
                        <a:t>&gt; </a:t>
                      </a:r>
                      <a:r>
                        <a:rPr lang="en-US" sz="1400" b="1" dirty="0"/>
                        <a:t>40 kg</a:t>
                      </a:r>
                      <a:r>
                        <a:rPr lang="en-US" sz="1400" b="1" dirty="0" smtClean="0"/>
                        <a:t>,           </a:t>
                      </a:r>
                      <a:r>
                        <a:rPr lang="en-US" sz="1400" b="1" dirty="0"/>
                        <a:t>the dose is </a:t>
                      </a:r>
                      <a:r>
                        <a:rPr lang="en-US" sz="1400" b="1" dirty="0">
                          <a:solidFill>
                            <a:srgbClr val="FF0000"/>
                          </a:solidFill>
                        </a:rPr>
                        <a:t>75</a:t>
                      </a:r>
                      <a:r>
                        <a:rPr lang="en-US" sz="1400" b="1" dirty="0"/>
                        <a:t> mg once a day.</a:t>
                      </a:r>
                    </a:p>
                  </a:txBody>
                  <a:tcPr marL="12102" marR="12102" marT="6051" marB="6051" anchor="ctr">
                    <a:solidFill>
                      <a:schemeClr val="accent4">
                        <a:lumMod val="60000"/>
                        <a:lumOff val="40000"/>
                      </a:schemeClr>
                    </a:solidFill>
                  </a:tcPr>
                </a:tc>
                <a:tc vMerge="1">
                  <a:txBody>
                    <a:bodyPr/>
                    <a:lstStyle/>
                    <a:p>
                      <a:pPr rtl="1"/>
                      <a:endParaRPr lang="fa-IR"/>
                    </a:p>
                  </a:txBody>
                  <a:tcPr/>
                </a:tc>
                <a:extLst>
                  <a:ext uri="{0D108BD9-81ED-4DB2-BD59-A6C34878D82A}">
                    <a16:rowId xmlns:a16="http://schemas.microsoft.com/office/drawing/2014/main" xmlns="" val="10011"/>
                  </a:ext>
                </a:extLst>
              </a:tr>
              <a:tr h="368665">
                <a:tc rowSpan="2">
                  <a:txBody>
                    <a:bodyPr/>
                    <a:lstStyle/>
                    <a:p>
                      <a:pPr algn="ctr" rtl="0"/>
                      <a:r>
                        <a:rPr lang="en-US" sz="1400" b="1" dirty="0"/>
                        <a:t>Zanamivir (</a:t>
                      </a:r>
                      <a:r>
                        <a:rPr lang="en-US" sz="1400" b="1" dirty="0" err="1" smtClean="0"/>
                        <a:t>Relenza</a:t>
                      </a:r>
                      <a:r>
                        <a:rPr lang="en-US" sz="1400" b="1" dirty="0" smtClean="0"/>
                        <a:t>)</a:t>
                      </a:r>
                      <a:endParaRPr lang="en-US" sz="1400" b="1" dirty="0"/>
                    </a:p>
                  </a:txBody>
                  <a:tcPr marL="12102" marR="12102" marT="6051" marB="6051" anchor="ctr"/>
                </a:tc>
                <a:tc>
                  <a:txBody>
                    <a:bodyPr/>
                    <a:lstStyle/>
                    <a:p>
                      <a:pPr algn="ctr" rtl="0"/>
                      <a:r>
                        <a:rPr lang="en-US" sz="1100"/>
                        <a:t>Treatment</a:t>
                      </a:r>
                    </a:p>
                  </a:txBody>
                  <a:tcPr marL="12102" marR="12102" marT="6051" marB="6051" anchor="ctr"/>
                </a:tc>
                <a:tc>
                  <a:txBody>
                    <a:bodyPr/>
                    <a:lstStyle/>
                    <a:p>
                      <a:pPr algn="ctr" rtl="0"/>
                      <a:r>
                        <a:rPr lang="en-US" sz="1400" dirty="0" smtClean="0"/>
                        <a:t>10 </a:t>
                      </a:r>
                      <a:r>
                        <a:rPr lang="en-US" sz="1400" dirty="0"/>
                        <a:t>mg (2 inhalations) twice </a:t>
                      </a:r>
                      <a:r>
                        <a:rPr lang="en-US" sz="1400" dirty="0" smtClean="0"/>
                        <a:t>daily (Not </a:t>
                      </a:r>
                      <a:r>
                        <a:rPr lang="en-US" sz="1400" dirty="0"/>
                        <a:t>FDA approved for use in children </a:t>
                      </a:r>
                      <a:r>
                        <a:rPr lang="en-US" sz="1400" dirty="0" smtClean="0"/>
                        <a:t>&lt;7 </a:t>
                      </a:r>
                      <a:r>
                        <a:rPr lang="en-US" sz="1400" dirty="0"/>
                        <a:t>yrs old)</a:t>
                      </a:r>
                    </a:p>
                  </a:txBody>
                  <a:tcPr marL="12102" marR="12102" marT="6051" marB="6051" anchor="ctr"/>
                </a:tc>
                <a:tc>
                  <a:txBody>
                    <a:bodyPr/>
                    <a:lstStyle/>
                    <a:p>
                      <a:pPr algn="ctr" rtl="0"/>
                      <a:r>
                        <a:rPr lang="en-US" sz="1000" dirty="0"/>
                        <a:t>10 </a:t>
                      </a:r>
                      <a:r>
                        <a:rPr lang="en-US" sz="1000" dirty="0" smtClean="0"/>
                        <a:t>mg</a:t>
                      </a:r>
                    </a:p>
                    <a:p>
                      <a:pPr algn="ctr" rtl="0"/>
                      <a:r>
                        <a:rPr lang="en-US" sz="1000" dirty="0" smtClean="0"/>
                        <a:t> </a:t>
                      </a:r>
                      <a:r>
                        <a:rPr lang="en-US" sz="1100" b="1" dirty="0"/>
                        <a:t>twice</a:t>
                      </a:r>
                      <a:r>
                        <a:rPr lang="en-US" sz="1100" dirty="0"/>
                        <a:t> </a:t>
                      </a:r>
                      <a:r>
                        <a:rPr lang="en-US" sz="1000" dirty="0"/>
                        <a:t>daily</a:t>
                      </a:r>
                    </a:p>
                  </a:txBody>
                  <a:tcPr marL="12102" marR="12102" marT="6051" marB="6051" anchor="ctr"/>
                </a:tc>
                <a:extLst>
                  <a:ext uri="{0D108BD9-81ED-4DB2-BD59-A6C34878D82A}">
                    <a16:rowId xmlns:a16="http://schemas.microsoft.com/office/drawing/2014/main" xmlns="" val="10012"/>
                  </a:ext>
                </a:extLst>
              </a:tr>
              <a:tr h="368665">
                <a:tc vMerge="1">
                  <a:txBody>
                    <a:bodyPr/>
                    <a:lstStyle/>
                    <a:p>
                      <a:pPr rtl="1"/>
                      <a:endParaRPr lang="fa-IR"/>
                    </a:p>
                  </a:txBody>
                  <a:tcPr/>
                </a:tc>
                <a:tc>
                  <a:txBody>
                    <a:bodyPr/>
                    <a:lstStyle/>
                    <a:p>
                      <a:pPr algn="ctr" rtl="0"/>
                      <a:r>
                        <a:rPr lang="en-US" sz="1100" b="1" dirty="0"/>
                        <a:t>Chemo-prophylaxis</a:t>
                      </a:r>
                    </a:p>
                  </a:txBody>
                  <a:tcPr marL="12102" marR="12102" marT="6051" marB="6051" anchor="ctr">
                    <a:solidFill>
                      <a:schemeClr val="accent4">
                        <a:lumMod val="60000"/>
                        <a:lumOff val="40000"/>
                      </a:schemeClr>
                    </a:solidFill>
                  </a:tcPr>
                </a:tc>
                <a:tc>
                  <a:txBody>
                    <a:bodyPr/>
                    <a:lstStyle/>
                    <a:p>
                      <a:pPr algn="ctr" rtl="0"/>
                      <a:r>
                        <a:rPr lang="en-US" sz="1400" b="1" dirty="0"/>
                        <a:t>10 mg (2 inhalations) once </a:t>
                      </a:r>
                      <a:r>
                        <a:rPr lang="en-US" sz="1400" b="1" dirty="0" smtClean="0"/>
                        <a:t>daily (Not </a:t>
                      </a:r>
                      <a:r>
                        <a:rPr lang="en-US" sz="1400" b="1" dirty="0"/>
                        <a:t>FDA approved for use in children </a:t>
                      </a:r>
                      <a:r>
                        <a:rPr lang="en-US" sz="1400" b="1" dirty="0" smtClean="0"/>
                        <a:t>&lt;5 </a:t>
                      </a:r>
                      <a:r>
                        <a:rPr lang="en-US" sz="1400" b="1" dirty="0"/>
                        <a:t>yrs old)</a:t>
                      </a:r>
                    </a:p>
                  </a:txBody>
                  <a:tcPr marL="12102" marR="12102" marT="6051" marB="6051" anchor="ctr">
                    <a:solidFill>
                      <a:schemeClr val="accent4">
                        <a:lumMod val="40000"/>
                        <a:lumOff val="60000"/>
                      </a:schemeClr>
                    </a:solidFill>
                  </a:tcPr>
                </a:tc>
                <a:tc>
                  <a:txBody>
                    <a:bodyPr/>
                    <a:lstStyle/>
                    <a:p>
                      <a:pPr algn="ctr" rtl="0"/>
                      <a:r>
                        <a:rPr lang="en-US" sz="1000" dirty="0"/>
                        <a:t>10 </a:t>
                      </a:r>
                      <a:r>
                        <a:rPr lang="en-US" sz="1000" dirty="0" smtClean="0"/>
                        <a:t>mg</a:t>
                      </a:r>
                    </a:p>
                    <a:p>
                      <a:pPr algn="ctr" rtl="0"/>
                      <a:r>
                        <a:rPr lang="en-US" sz="1000" dirty="0" smtClean="0"/>
                        <a:t> </a:t>
                      </a:r>
                      <a:r>
                        <a:rPr lang="en-US" sz="1400" b="1" dirty="0" smtClean="0"/>
                        <a:t>once</a:t>
                      </a:r>
                      <a:r>
                        <a:rPr lang="en-US" sz="1400" dirty="0" smtClean="0"/>
                        <a:t> </a:t>
                      </a:r>
                      <a:r>
                        <a:rPr lang="en-US" sz="1000" dirty="0"/>
                        <a:t>daily</a:t>
                      </a:r>
                    </a:p>
                  </a:txBody>
                  <a:tcPr marL="12102" marR="12102" marT="6051" marB="6051" anchor="ctr">
                    <a:solidFill>
                      <a:schemeClr val="accent4">
                        <a:lumMod val="60000"/>
                        <a:lumOff val="40000"/>
                      </a:schemeClr>
                    </a:solidFill>
                  </a:tcPr>
                </a:tc>
                <a:extLst>
                  <a:ext uri="{0D108BD9-81ED-4DB2-BD59-A6C34878D82A}">
                    <a16:rowId xmlns:a16="http://schemas.microsoft.com/office/drawing/2014/main" xmlns="" val="10013"/>
                  </a:ext>
                </a:extLst>
              </a:tr>
            </a:tbl>
          </a:graphicData>
        </a:graphic>
      </p:graphicFrame>
      <p:sp>
        <p:nvSpPr>
          <p:cNvPr id="90116" name="Rectangle 1"/>
          <p:cNvSpPr>
            <a:spLocks noChangeArrowheads="1"/>
          </p:cNvSpPr>
          <p:nvPr/>
        </p:nvSpPr>
        <p:spPr bwMode="auto">
          <a:xfrm>
            <a:off x="10419214" y="43934"/>
            <a:ext cx="248786" cy="369332"/>
          </a:xfrm>
          <a:prstGeom prst="rect">
            <a:avLst/>
          </a:prstGeom>
          <a:noFill/>
          <a:ln w="9525">
            <a:noFill/>
            <a:miter lim="800000"/>
            <a:headEnd/>
            <a:tailEnd/>
          </a:ln>
        </p:spPr>
        <p:txBody>
          <a:bodyPr wrap="none" anchor="ctr">
            <a:spAutoFit/>
          </a:bodyPr>
          <a:lstStyle/>
          <a:p>
            <a:pPr algn="r" rtl="1"/>
            <a:r>
              <a:rPr lang="fa-IR"/>
              <a:t> </a:t>
            </a:r>
          </a:p>
        </p:txBody>
      </p:sp>
    </p:spTree>
    <p:extLst>
      <p:ext uri="{BB962C8B-B14F-4D97-AF65-F5344CB8AC3E}">
        <p14:creationId xmlns:p14="http://schemas.microsoft.com/office/powerpoint/2010/main" val="23035730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6003" r="-220" b="1171"/>
          <a:stretch/>
        </p:blipFill>
        <p:spPr>
          <a:xfrm>
            <a:off x="1937982" y="0"/>
            <a:ext cx="7915702" cy="6888016"/>
          </a:xfrm>
        </p:spPr>
      </p:pic>
    </p:spTree>
    <p:extLst>
      <p:ext uri="{BB962C8B-B14F-4D97-AF65-F5344CB8AC3E}">
        <p14:creationId xmlns:p14="http://schemas.microsoft.com/office/powerpoint/2010/main" val="67067687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a:lstStyle/>
          <a:p>
            <a:pPr algn="ctr" eaLnBrk="1" hangingPunct="1"/>
            <a:r>
              <a:rPr lang="fa-IR" dirty="0" smtClean="0">
                <a:cs typeface="B Titr" panose="00000700000000000000" pitchFamily="2" charset="-78"/>
              </a:rPr>
              <a:t>با تشکر از صبر و حوصله شما</a:t>
            </a:r>
          </a:p>
        </p:txBody>
      </p:sp>
      <p:pic>
        <p:nvPicPr>
          <p:cNvPr id="99331" name="Content Placeholder 3" descr="سیب.jpg"/>
          <p:cNvPicPr>
            <a:picLocks noGrp="1" noChangeAspect="1"/>
          </p:cNvPicPr>
          <p:nvPr>
            <p:ph idx="1"/>
          </p:nvPr>
        </p:nvPicPr>
        <p:blipFill>
          <a:blip r:embed="rId2" cstate="print"/>
          <a:srcRect/>
          <a:stretch>
            <a:fillRect/>
          </a:stretch>
        </p:blipFill>
        <p:spPr>
          <a:xfrm>
            <a:off x="2667000" y="1285876"/>
            <a:ext cx="6770688" cy="5078413"/>
          </a:xfrm>
        </p:spPr>
      </p:pic>
    </p:spTree>
    <p:extLst>
      <p:ext uri="{BB962C8B-B14F-4D97-AF65-F5344CB8AC3E}">
        <p14:creationId xmlns:p14="http://schemas.microsoft.com/office/powerpoint/2010/main" val="24698384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a:cs typeface="B Titr" panose="00000700000000000000" pitchFamily="2" charset="-78"/>
              </a:rPr>
              <a:t>خطر </a:t>
            </a:r>
            <a:r>
              <a:rPr lang="fa-IR" b="1" dirty="0" smtClean="0">
                <a:cs typeface="B Titr" panose="00000700000000000000" pitchFamily="2" charset="-78"/>
              </a:rPr>
              <a:t>انتقال</a:t>
            </a:r>
            <a:endParaRPr lang="fa-IR" dirty="0">
              <a:cs typeface="B Titr" panose="00000700000000000000" pitchFamily="2" charset="-78"/>
            </a:endParaRPr>
          </a:p>
        </p:txBody>
      </p:sp>
      <p:sp>
        <p:nvSpPr>
          <p:cNvPr id="3" name="Content Placeholder 2"/>
          <p:cNvSpPr>
            <a:spLocks noGrp="1"/>
          </p:cNvSpPr>
          <p:nvPr>
            <p:ph idx="1"/>
          </p:nvPr>
        </p:nvSpPr>
        <p:spPr/>
        <p:txBody>
          <a:bodyPr>
            <a:normAutofit/>
          </a:bodyPr>
          <a:lstStyle/>
          <a:p>
            <a:pPr marL="0" indent="0" algn="r" rtl="1">
              <a:buNone/>
            </a:pPr>
            <a:r>
              <a:rPr lang="fa-IR" dirty="0">
                <a:cs typeface="B Titr" panose="00000700000000000000" pitchFamily="2" charset="-78"/>
              </a:rPr>
              <a:t>خطر انتقال ویروس </a:t>
            </a:r>
            <a:r>
              <a:rPr lang="en-US" dirty="0">
                <a:cs typeface="B Titr" panose="00000700000000000000" pitchFamily="2" charset="-78"/>
              </a:rPr>
              <a:t>HIV</a:t>
            </a:r>
            <a:r>
              <a:rPr lang="fa-IR" dirty="0">
                <a:cs typeface="B Titr" panose="00000700000000000000" pitchFamily="2" charset="-78"/>
              </a:rPr>
              <a:t> بدنبال مواجهه از طریق پرکوتانئوس (زیر جلدی) 3/0% و از طریق مخاطات 09/0% می باشد. </a:t>
            </a:r>
            <a:endParaRPr lang="en-US" dirty="0">
              <a:cs typeface="B Titr" panose="00000700000000000000" pitchFamily="2" charset="-78"/>
            </a:endParaRPr>
          </a:p>
          <a:p>
            <a:pPr marL="0" indent="0" algn="r" rtl="1">
              <a:buNone/>
            </a:pPr>
            <a:r>
              <a:rPr lang="fa-IR" dirty="0">
                <a:cs typeface="B Titr" panose="00000700000000000000" pitchFamily="2" charset="-78"/>
              </a:rPr>
              <a:t>فاکتورهایی که بدنبال مواجهه شغلی با ویروس </a:t>
            </a:r>
            <a:r>
              <a:rPr lang="en-US" dirty="0">
                <a:cs typeface="B Titr" panose="00000700000000000000" pitchFamily="2" charset="-78"/>
              </a:rPr>
              <a:t>HIV</a:t>
            </a:r>
            <a:r>
              <a:rPr lang="fa-IR" dirty="0">
                <a:cs typeface="B Titr" panose="00000700000000000000" pitchFamily="2" charset="-78"/>
              </a:rPr>
              <a:t> خطر انتقال را می توانند افزایش دهند شامل:</a:t>
            </a:r>
            <a:endParaRPr lang="en-US" dirty="0">
              <a:cs typeface="B Titr" panose="00000700000000000000" pitchFamily="2" charset="-78"/>
            </a:endParaRPr>
          </a:p>
          <a:p>
            <a:pPr marL="457200" lvl="1" indent="0" algn="r" rtl="1">
              <a:buNone/>
            </a:pPr>
            <a:r>
              <a:rPr lang="fa-IR" dirty="0">
                <a:cs typeface="B Titr" panose="00000700000000000000" pitchFamily="2" charset="-78"/>
              </a:rPr>
              <a:t>1-</a:t>
            </a:r>
            <a:r>
              <a:rPr lang="ar-SA" dirty="0">
                <a:cs typeface="B Titr" panose="00000700000000000000" pitchFamily="2" charset="-78"/>
              </a:rPr>
              <a:t> وجود خون قابل رویت بر روي وسايل</a:t>
            </a:r>
            <a:endParaRPr lang="en-US" dirty="0">
              <a:cs typeface="B Titr" panose="00000700000000000000" pitchFamily="2" charset="-78"/>
            </a:endParaRPr>
          </a:p>
          <a:p>
            <a:pPr marL="457200" lvl="1" indent="0" algn="r" rtl="1">
              <a:buNone/>
            </a:pPr>
            <a:r>
              <a:rPr lang="fa-IR" dirty="0">
                <a:cs typeface="B Titr" panose="00000700000000000000" pitchFamily="2" charset="-78"/>
              </a:rPr>
              <a:t>2- وسیله قبلاً بطور مستقیم در شریان یا ورید استفاده شده باشد </a:t>
            </a:r>
            <a:endParaRPr lang="en-US" dirty="0">
              <a:cs typeface="B Titr" panose="00000700000000000000" pitchFamily="2" charset="-78"/>
            </a:endParaRPr>
          </a:p>
          <a:p>
            <a:pPr marL="457200" lvl="1" indent="0" algn="r" rtl="1">
              <a:buNone/>
            </a:pPr>
            <a:r>
              <a:rPr lang="fa-IR" dirty="0">
                <a:cs typeface="B Titr" panose="00000700000000000000" pitchFamily="2" charset="-78"/>
              </a:rPr>
              <a:t>3- آسیب عمقی</a:t>
            </a:r>
            <a:endParaRPr lang="en-US" dirty="0">
              <a:cs typeface="B Titr" panose="00000700000000000000" pitchFamily="2" charset="-78"/>
            </a:endParaRPr>
          </a:p>
          <a:p>
            <a:pPr marL="457200" lvl="1" indent="0" algn="r" rtl="1">
              <a:buNone/>
            </a:pPr>
            <a:r>
              <a:rPr lang="fa-IR" dirty="0">
                <a:cs typeface="B Titr" panose="00000700000000000000" pitchFamily="2" charset="-78"/>
              </a:rPr>
              <a:t>4- بیمار در مراحل انتهایی عفونت </a:t>
            </a:r>
            <a:r>
              <a:rPr lang="en-US" dirty="0">
                <a:cs typeface="B Titr" panose="00000700000000000000" pitchFamily="2" charset="-78"/>
              </a:rPr>
              <a:t>HIV</a:t>
            </a:r>
            <a:r>
              <a:rPr lang="fa-IR" dirty="0">
                <a:cs typeface="B Titr" panose="00000700000000000000" pitchFamily="2" charset="-78"/>
              </a:rPr>
              <a:t> باشد.</a:t>
            </a:r>
            <a:endParaRPr lang="en-US" dirty="0">
              <a:cs typeface="B Titr" panose="00000700000000000000" pitchFamily="2" charset="-78"/>
            </a:endParaRPr>
          </a:p>
          <a:p>
            <a:pPr marL="457200" lvl="1" indent="0" algn="r" rtl="1">
              <a:buNone/>
            </a:pPr>
            <a:r>
              <a:rPr lang="fa-IR" dirty="0">
                <a:cs typeface="B Titr" panose="00000700000000000000" pitchFamily="2" charset="-78"/>
              </a:rPr>
              <a:t>5-</a:t>
            </a:r>
            <a:r>
              <a:rPr lang="ar-SA" dirty="0">
                <a:cs typeface="B Titr" panose="00000700000000000000" pitchFamily="2" charset="-78"/>
              </a:rPr>
              <a:t> فرو رفتن سوزنهاي توخالي (سوزن تزريق، آنژيوکت و ...) در مقايسه با سوزنهاي تو پر (سوزن بخيه، ...)  </a:t>
            </a:r>
            <a:endParaRPr lang="en-US" dirty="0">
              <a:cs typeface="B Titr" panose="00000700000000000000" pitchFamily="2" charset="-78"/>
            </a:endParaRPr>
          </a:p>
          <a:p>
            <a:pPr marL="0" indent="0" algn="r" rtl="1">
              <a:buNone/>
            </a:pPr>
            <a:endParaRPr lang="fa-IR" dirty="0">
              <a:cs typeface="B Titr" panose="00000700000000000000" pitchFamily="2" charset="-78"/>
            </a:endParaRPr>
          </a:p>
        </p:txBody>
      </p:sp>
    </p:spTree>
    <p:extLst>
      <p:ext uri="{BB962C8B-B14F-4D97-AF65-F5344CB8AC3E}">
        <p14:creationId xmlns:p14="http://schemas.microsoft.com/office/powerpoint/2010/main" val="556535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0" y="0"/>
            <a:ext cx="8746435" cy="6875105"/>
          </a:xfrm>
          <a:prstGeom prst="rect">
            <a:avLst/>
          </a:prstGeom>
        </p:spPr>
      </p:pic>
    </p:spTree>
    <p:extLst>
      <p:ext uri="{BB962C8B-B14F-4D97-AF65-F5344CB8AC3E}">
        <p14:creationId xmlns:p14="http://schemas.microsoft.com/office/powerpoint/2010/main" val="176105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smtClean="0">
                <a:cs typeface="B Titr" panose="00000700000000000000" pitchFamily="2" charset="-78"/>
              </a:rPr>
              <a:t>مدیریت مواجهه شغلی</a:t>
            </a:r>
            <a:endParaRPr lang="fa-IR"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r>
              <a:rPr lang="ar-SA" dirty="0" smtClean="0">
                <a:cs typeface="B Titr" panose="00000700000000000000" pitchFamily="2" charset="-78"/>
              </a:rPr>
              <a:t>مراحل </a:t>
            </a:r>
            <a:r>
              <a:rPr lang="en-US" dirty="0">
                <a:cs typeface="B Titr" panose="00000700000000000000" pitchFamily="2" charset="-78"/>
              </a:rPr>
              <a:t>PEP</a:t>
            </a:r>
            <a:r>
              <a:rPr lang="ar-SA" dirty="0">
                <a:cs typeface="B Titr" panose="00000700000000000000" pitchFamily="2" charset="-78"/>
              </a:rPr>
              <a:t> شامل </a:t>
            </a:r>
            <a:r>
              <a:rPr lang="fa-IR" dirty="0" smtClean="0">
                <a:cs typeface="B Titr" panose="00000700000000000000" pitchFamily="2" charset="-78"/>
              </a:rPr>
              <a:t>ذیل می باشد:</a:t>
            </a:r>
          </a:p>
          <a:p>
            <a:pPr marL="514350" indent="-514350" algn="r" rtl="1">
              <a:buFont typeface="+mj-lt"/>
              <a:buAutoNum type="arabicPeriod"/>
            </a:pPr>
            <a:r>
              <a:rPr lang="ar-SA" dirty="0" smtClean="0">
                <a:cs typeface="B Titr" panose="00000700000000000000" pitchFamily="2" charset="-78"/>
              </a:rPr>
              <a:t>مداواي </a:t>
            </a:r>
            <a:r>
              <a:rPr lang="ar-SA" dirty="0">
                <a:cs typeface="B Titr" panose="00000700000000000000" pitchFamily="2" charset="-78"/>
              </a:rPr>
              <a:t>محل مواجهه</a:t>
            </a:r>
            <a:r>
              <a:rPr lang="ar-SA" b="1" dirty="0">
                <a:cs typeface="B Titr" panose="00000700000000000000" pitchFamily="2" charset="-78"/>
              </a:rPr>
              <a:t>، </a:t>
            </a:r>
            <a:endParaRPr lang="fa-IR" b="1" dirty="0" smtClean="0">
              <a:cs typeface="B Titr" panose="00000700000000000000" pitchFamily="2" charset="-78"/>
            </a:endParaRPr>
          </a:p>
          <a:p>
            <a:pPr marL="514350" indent="-514350" algn="r" rtl="1">
              <a:buFont typeface="+mj-lt"/>
              <a:buAutoNum type="arabicPeriod"/>
            </a:pPr>
            <a:r>
              <a:rPr lang="ar-SA" dirty="0" smtClean="0">
                <a:cs typeface="B Titr" panose="00000700000000000000" pitchFamily="2" charset="-78"/>
              </a:rPr>
              <a:t>ثبت </a:t>
            </a:r>
            <a:r>
              <a:rPr lang="ar-SA" dirty="0">
                <a:cs typeface="B Titr" panose="00000700000000000000" pitchFamily="2" charset="-78"/>
              </a:rPr>
              <a:t>و گزارش دهي</a:t>
            </a:r>
            <a:r>
              <a:rPr lang="ar-SA" b="1" dirty="0">
                <a:cs typeface="B Titr" panose="00000700000000000000" pitchFamily="2" charset="-78"/>
              </a:rPr>
              <a:t>، </a:t>
            </a:r>
            <a:endParaRPr lang="fa-IR" b="1" dirty="0" smtClean="0">
              <a:cs typeface="B Titr" panose="00000700000000000000" pitchFamily="2" charset="-78"/>
            </a:endParaRPr>
          </a:p>
          <a:p>
            <a:pPr marL="514350" indent="-514350" algn="r" rtl="1">
              <a:buFont typeface="+mj-lt"/>
              <a:buAutoNum type="arabicPeriod"/>
            </a:pPr>
            <a:r>
              <a:rPr lang="ar-SA" dirty="0" smtClean="0">
                <a:cs typeface="B Titr" panose="00000700000000000000" pitchFamily="2" charset="-78"/>
              </a:rPr>
              <a:t>ارزيابي </a:t>
            </a:r>
            <a:r>
              <a:rPr lang="ar-SA" dirty="0">
                <a:cs typeface="B Titr" panose="00000700000000000000" pitchFamily="2" charset="-78"/>
              </a:rPr>
              <a:t>خطرمواجهه، </a:t>
            </a:r>
            <a:endParaRPr lang="fa-IR" dirty="0" smtClean="0">
              <a:cs typeface="B Titr" panose="00000700000000000000" pitchFamily="2" charset="-78"/>
            </a:endParaRPr>
          </a:p>
          <a:p>
            <a:pPr marL="514350" indent="-514350" algn="r" rtl="1">
              <a:buFont typeface="+mj-lt"/>
              <a:buAutoNum type="arabicPeriod"/>
            </a:pPr>
            <a:r>
              <a:rPr lang="ar-SA" dirty="0" smtClean="0">
                <a:cs typeface="B Titr" panose="00000700000000000000" pitchFamily="2" charset="-78"/>
              </a:rPr>
              <a:t>ارزيابي </a:t>
            </a:r>
            <a:r>
              <a:rPr lang="ar-SA" dirty="0">
                <a:cs typeface="B Titr" panose="00000700000000000000" pitchFamily="2" charset="-78"/>
              </a:rPr>
              <a:t>منبع مواجهه، </a:t>
            </a:r>
            <a:endParaRPr lang="fa-IR" dirty="0" smtClean="0">
              <a:cs typeface="B Titr" panose="00000700000000000000" pitchFamily="2" charset="-78"/>
            </a:endParaRPr>
          </a:p>
          <a:p>
            <a:pPr marL="514350" indent="-514350" algn="r" rtl="1">
              <a:buFont typeface="+mj-lt"/>
              <a:buAutoNum type="arabicPeriod"/>
            </a:pPr>
            <a:r>
              <a:rPr lang="ar-SA" dirty="0" smtClean="0">
                <a:cs typeface="B Titr" panose="00000700000000000000" pitchFamily="2" charset="-78"/>
              </a:rPr>
              <a:t>ارزيابي </a:t>
            </a:r>
            <a:r>
              <a:rPr lang="ar-SA" dirty="0">
                <a:cs typeface="B Titr" panose="00000700000000000000" pitchFamily="2" charset="-78"/>
              </a:rPr>
              <a:t>فرد مواجهه يافته، </a:t>
            </a:r>
            <a:endParaRPr lang="fa-IR" dirty="0" smtClean="0">
              <a:cs typeface="B Titr" panose="00000700000000000000" pitchFamily="2" charset="-78"/>
            </a:endParaRPr>
          </a:p>
          <a:p>
            <a:pPr marL="514350" indent="-514350" algn="r" rtl="1">
              <a:buFont typeface="+mj-lt"/>
              <a:buAutoNum type="arabicPeriod"/>
            </a:pPr>
            <a:r>
              <a:rPr lang="ar-SA" dirty="0" smtClean="0">
                <a:cs typeface="B Titr" panose="00000700000000000000" pitchFamily="2" charset="-78"/>
              </a:rPr>
              <a:t>پيشگيري </a:t>
            </a:r>
            <a:r>
              <a:rPr lang="ar-SA" dirty="0">
                <a:cs typeface="B Titr" panose="00000700000000000000" pitchFamily="2" charset="-78"/>
              </a:rPr>
              <a:t>از عفونت ها، </a:t>
            </a:r>
            <a:endParaRPr lang="fa-IR" dirty="0" smtClean="0">
              <a:cs typeface="B Titr" panose="00000700000000000000" pitchFamily="2" charset="-78"/>
            </a:endParaRPr>
          </a:p>
          <a:p>
            <a:pPr marL="514350" indent="-514350" algn="r" rtl="1">
              <a:buFont typeface="+mj-lt"/>
              <a:buAutoNum type="arabicPeriod"/>
            </a:pPr>
            <a:r>
              <a:rPr lang="ar-SA" dirty="0" smtClean="0">
                <a:cs typeface="B Titr" panose="00000700000000000000" pitchFamily="2" charset="-78"/>
              </a:rPr>
              <a:t>پيگيري </a:t>
            </a:r>
            <a:r>
              <a:rPr lang="ar-SA" dirty="0">
                <a:cs typeface="B Titr" panose="00000700000000000000" pitchFamily="2" charset="-78"/>
              </a:rPr>
              <a:t>و مشاوره </a:t>
            </a:r>
            <a:endParaRPr lang="fa-IR" dirty="0" smtClean="0">
              <a:cs typeface="B Titr" panose="00000700000000000000" pitchFamily="2" charset="-78"/>
            </a:endParaRPr>
          </a:p>
        </p:txBody>
      </p:sp>
    </p:spTree>
    <p:extLst>
      <p:ext uri="{BB962C8B-B14F-4D97-AF65-F5344CB8AC3E}">
        <p14:creationId xmlns:p14="http://schemas.microsoft.com/office/powerpoint/2010/main" val="20819362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ctr" rtl="1"/>
            <a:r>
              <a:rPr lang="fa-IR" dirty="0">
                <a:cs typeface="B Titr" panose="00000700000000000000" pitchFamily="2" charset="-78"/>
              </a:rPr>
              <a:t>اقدامات پس از </a:t>
            </a:r>
            <a:r>
              <a:rPr lang="fa-IR" dirty="0" smtClean="0">
                <a:cs typeface="B Titr" panose="00000700000000000000" pitchFamily="2" charset="-78"/>
              </a:rPr>
              <a:t>مواجهه</a:t>
            </a:r>
            <a:endParaRPr lang="fa-IR" dirty="0">
              <a:cs typeface="B Titr" panose="00000700000000000000" pitchFamily="2" charset="-78"/>
            </a:endParaRPr>
          </a:p>
        </p:txBody>
      </p:sp>
      <p:sp>
        <p:nvSpPr>
          <p:cNvPr id="3" name="Content Placeholder 2"/>
          <p:cNvSpPr>
            <a:spLocks noGrp="1"/>
          </p:cNvSpPr>
          <p:nvPr>
            <p:ph idx="1"/>
          </p:nvPr>
        </p:nvSpPr>
        <p:spPr/>
        <p:txBody>
          <a:bodyPr>
            <a:normAutofit fontScale="92500" lnSpcReduction="10000"/>
          </a:bodyPr>
          <a:lstStyle/>
          <a:p>
            <a:pPr lvl="0" algn="r" rtl="1">
              <a:buFont typeface="Wingdings" panose="05000000000000000000" pitchFamily="2" charset="2"/>
              <a:buChar char="q"/>
            </a:pPr>
            <a:r>
              <a:rPr lang="fa-IR" dirty="0">
                <a:cs typeface="B Titr" panose="00000700000000000000" pitchFamily="2" charset="-78"/>
              </a:rPr>
              <a:t>تمیز کردن سریع محل آسیب</a:t>
            </a:r>
            <a:endParaRPr lang="en-US" dirty="0">
              <a:cs typeface="B Titr" panose="00000700000000000000" pitchFamily="2" charset="-78"/>
            </a:endParaRPr>
          </a:p>
          <a:p>
            <a:pPr lvl="0" algn="r" rtl="1">
              <a:buFont typeface="Wingdings" panose="05000000000000000000" pitchFamily="2" charset="2"/>
              <a:buChar char="q"/>
            </a:pPr>
            <a:r>
              <a:rPr lang="fa-IR" dirty="0">
                <a:cs typeface="B Titr" panose="00000700000000000000" pitchFamily="2" charset="-78"/>
              </a:rPr>
              <a:t>شستن پوست با آب و صابون</a:t>
            </a:r>
            <a:endParaRPr lang="en-US" dirty="0">
              <a:cs typeface="B Titr" panose="00000700000000000000" pitchFamily="2" charset="-78"/>
            </a:endParaRPr>
          </a:p>
          <a:p>
            <a:pPr lvl="0" algn="r" rtl="1">
              <a:buFont typeface="Wingdings" panose="05000000000000000000" pitchFamily="2" charset="2"/>
              <a:buChar char="q"/>
            </a:pPr>
            <a:r>
              <a:rPr lang="fa-IR" dirty="0">
                <a:cs typeface="B Titr" panose="00000700000000000000" pitchFamily="2" charset="-78"/>
              </a:rPr>
              <a:t>شستن مخاطات با آب فراوان</a:t>
            </a:r>
            <a:endParaRPr lang="en-US" dirty="0">
              <a:cs typeface="B Titr" panose="00000700000000000000" pitchFamily="2" charset="-78"/>
            </a:endParaRPr>
          </a:p>
          <a:p>
            <a:pPr algn="r" rtl="1"/>
            <a:r>
              <a:rPr lang="fa-IR" dirty="0">
                <a:cs typeface="B Titr" panose="00000700000000000000" pitchFamily="2" charset="-78"/>
              </a:rPr>
              <a:t>◄ عدم فشار محل آسیب </a:t>
            </a:r>
            <a:endParaRPr lang="en-US" dirty="0">
              <a:cs typeface="B Titr" panose="00000700000000000000" pitchFamily="2" charset="-78"/>
            </a:endParaRPr>
          </a:p>
          <a:p>
            <a:pPr algn="r" rtl="1"/>
            <a:r>
              <a:rPr lang="fa-IR" dirty="0">
                <a:cs typeface="B Titr" panose="00000700000000000000" pitchFamily="2" charset="-78"/>
              </a:rPr>
              <a:t>◄ عدم استفاده از الکل، بتادین، هیدروژن پراکسید و سایر مواد شیمیایی</a:t>
            </a:r>
            <a:endParaRPr lang="en-US" dirty="0">
              <a:cs typeface="B Titr" panose="00000700000000000000" pitchFamily="2" charset="-78"/>
            </a:endParaRPr>
          </a:p>
          <a:p>
            <a:pPr algn="r" rtl="1">
              <a:buFont typeface="Wingdings" panose="05000000000000000000" pitchFamily="2" charset="2"/>
              <a:buChar char="q"/>
            </a:pPr>
            <a:r>
              <a:rPr lang="en-US" dirty="0">
                <a:cs typeface="B Titr" panose="00000700000000000000" pitchFamily="2" charset="-78"/>
              </a:rPr>
              <a:t> </a:t>
            </a:r>
            <a:r>
              <a:rPr lang="fa-IR" dirty="0">
                <a:cs typeface="B Titr" panose="00000700000000000000" pitchFamily="2" charset="-78"/>
              </a:rPr>
              <a:t>استفاده از ماده ضد عفونی کننده ( کلر هگزیدین 4-2 % ) برای مراقبت از زخم یا فشار دادن زخم برای خروج مایع، هیچ تاثیری در کاهش خطر انتقال ویروس  ندارد ولی ضدعفونی کردن زخم، </a:t>
            </a:r>
            <a:r>
              <a:rPr lang="fa-IR" dirty="0" smtClean="0">
                <a:solidFill>
                  <a:srgbClr val="FF0000"/>
                </a:solidFill>
                <a:cs typeface="B Titr" panose="00000700000000000000" pitchFamily="2" charset="-78"/>
              </a:rPr>
              <a:t>ممنوع نمی </a:t>
            </a:r>
            <a:r>
              <a:rPr lang="fa-IR" dirty="0">
                <a:solidFill>
                  <a:srgbClr val="FF0000"/>
                </a:solidFill>
                <a:cs typeface="B Titr" panose="00000700000000000000" pitchFamily="2" charset="-78"/>
              </a:rPr>
              <a:t>باشد</a:t>
            </a:r>
            <a:r>
              <a:rPr lang="fa-IR" dirty="0">
                <a:cs typeface="B Titr" panose="00000700000000000000" pitchFamily="2" charset="-78"/>
              </a:rPr>
              <a:t>.</a:t>
            </a:r>
            <a:endParaRPr lang="en-US" dirty="0">
              <a:cs typeface="B Titr" panose="00000700000000000000" pitchFamily="2" charset="-78"/>
            </a:endParaRPr>
          </a:p>
          <a:p>
            <a:pPr algn="r" rtl="1">
              <a:buFont typeface="Wingdings" panose="05000000000000000000" pitchFamily="2" charset="2"/>
              <a:buChar char="q"/>
            </a:pPr>
            <a:r>
              <a:rPr lang="fa-IR" dirty="0">
                <a:cs typeface="B Titr" panose="00000700000000000000" pitchFamily="2" charset="-78"/>
              </a:rPr>
              <a:t>تزریق ماده ضد عفونی کننده (یا گندزدا) یا به کار گیری موادی مانند سفید کننده (</a:t>
            </a:r>
            <a:r>
              <a:rPr lang="en-US" dirty="0">
                <a:cs typeface="B Titr" panose="00000700000000000000" pitchFamily="2" charset="-78"/>
              </a:rPr>
              <a:t>bleach</a:t>
            </a:r>
            <a:r>
              <a:rPr lang="fa-IR" dirty="0">
                <a:cs typeface="B Titr" panose="00000700000000000000" pitchFamily="2" charset="-78"/>
              </a:rPr>
              <a:t>) در داخل زخم، </a:t>
            </a:r>
            <a:r>
              <a:rPr lang="fa-IR" b="1" dirty="0">
                <a:cs typeface="B Titr" panose="00000700000000000000" pitchFamily="2" charset="-78"/>
              </a:rPr>
              <a:t>توصیه نمی شود.</a:t>
            </a:r>
            <a:r>
              <a:rPr lang="ar-SA" dirty="0">
                <a:cs typeface="B Titr" panose="00000700000000000000" pitchFamily="2" charset="-78"/>
              </a:rPr>
              <a:t> </a:t>
            </a:r>
            <a:endParaRPr lang="en-US" dirty="0">
              <a:cs typeface="B Titr" panose="00000700000000000000" pitchFamily="2" charset="-78"/>
            </a:endParaRPr>
          </a:p>
        </p:txBody>
      </p:sp>
    </p:spTree>
    <p:extLst>
      <p:ext uri="{BB962C8B-B14F-4D97-AF65-F5344CB8AC3E}">
        <p14:creationId xmlns:p14="http://schemas.microsoft.com/office/powerpoint/2010/main" val="42197805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cs typeface="B Titr" panose="00000700000000000000" pitchFamily="2" charset="-78"/>
              </a:rPr>
              <a:t>گزارش مواجهه به سوپروایزر کنترل عفونت</a:t>
            </a:r>
            <a:endParaRPr lang="fa-IR" dirty="0">
              <a:cs typeface="B Titr" panose="00000700000000000000" pitchFamily="2" charset="-78"/>
            </a:endParaRPr>
          </a:p>
        </p:txBody>
      </p:sp>
      <p:sp>
        <p:nvSpPr>
          <p:cNvPr id="3" name="Content Placeholder 2"/>
          <p:cNvSpPr>
            <a:spLocks noGrp="1"/>
          </p:cNvSpPr>
          <p:nvPr>
            <p:ph idx="1"/>
          </p:nvPr>
        </p:nvSpPr>
        <p:spPr/>
        <p:txBody>
          <a:bodyPr/>
          <a:lstStyle/>
          <a:p>
            <a:pPr algn="r" rtl="1"/>
            <a:r>
              <a:rPr lang="fa-IR" dirty="0" smtClean="0">
                <a:cs typeface="B Titr" panose="00000700000000000000" pitchFamily="2" charset="-78"/>
              </a:rPr>
              <a:t>ثبت </a:t>
            </a:r>
            <a:r>
              <a:rPr lang="fa-IR" dirty="0">
                <a:cs typeface="B Titr" panose="00000700000000000000" pitchFamily="2" charset="-78"/>
              </a:rPr>
              <a:t>گزارش دهی موارد زیر:</a:t>
            </a:r>
            <a:endParaRPr lang="en-US" dirty="0">
              <a:cs typeface="B Titr" panose="00000700000000000000" pitchFamily="2" charset="-78"/>
            </a:endParaRPr>
          </a:p>
          <a:p>
            <a:pPr marL="514350" indent="-514350" algn="r" rtl="1">
              <a:buFont typeface="+mj-lt"/>
              <a:buAutoNum type="arabicPeriod"/>
            </a:pPr>
            <a:r>
              <a:rPr lang="fa-IR" dirty="0">
                <a:cs typeface="B Titr" panose="00000700000000000000" pitchFamily="2" charset="-78"/>
              </a:rPr>
              <a:t>- تاریخ و زمان مواجهه </a:t>
            </a:r>
            <a:endParaRPr lang="en-US" dirty="0">
              <a:cs typeface="B Titr" panose="00000700000000000000" pitchFamily="2" charset="-78"/>
            </a:endParaRPr>
          </a:p>
          <a:p>
            <a:pPr marL="514350" indent="-514350" algn="r" rtl="1">
              <a:buFont typeface="+mj-lt"/>
              <a:buAutoNum type="arabicPeriod"/>
            </a:pPr>
            <a:r>
              <a:rPr lang="fa-IR" dirty="0">
                <a:cs typeface="B Titr" panose="00000700000000000000" pitchFamily="2" charset="-78"/>
              </a:rPr>
              <a:t>- جزئیات مواجهه و همچنین استفاده از وسایل محافظت شخصی در زمان مواجهه </a:t>
            </a:r>
            <a:endParaRPr lang="en-US" dirty="0">
              <a:cs typeface="B Titr" panose="00000700000000000000" pitchFamily="2" charset="-78"/>
            </a:endParaRPr>
          </a:p>
          <a:p>
            <a:pPr marL="514350" indent="-514350" algn="r" rtl="1">
              <a:buFont typeface="+mj-lt"/>
              <a:buAutoNum type="arabicPeriod"/>
            </a:pPr>
            <a:r>
              <a:rPr lang="fa-IR" dirty="0">
                <a:cs typeface="B Titr" panose="00000700000000000000" pitchFamily="2" charset="-78"/>
              </a:rPr>
              <a:t>- نوع، شدت و مقدار مایع که با آن مواجهه صورت گرفته </a:t>
            </a:r>
            <a:endParaRPr lang="en-US" dirty="0">
              <a:cs typeface="B Titr" panose="00000700000000000000" pitchFamily="2" charset="-78"/>
            </a:endParaRPr>
          </a:p>
          <a:p>
            <a:pPr marL="514350" indent="-514350" algn="r" rtl="1">
              <a:buFont typeface="+mj-lt"/>
              <a:buAutoNum type="arabicPeriod"/>
            </a:pPr>
            <a:r>
              <a:rPr lang="fa-IR" dirty="0">
                <a:cs typeface="B Titr" panose="00000700000000000000" pitchFamily="2" charset="-78"/>
              </a:rPr>
              <a:t>- جزئیات منبع مواجهه از نظر نوع الودگی به ویروس ها و رفتارهای پر خطر</a:t>
            </a:r>
            <a:endParaRPr lang="en-US" dirty="0">
              <a:cs typeface="B Titr" panose="00000700000000000000" pitchFamily="2" charset="-78"/>
            </a:endParaRPr>
          </a:p>
          <a:p>
            <a:pPr marL="514350" indent="-514350" algn="r" rtl="1">
              <a:buFont typeface="+mj-lt"/>
              <a:buAutoNum type="arabicPeriod"/>
            </a:pPr>
            <a:r>
              <a:rPr lang="fa-IR" dirty="0">
                <a:cs typeface="B Titr" panose="00000700000000000000" pitchFamily="2" charset="-78"/>
              </a:rPr>
              <a:t>- سابقه قبلی واکسیناسیون هپاتیت </a:t>
            </a:r>
            <a:r>
              <a:rPr lang="en-US" dirty="0">
                <a:cs typeface="B Titr" panose="00000700000000000000" pitchFamily="2" charset="-78"/>
              </a:rPr>
              <a:t>B</a:t>
            </a:r>
            <a:r>
              <a:rPr lang="fa-IR" dirty="0">
                <a:cs typeface="B Titr" panose="00000700000000000000" pitchFamily="2" charset="-78"/>
              </a:rPr>
              <a:t> سوال شود.</a:t>
            </a:r>
            <a:endParaRPr lang="en-US" dirty="0">
              <a:cs typeface="B Titr" panose="00000700000000000000" pitchFamily="2" charset="-78"/>
            </a:endParaRPr>
          </a:p>
          <a:p>
            <a:pPr marL="514350" indent="-514350" algn="r" rtl="1">
              <a:buFont typeface="+mj-lt"/>
              <a:buAutoNum type="arabicPeriod"/>
            </a:pPr>
            <a:r>
              <a:rPr lang="fa-IR" dirty="0">
                <a:cs typeface="B Titr" panose="00000700000000000000" pitchFamily="2" charset="-78"/>
              </a:rPr>
              <a:t>- سطح قبلی </a:t>
            </a:r>
            <a:r>
              <a:rPr lang="en-US" dirty="0">
                <a:cs typeface="B Titr" panose="00000700000000000000" pitchFamily="2" charset="-78"/>
              </a:rPr>
              <a:t>Ab HBs </a:t>
            </a:r>
            <a:r>
              <a:rPr lang="fa-IR" dirty="0">
                <a:cs typeface="B Titr" panose="00000700000000000000" pitchFamily="2" charset="-78"/>
              </a:rPr>
              <a:t>سوال شود</a:t>
            </a:r>
            <a:r>
              <a:rPr lang="fa-IR" dirty="0" smtClean="0">
                <a:cs typeface="B Titr" panose="00000700000000000000" pitchFamily="2" charset="-78"/>
              </a:rPr>
              <a:t>.</a:t>
            </a:r>
            <a:endParaRPr lang="en-US" dirty="0">
              <a:cs typeface="B Titr" panose="00000700000000000000" pitchFamily="2" charset="-78"/>
            </a:endParaRPr>
          </a:p>
        </p:txBody>
      </p:sp>
    </p:spTree>
    <p:extLst>
      <p:ext uri="{BB962C8B-B14F-4D97-AF65-F5344CB8AC3E}">
        <p14:creationId xmlns:p14="http://schemas.microsoft.com/office/powerpoint/2010/main" val="38023322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398</TotalTime>
  <Words>3474</Words>
  <Application>Microsoft Office PowerPoint</Application>
  <PresentationFormat>Widescreen</PresentationFormat>
  <Paragraphs>300</Paragraphs>
  <Slides>43</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43</vt:i4>
      </vt:variant>
    </vt:vector>
  </HeadingPairs>
  <TitlesOfParts>
    <vt:vector size="52" baseType="lpstr">
      <vt:lpstr>2  Titr</vt:lpstr>
      <vt:lpstr>Arial</vt:lpstr>
      <vt:lpstr>B Mitra</vt:lpstr>
      <vt:lpstr>B Titr</vt:lpstr>
      <vt:lpstr>Calibri</vt:lpstr>
      <vt:lpstr>Calibri Light</vt:lpstr>
      <vt:lpstr>Times New Roman</vt:lpstr>
      <vt:lpstr>Wingdings</vt:lpstr>
      <vt:lpstr>Office Theme</vt:lpstr>
      <vt:lpstr>PEP</vt:lpstr>
      <vt:lpstr>پرسنل حرف پزشکی یا کارکنان مراقبت سلامت</vt:lpstr>
      <vt:lpstr>PowerPoint Presentation</vt:lpstr>
      <vt:lpstr>تعریف مواجهه شغلی</vt:lpstr>
      <vt:lpstr>خطر انتقال</vt:lpstr>
      <vt:lpstr>PowerPoint Presentation</vt:lpstr>
      <vt:lpstr>مدیریت مواجهه شغلی</vt:lpstr>
      <vt:lpstr>اقدامات پس از مواجهه</vt:lpstr>
      <vt:lpstr>گزارش مواجهه به سوپروایزر کنترل عفونت</vt:lpstr>
      <vt:lpstr>انجام آزمایشات سرولوژی برای ویروس های هپاتیت B, C و HIV</vt:lpstr>
      <vt:lpstr>انجام مشاوره</vt:lpstr>
      <vt:lpstr>شروع پروفیلاکسی در صورت لزوم</vt:lpstr>
      <vt:lpstr>پیگیری آزمایشات در هفته های بعد</vt:lpstr>
      <vt:lpstr>انجام آزمایشات بدنبال مواجهه شغلی</vt:lpstr>
      <vt:lpstr>ارزیابی پرسنل مواجهه یافته </vt:lpstr>
      <vt:lpstr>پیشگیری: داروهای ضد ویروسی برای HIV</vt:lpstr>
      <vt:lpstr>PowerPoint Presentation</vt:lpstr>
      <vt:lpstr>◄ موقعیت هایی که حتماً لازم است با متخصص بیماری های عفونی قبل از شروع PEP مشورت شود</vt:lpstr>
      <vt:lpstr>پیگیری فرد مواجهه یافته</vt:lpstr>
      <vt:lpstr>PowerPoint Presentation</vt:lpstr>
      <vt:lpstr>مواجهه شغلی با ویروس هپاتیت B و C</vt:lpstr>
      <vt:lpstr>مدیریت پرسنل بدنبال مواجهه با ویروس هپاتیت B  </vt:lpstr>
      <vt:lpstr>الف. پرسنل واکسینه (دارای مستندات کتبی تزریق سری کامل واکسن) و HBs Ab  ≥   mIU/mL10  </vt:lpstr>
      <vt:lpstr>ب. پرسنل  واکسینه (دارای مستندات کتبی تزریق سه دوز واکسن ) بدون انجام آزمایش HBsAb قبلی</vt:lpstr>
      <vt:lpstr>ب. پرسنل  واکسینه (دارای مستندات کتبی تزریق سه دوز واکسن ) بدون انجام آزمایش HBsAb قبلی</vt:lpstr>
      <vt:lpstr>ج. اگر پرسنل پس از دریافت 2 سری کامل واکسن (6 دوز)، HBs Ab  &lt; 10 دارد و مواجهه یافته</vt:lpstr>
      <vt:lpstr>برای پرسنل غیر واکسینه یا با واکسیناسیون ناقص که مواجهه یافته</vt:lpstr>
      <vt:lpstr>ادامه.....برای پرسنل غیر واکسینه یا با واکسیناسیون ناقص که مواجهه یافته</vt:lpstr>
      <vt:lpstr>پیگیری این پرسنل مواجهه یافته بعد از تکمیل سه دوز واکسن:</vt:lpstr>
      <vt:lpstr>احتیاطات در دوره پیگیری</vt:lpstr>
      <vt:lpstr>PowerPoint Presentation</vt:lpstr>
      <vt:lpstr>مدیریت مواجهه با ویروس هپاتیت C</vt:lpstr>
      <vt:lpstr>پیگیری برای هپاتیت C</vt:lpstr>
      <vt:lpstr>PowerPoint Presentation</vt:lpstr>
      <vt:lpstr>Chemoprophylaxis eliminates meningococci from close contacts of confirmed or presumptive cases</vt:lpstr>
      <vt:lpstr>Recommended groups for chemoprophylaxis, based on exposure to the index patient in the week before onset of illness</vt:lpstr>
      <vt:lpstr>PowerPoint Presentation</vt:lpstr>
      <vt:lpstr>PowerPoint Presentation</vt:lpstr>
      <vt:lpstr>PowerPoint Presentation</vt:lpstr>
      <vt:lpstr>Influenza </vt:lpstr>
      <vt:lpstr>Recommended Dosage and Duration of Treatment or Chemoprophylaxis for Influenza Antiviral Medications</vt:lpstr>
      <vt:lpstr>PowerPoint Presentation</vt:lpstr>
      <vt:lpstr>با تشکر از صبر و حوصله شما</vt:lpstr>
    </vt:vector>
  </TitlesOfParts>
  <Company>diakov.net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PEP</dc:title>
  <dc:creator>finema finema</dc:creator>
  <cp:lastModifiedBy>رضايي دكتر فرشيد</cp:lastModifiedBy>
  <cp:revision>28</cp:revision>
  <dcterms:created xsi:type="dcterms:W3CDTF">2019-12-02T21:03:25Z</dcterms:created>
  <dcterms:modified xsi:type="dcterms:W3CDTF">2019-12-03T10:28:41Z</dcterms:modified>
</cp:coreProperties>
</file>