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362" r:id="rId2"/>
    <p:sldId id="363" r:id="rId3"/>
    <p:sldId id="372" r:id="rId4"/>
    <p:sldId id="392" r:id="rId5"/>
    <p:sldId id="391" r:id="rId6"/>
    <p:sldId id="374" r:id="rId7"/>
    <p:sldId id="397" r:id="rId8"/>
    <p:sldId id="393" r:id="rId9"/>
    <p:sldId id="394" r:id="rId10"/>
    <p:sldId id="398" r:id="rId11"/>
    <p:sldId id="396" r:id="rId12"/>
    <p:sldId id="399" r:id="rId13"/>
    <p:sldId id="400" r:id="rId14"/>
    <p:sldId id="432" r:id="rId15"/>
    <p:sldId id="433" r:id="rId16"/>
    <p:sldId id="434" r:id="rId17"/>
    <p:sldId id="401" r:id="rId18"/>
    <p:sldId id="435" r:id="rId19"/>
    <p:sldId id="479" r:id="rId20"/>
    <p:sldId id="481" r:id="rId21"/>
    <p:sldId id="482" r:id="rId22"/>
    <p:sldId id="483" r:id="rId23"/>
    <p:sldId id="484" r:id="rId24"/>
    <p:sldId id="485" r:id="rId25"/>
    <p:sldId id="478" r:id="rId26"/>
    <p:sldId id="480" r:id="rId27"/>
    <p:sldId id="416" r:id="rId28"/>
    <p:sldId id="419" r:id="rId29"/>
    <p:sldId id="436" r:id="rId30"/>
    <p:sldId id="421" r:id="rId31"/>
    <p:sldId id="422" r:id="rId32"/>
    <p:sldId id="424" r:id="rId33"/>
    <p:sldId id="425" r:id="rId34"/>
    <p:sldId id="428" r:id="rId35"/>
    <p:sldId id="437" r:id="rId36"/>
    <p:sldId id="438" r:id="rId37"/>
    <p:sldId id="471" r:id="rId38"/>
    <p:sldId id="473" r:id="rId39"/>
    <p:sldId id="47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EFF7"/>
    <a:srgbClr val="D2DE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607" autoAdjust="0"/>
    <p:restoredTop sz="95501" autoAdjust="0"/>
  </p:normalViewPr>
  <p:slideViewPr>
    <p:cSldViewPr snapToGrid="0">
      <p:cViewPr varScale="1">
        <p:scale>
          <a:sx n="85" d="100"/>
          <a:sy n="85" d="100"/>
        </p:scale>
        <p:origin x="-13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55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53D92-5565-436D-B800-7A5854960514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04F7A-BEF9-409B-A856-1900960587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768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1pPr>
            <a:lvl2pPr marL="742950" indent="-285750" algn="r" rtl="1"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2pPr>
            <a:lvl3pPr marL="1143000" indent="-228600" algn="r" rtl="1"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3pPr>
            <a:lvl4pPr marL="1600200" indent="-228600" algn="r" rtl="1"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4pPr>
            <a:lvl5pPr marL="2057400" indent="-228600" algn="r" rtl="1"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9pPr>
          </a:lstStyle>
          <a:p>
            <a:pPr algn="l"/>
            <a:fld id="{E52B1421-EBF2-40BA-BE34-7AF92B6B40A9}" type="slidenum">
              <a:rPr lang="ar-SA" altLang="en-US" sz="1200" b="0"/>
              <a:pPr algn="l"/>
              <a:t>3</a:t>
            </a:fld>
            <a:endParaRPr lang="en-US" altLang="en-US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6213" y="730250"/>
            <a:ext cx="6499225" cy="3656013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05744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AA54AC-8D11-49ED-B35D-7E61E8426BE2}" type="slidenum">
              <a:rPr lang="pt-BR" altLang="en-US"/>
              <a:pPr/>
              <a:t>39</a:t>
            </a:fld>
            <a:endParaRPr lang="pt-BR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57716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04F7A-BEF9-409B-A856-1900960587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73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 rtl="1"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1pPr>
            <a:lvl2pPr marL="742950" indent="-285750" algn="r" rtl="1"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2pPr>
            <a:lvl3pPr marL="1143000" indent="-228600" algn="r" rtl="1"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3pPr>
            <a:lvl4pPr marL="1600200" indent="-228600" algn="r" rtl="1"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4pPr>
            <a:lvl5pPr marL="2057400" indent="-228600" algn="r" rtl="1"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Yagut" panose="00000400000000000000" pitchFamily="2" charset="-78"/>
                <a:cs typeface="Yagut" panose="00000400000000000000" pitchFamily="2" charset="-78"/>
              </a:defRPr>
            </a:lvl9pPr>
          </a:lstStyle>
          <a:p>
            <a:pPr algn="l"/>
            <a:fld id="{5B203551-DEC0-49E9-B601-4DF7F34BF999}" type="slidenum">
              <a:rPr lang="ar-SA" altLang="en-US" sz="1200" b="0"/>
              <a:pPr algn="l"/>
              <a:t>8</a:t>
            </a:fld>
            <a:endParaRPr lang="en-US" altLang="en-US" sz="1200" b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6213" y="730250"/>
            <a:ext cx="6499225" cy="3656013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94053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C3390A-F662-4E64-AEB0-FF3F6C456489}" type="slidenum">
              <a:rPr lang="ar-SA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013" y="733425"/>
            <a:ext cx="6535737" cy="3676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150509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C3390A-F662-4E64-AEB0-FF3F6C456489}" type="slidenum">
              <a:rPr lang="ar-SA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013" y="733425"/>
            <a:ext cx="6535737" cy="3676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1876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C3390A-F662-4E64-AEB0-FF3F6C456489}" type="slidenum">
              <a:rPr lang="ar-SA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013" y="733425"/>
            <a:ext cx="6535737" cy="3676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3294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C3390A-F662-4E64-AEB0-FF3F6C456489}" type="slidenum">
              <a:rPr lang="ar-SA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013" y="733425"/>
            <a:ext cx="6535737" cy="3676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77026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C3390A-F662-4E64-AEB0-FF3F6C456489}" type="slidenum">
              <a:rPr lang="ar-SA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013" y="733425"/>
            <a:ext cx="6535737" cy="3676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797252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04F7A-BEF9-409B-A856-1900960587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25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AB79-29D7-4731-AEDF-D233B70F657A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AE74-1099-4EF4-840F-A7E9FD5C9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39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AB79-29D7-4731-AEDF-D233B70F657A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AE74-1099-4EF4-840F-A7E9FD5C92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257" y="6303034"/>
            <a:ext cx="12226148" cy="5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AB79-29D7-4731-AEDF-D233B70F657A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AE74-1099-4EF4-840F-A7E9FD5C92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257" y="6303034"/>
            <a:ext cx="12226148" cy="5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03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1"/>
            <a:ext cx="8832849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4917" y="1196975"/>
            <a:ext cx="508000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117" y="1196975"/>
            <a:ext cx="508000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8E7F8-B57C-4BA9-88E4-7AEAEA8A069C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00672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16001" y="533400"/>
            <a:ext cx="10261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16001" y="6391275"/>
            <a:ext cx="2743200" cy="45720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70400" y="6403975"/>
            <a:ext cx="3860800" cy="45720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1" y="64008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92120-3746-48B4-A42C-4737A6D50C30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5869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latin typeface="B Nazanin "/>
              </a:defRPr>
            </a:lvl1pPr>
            <a:lvl2pPr algn="r" rtl="1">
              <a:defRPr>
                <a:latin typeface="B Nazanin "/>
              </a:defRPr>
            </a:lvl2pPr>
            <a:lvl3pPr algn="r" rtl="1">
              <a:defRPr>
                <a:latin typeface="B Nazanin "/>
              </a:defRPr>
            </a:lvl3pPr>
            <a:lvl4pPr algn="r" rtl="1">
              <a:defRPr>
                <a:latin typeface="B Nazanin "/>
              </a:defRPr>
            </a:lvl4pPr>
            <a:lvl5pPr algn="r" rtl="1">
              <a:defRPr>
                <a:latin typeface="B Nazanin 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AE74-1099-4EF4-840F-A7E9FD5C92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257" y="6303034"/>
            <a:ext cx="12226148" cy="55496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685211" y="1690688"/>
            <a:ext cx="666858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091727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AB79-29D7-4731-AEDF-D233B70F657A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AE74-1099-4EF4-840F-A7E9FD5C9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31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AB79-29D7-4731-AEDF-D233B70F657A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AE74-1099-4EF4-840F-A7E9FD5C92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257" y="6303034"/>
            <a:ext cx="12226148" cy="5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032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AB79-29D7-4731-AEDF-D233B70F657A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AE74-1099-4EF4-840F-A7E9FD5C92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257" y="6303034"/>
            <a:ext cx="12226148" cy="5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07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AB79-29D7-4731-AEDF-D233B70F657A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AE74-1099-4EF4-840F-A7E9FD5C92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257" y="6303034"/>
            <a:ext cx="12226148" cy="5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93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AB79-29D7-4731-AEDF-D233B70F657A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AE74-1099-4EF4-840F-A7E9FD5C92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257" y="6303034"/>
            <a:ext cx="12226148" cy="5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350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AB79-29D7-4731-AEDF-D233B70F657A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AE74-1099-4EF4-840F-A7E9FD5C92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257" y="6303034"/>
            <a:ext cx="12226148" cy="5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721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AB79-29D7-4731-AEDF-D233B70F657A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AE74-1099-4EF4-840F-A7E9FD5C92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257" y="6303034"/>
            <a:ext cx="12226148" cy="5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5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7AB79-29D7-4731-AEDF-D233B70F657A}" type="datetimeFigureOut">
              <a:rPr lang="en-US" smtClean="0"/>
              <a:pPr/>
              <a:t>7/29/2018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AAE74-1099-4EF4-840F-A7E9FD5C9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79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tb.behdasht.gov.ir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932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dirty="0" smtClean="0">
                <a:solidFill>
                  <a:srgbClr val="C00000"/>
                </a:solidFill>
                <a:cs typeface="B Titr" panose="00000700000000000000" pitchFamily="2" charset="-78"/>
              </a:rPr>
              <a:t>اصول درمان</a:t>
            </a:r>
            <a:endParaRPr lang="en-US" altLang="en-US" dirty="0" smtClean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folHlink"/>
              </a:buClr>
            </a:pPr>
            <a:r>
              <a:rPr lang="ar-SA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استفاده از </a:t>
            </a:r>
            <a:r>
              <a:rPr lang="ar-SA" alt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درمان تركيبي</a:t>
            </a:r>
            <a:r>
              <a:rPr lang="fa-IR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؛   چرا؟</a:t>
            </a:r>
            <a:endParaRPr lang="fa-IR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folHlink"/>
              </a:buClr>
            </a:pP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1" y="1690688"/>
            <a:ext cx="7100514" cy="4857750"/>
          </a:xfrm>
          <a:prstGeom prst="ellipse">
            <a:avLst/>
          </a:prstGeom>
          <a:solidFill>
            <a:srgbClr val="FFFFFF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200" b="1" dirty="0">
              <a:latin typeface="Verdana Ref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500" b="1" dirty="0">
              <a:latin typeface="Verdana Ref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Verdana Ref"/>
              </a:rPr>
              <a:t>&gt;10</a:t>
            </a:r>
            <a:r>
              <a:rPr lang="en-US" altLang="en-US" sz="2800" b="1" baseline="30000" dirty="0">
                <a:latin typeface="Verdana Ref"/>
              </a:rPr>
              <a:t>8</a:t>
            </a:r>
            <a:r>
              <a:rPr lang="en-US" altLang="en-US" sz="2800" b="1" dirty="0">
                <a:latin typeface="Verdana Ref"/>
              </a:rPr>
              <a:t> Organisms in TB Cavity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500" b="1" dirty="0">
              <a:latin typeface="Verdana Ref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latin typeface="Verdana Ref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37518" y="3144045"/>
            <a:ext cx="3859449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Verdana Ref"/>
              </a:rPr>
              <a:t>1</a:t>
            </a:r>
            <a:r>
              <a:rPr lang="en-US" sz="2300" b="1" dirty="0">
                <a:latin typeface="Verdana Ref"/>
              </a:rPr>
              <a:t> resistant  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Ref"/>
              </a:rPr>
              <a:t>RIF</a:t>
            </a:r>
          </a:p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Verdana Ref"/>
              </a:rPr>
              <a:t>100</a:t>
            </a:r>
            <a:r>
              <a:rPr lang="en-US" sz="2300" b="1" dirty="0">
                <a:latin typeface="Verdana Ref"/>
              </a:rPr>
              <a:t> resistant  </a:t>
            </a:r>
            <a:r>
              <a:rPr 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Ref"/>
              </a:rPr>
              <a:t>INH</a:t>
            </a:r>
          </a:p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Verdana Ref"/>
              </a:rPr>
              <a:t>100</a:t>
            </a:r>
            <a:r>
              <a:rPr lang="en-US" sz="2300" b="1" dirty="0">
                <a:latin typeface="Verdana Ref"/>
              </a:rPr>
              <a:t> resistant  </a:t>
            </a:r>
            <a:r>
              <a:rPr lang="en-US" sz="2300" b="1" dirty="0">
                <a:solidFill>
                  <a:srgbClr val="FF0000"/>
                </a:solidFill>
                <a:latin typeface="Verdana Ref"/>
              </a:rPr>
              <a:t>EMB</a:t>
            </a:r>
          </a:p>
          <a:p>
            <a:pPr algn="ctr">
              <a:defRPr/>
            </a:pPr>
            <a:r>
              <a:rPr lang="en-US" sz="2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Ref"/>
              </a:rPr>
              <a:t>0</a:t>
            </a:r>
            <a:r>
              <a:rPr lang="en-US" sz="2300" b="1" dirty="0" smtClean="0">
                <a:solidFill>
                  <a:srgbClr val="3366CC"/>
                </a:solidFill>
                <a:latin typeface="Verdana Ref"/>
              </a:rPr>
              <a:t> </a:t>
            </a:r>
            <a:r>
              <a:rPr lang="en-US" sz="2300" b="1" dirty="0">
                <a:solidFill>
                  <a:srgbClr val="3366CC"/>
                </a:solidFill>
                <a:latin typeface="Verdana Ref"/>
              </a:rPr>
              <a:t>resistant </a:t>
            </a:r>
            <a:r>
              <a:rPr lang="en-US" sz="23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Ref"/>
              </a:rPr>
              <a:t>INH+Rif</a:t>
            </a:r>
            <a:endParaRPr lang="en-US" sz="2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 Ref"/>
            </a:endParaRPr>
          </a:p>
          <a:p>
            <a:pPr algn="ctr">
              <a:defRPr/>
            </a:pPr>
            <a:r>
              <a:rPr lang="en-US" sz="23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Ref"/>
              </a:rPr>
              <a:t>0</a:t>
            </a:r>
            <a:r>
              <a:rPr lang="en-US" sz="2300" b="1" dirty="0">
                <a:solidFill>
                  <a:srgbClr val="3366CC"/>
                </a:solidFill>
                <a:latin typeface="Verdana Ref"/>
              </a:rPr>
              <a:t> resistant </a:t>
            </a:r>
            <a:r>
              <a:rPr lang="en-US" sz="23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Ref"/>
              </a:rPr>
              <a:t>INH+Rif+EMB</a:t>
            </a:r>
            <a:endParaRPr lang="en-US" sz="2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 Re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906" y="3144045"/>
            <a:ext cx="183431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R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a-IR" sz="32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409476" y="3313187"/>
            <a:ext cx="230588" cy="246490"/>
            <a:chOff x="607612" y="445273"/>
            <a:chExt cx="230588" cy="24649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607612" y="445273"/>
              <a:ext cx="230588" cy="2464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07612" y="445273"/>
              <a:ext cx="230588" cy="2464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5018338" y="3534788"/>
            <a:ext cx="183431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B050"/>
                </a:solidFill>
              </a:rPr>
              <a:t>H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a-IR" sz="32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378326" y="3736771"/>
            <a:ext cx="230588" cy="246490"/>
            <a:chOff x="607612" y="445273"/>
            <a:chExt cx="230588" cy="24649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607612" y="445273"/>
              <a:ext cx="230588" cy="2464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07612" y="445273"/>
              <a:ext cx="230588" cy="2464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70701" y="4086732"/>
            <a:ext cx="183431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E</a:t>
            </a:r>
            <a:endParaRPr lang="fa-IR" sz="3200" dirty="0">
              <a:solidFill>
                <a:srgbClr val="00B05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641213" y="4291042"/>
            <a:ext cx="230588" cy="246490"/>
            <a:chOff x="607612" y="445273"/>
            <a:chExt cx="230588" cy="246490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607612" y="445273"/>
              <a:ext cx="230588" cy="2464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07612" y="445273"/>
              <a:ext cx="230588" cy="2464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088" name="Rounded Rectangle 430087"/>
          <p:cNvSpPr/>
          <p:nvPr/>
        </p:nvSpPr>
        <p:spPr>
          <a:xfrm>
            <a:off x="1756507" y="5402872"/>
            <a:ext cx="3737113" cy="105547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ممانعت از انتخاب و ماندگاري موتاسيون هاي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طبيعي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7568989"/>
              </p:ext>
            </p:extLst>
          </p:nvPr>
        </p:nvGraphicFramePr>
        <p:xfrm>
          <a:off x="7315200" y="2556002"/>
          <a:ext cx="445128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310"/>
                <a:gridCol w="2868972"/>
              </a:tblGrid>
              <a:tr h="879270">
                <a:tc>
                  <a:txBody>
                    <a:bodyPr/>
                    <a:lstStyle/>
                    <a:p>
                      <a:pPr algn="ctr" rtl="1"/>
                      <a:endParaRPr lang="en-US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Titr" panose="00000700000000000000" pitchFamily="2" charset="-78"/>
                        </a:rPr>
                        <a:t>داروی</a:t>
                      </a:r>
                      <a:r>
                        <a:rPr lang="fa-IR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Titr" panose="00000700000000000000" pitchFamily="2" charset="-78"/>
                        </a:rPr>
                        <a:t> موثر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4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B Titr" panose="00000700000000000000" pitchFamily="2" charset="-78"/>
                        </a:rPr>
                        <a:t>نوع باسیل</a:t>
                      </a:r>
                      <a:endParaRPr lang="en-US" sz="24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B Titr" panose="00000700000000000000" pitchFamily="2" charset="-78"/>
                      </a:endParaRPr>
                    </a:p>
                  </a:txBody>
                  <a:tcPr/>
                </a:tc>
              </a:tr>
              <a:tr h="628050">
                <a:tc>
                  <a:txBody>
                    <a:bodyPr/>
                    <a:lstStyle/>
                    <a:p>
                      <a:pPr marL="0" marR="0" lvl="1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fa-IR" sz="32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باسیلهای</a:t>
                      </a:r>
                      <a:r>
                        <a:rPr lang="fa-IR" sz="24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a-IR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تکثیر با سرعت </a:t>
                      </a:r>
                      <a:r>
                        <a:rPr lang="fa-IR" sz="24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زیاد</a:t>
                      </a:r>
                      <a:endParaRPr lang="en-US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2805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باسیلهای</a:t>
                      </a:r>
                      <a:r>
                        <a:rPr lang="fa-IR" sz="24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a-IR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تکثیر با سرعت </a:t>
                      </a:r>
                    </a:p>
                    <a:p>
                      <a:pPr algn="ctr" rtl="1"/>
                      <a:r>
                        <a:rPr lang="fa-IR" sz="2400" b="1" u="none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کم</a:t>
                      </a:r>
                      <a:endParaRPr lang="en-US" sz="2400" b="1" u="none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280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باسیلهای</a:t>
                      </a:r>
                      <a:r>
                        <a:rPr lang="fa-IR" sz="24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a-IR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با تکثیر </a:t>
                      </a:r>
                    </a:p>
                    <a:p>
                      <a:pPr algn="ctr" rtl="1"/>
                      <a:r>
                        <a:rPr lang="fa-IR" sz="2400" b="1" u="none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متناوب</a:t>
                      </a:r>
                      <a:endParaRPr lang="en-US" sz="2400" b="1" u="none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2530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smtClean="0">
                <a:solidFill>
                  <a:srgbClr val="C00000"/>
                </a:solidFill>
                <a:cs typeface="B Titr" panose="00000700000000000000" pitchFamily="2" charset="-78"/>
              </a:rPr>
              <a:t>اصول درمان</a:t>
            </a:r>
            <a:endParaRPr lang="en-US" altLang="en-US" smtClean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folHlink"/>
              </a:buClr>
            </a:pPr>
            <a:r>
              <a:rPr lang="ar-SA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استفاده از </a:t>
            </a:r>
            <a:r>
              <a:rPr lang="ar-SA" alt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درمان تركيبي </a:t>
            </a:r>
          </a:p>
          <a:p>
            <a:pPr>
              <a:buClr>
                <a:schemeClr val="folHlink"/>
              </a:buClr>
            </a:pPr>
            <a:r>
              <a:rPr lang="ar-SA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استفاده از </a:t>
            </a:r>
            <a:r>
              <a:rPr lang="ar-SA" alt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دوز مناسب </a:t>
            </a:r>
          </a:p>
          <a:p>
            <a:pPr>
              <a:buClr>
                <a:schemeClr val="folHlink"/>
              </a:buClr>
            </a:pP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0042079"/>
              </p:ext>
            </p:extLst>
          </p:nvPr>
        </p:nvGraphicFramePr>
        <p:xfrm>
          <a:off x="1438855" y="2981738"/>
          <a:ext cx="9658240" cy="3253232"/>
        </p:xfrm>
        <a:graphic>
          <a:graphicData uri="http://schemas.openxmlformats.org/drawingml/2006/table">
            <a:tbl>
              <a:tblPr rtl="1">
                <a:tableStyleId>{BDBED569-4797-4DF1-A0F4-6AAB3CD982D8}</a:tableStyleId>
              </a:tblPr>
              <a:tblGrid>
                <a:gridCol w="2184013"/>
                <a:gridCol w="1447137"/>
                <a:gridCol w="3214458"/>
                <a:gridCol w="2812632"/>
              </a:tblGrid>
              <a:tr h="85658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دارو</a:t>
                      </a:r>
                      <a:endParaRPr lang="en-CA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علامت اختصاری</a:t>
                      </a:r>
                      <a:endParaRPr lang="en-CA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بزرگسالان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mg/kg/day</a:t>
                      </a: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کودکان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mg/kg/day</a:t>
                      </a: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7234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ايزونيازيد </a:t>
                      </a:r>
                      <a:r>
                        <a:rPr lang="en-US" sz="2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INH</a:t>
                      </a:r>
                      <a:endParaRPr lang="en-CA" sz="2400" b="1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CA" sz="2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914400" marR="0" lvl="2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5</a:t>
                      </a:r>
                      <a:r>
                        <a:rPr lang="en-CA" sz="2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(4 – 6)</a:t>
                      </a:r>
                    </a:p>
                    <a:p>
                      <a:pPr marL="914400" marR="0" lvl="2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Max:</a:t>
                      </a:r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300 mg/ day</a:t>
                      </a:r>
                      <a:endParaRPr lang="en-CA" sz="2000" b="0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 (</a:t>
                      </a:r>
                      <a:r>
                        <a:rPr lang="en-CA" sz="2400" b="1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en-CA" sz="2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15)</a:t>
                      </a:r>
                      <a:endParaRPr lang="en-CA" sz="24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59426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ريفامپين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CA" sz="2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1371600" marR="0" lvl="2" indent="-4572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lain" startAt="10"/>
                      </a:pPr>
                      <a:r>
                        <a:rPr lang="en-CA" sz="2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(8 – 12)</a:t>
                      </a:r>
                    </a:p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Max:</a:t>
                      </a:r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600 mg/ day</a:t>
                      </a:r>
                      <a:endParaRPr lang="en-CA" sz="20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 (</a:t>
                      </a:r>
                      <a:r>
                        <a:rPr lang="en-CA" sz="2400" b="1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en-CA" sz="2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20)</a:t>
                      </a:r>
                      <a:endParaRPr lang="en-CA" sz="24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527234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اتامبوتول</a:t>
                      </a:r>
                      <a:endParaRPr lang="en-CA" sz="2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en-CA" sz="2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914400" marR="0" lvl="2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r>
                        <a:rPr lang="en-CA" sz="2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(15 – 20)</a:t>
                      </a:r>
                      <a:endParaRPr lang="en-CA" sz="24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 (</a:t>
                      </a:r>
                      <a:r>
                        <a:rPr lang="en-CA" sz="2400" b="1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r>
                        <a:rPr lang="en-CA" sz="2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25)</a:t>
                      </a:r>
                      <a:endParaRPr lang="en-CA" sz="24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528289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پيرازيناميد</a:t>
                      </a:r>
                      <a:endParaRPr lang="en-CA" sz="2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</a:t>
                      </a:r>
                      <a:endParaRPr lang="en-CA" sz="2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914400" marR="0" lvl="2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CA" sz="2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(20 – 30)</a:t>
                      </a:r>
                      <a:endParaRPr lang="en-CA" sz="24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  (</a:t>
                      </a:r>
                      <a:r>
                        <a:rPr lang="en-CA" sz="2400" b="1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r>
                        <a:rPr lang="en-CA" sz="24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40)</a:t>
                      </a:r>
                      <a:endParaRPr lang="en-CA" sz="240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</a:tr>
            </a:tbl>
          </a:graphicData>
        </a:graphic>
      </p:graphicFrame>
      <p:sp>
        <p:nvSpPr>
          <p:cNvPr id="6" name="Cloud Callout 5"/>
          <p:cNvSpPr/>
          <p:nvPr/>
        </p:nvSpPr>
        <p:spPr>
          <a:xfrm>
            <a:off x="67559" y="39686"/>
            <a:ext cx="7455031" cy="2119051"/>
          </a:xfrm>
          <a:prstGeom prst="cloudCallout">
            <a:avLst>
              <a:gd name="adj1" fmla="val 11716"/>
              <a:gd name="adj2" fmla="val 83133"/>
            </a:avLst>
          </a:prstGeom>
          <a:solidFill>
            <a:schemeClr val="accent2">
              <a:lumMod val="20000"/>
              <a:lumOff val="8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just" rtl="1" eaLnBrk="1" hangingPunct="1">
              <a:buAutoNum type="arabicPeriod"/>
              <a:defRPr/>
            </a:pPr>
            <a:r>
              <a:rPr lang="fa-IR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تغییر </a:t>
            </a:r>
            <a:r>
              <a:rPr lang="fa-I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وزن ضمن درمان در بالغین اندیکاسیون تغییر دوز دارو نیست اما در کودکان نیازمند تنظیم دوز است</a:t>
            </a:r>
            <a:r>
              <a:rPr lang="fa-IR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1" eaLnBrk="1" hangingPunct="1">
              <a:defRPr/>
            </a:pPr>
            <a:endParaRPr lang="fa-IR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rtl="1" eaLnBrk="1" hangingPunct="1">
              <a:defRPr/>
            </a:pPr>
            <a:r>
              <a:rPr lang="fa-I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در کودکان از حداقل دوزها استفاده شود</a:t>
            </a:r>
          </a:p>
        </p:txBody>
      </p:sp>
      <p:sp>
        <p:nvSpPr>
          <p:cNvPr id="2" name="Rectangle 1"/>
          <p:cNvSpPr/>
          <p:nvPr/>
        </p:nvSpPr>
        <p:spPr>
          <a:xfrm rot="20560678">
            <a:off x="1024671" y="2838670"/>
            <a:ext cx="9228841" cy="26583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  <a:t>محاسبه و تعیین دوزاژ داروها از زمان دسترسی به</a:t>
            </a:r>
            <a:endParaRPr lang="en-US" sz="36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داروهای ترکیبی </a:t>
            </a:r>
            <a:r>
              <a:rPr lang="fa-IR" sz="3600" dirty="0" smtClean="0">
                <a:solidFill>
                  <a:schemeClr val="tx1"/>
                </a:solidFill>
                <a:cs typeface="B Titr" panose="00000700000000000000" pitchFamily="2" charset="-78"/>
              </a:rPr>
              <a:t>بسیار راحت تر شده است </a:t>
            </a:r>
            <a:endParaRPr lang="en-US" sz="3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113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smtClean="0">
                <a:solidFill>
                  <a:srgbClr val="C00000"/>
                </a:solidFill>
                <a:cs typeface="B Titr" panose="00000700000000000000" pitchFamily="2" charset="-78"/>
              </a:rPr>
              <a:t>اصول درمان</a:t>
            </a:r>
            <a:endParaRPr lang="en-US" altLang="en-US" smtClean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folHlink"/>
              </a:buClr>
            </a:pPr>
            <a:r>
              <a:rPr lang="ar-SA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استفاده از </a:t>
            </a:r>
            <a:r>
              <a:rPr lang="ar-SA" alt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درمان تركيبي </a:t>
            </a:r>
          </a:p>
          <a:p>
            <a:pPr>
              <a:buClr>
                <a:schemeClr val="folHlink"/>
              </a:buClr>
            </a:pPr>
            <a:r>
              <a:rPr lang="ar-SA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استفاده از </a:t>
            </a:r>
            <a:r>
              <a:rPr lang="ar-SA" alt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دوز مناسب </a:t>
            </a:r>
          </a:p>
          <a:p>
            <a:pPr>
              <a:buClr>
                <a:schemeClr val="folHlink"/>
              </a:buClr>
            </a:pPr>
            <a:r>
              <a:rPr lang="ar-SA" alt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منظم بودن </a:t>
            </a:r>
            <a:r>
              <a:rPr lang="ar-SA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 مصرف دارو</a:t>
            </a:r>
          </a:p>
          <a:p>
            <a:pPr>
              <a:buClr>
                <a:schemeClr val="folHlink"/>
              </a:buClr>
            </a:pP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944" y="3327961"/>
            <a:ext cx="9458035" cy="3530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55580" y="4441311"/>
            <a:ext cx="5097462" cy="1303338"/>
            <a:chOff x="3155580" y="4441311"/>
            <a:chExt cx="5097462" cy="1303338"/>
          </a:xfrm>
        </p:grpSpPr>
        <p:sp>
          <p:nvSpPr>
            <p:cNvPr id="5" name="Text Box 39"/>
            <p:cNvSpPr txBox="1">
              <a:spLocks noChangeArrowheads="1"/>
            </p:cNvSpPr>
            <p:nvPr/>
          </p:nvSpPr>
          <p:spPr bwMode="auto">
            <a:xfrm>
              <a:off x="4482950" y="4791996"/>
              <a:ext cx="2442723" cy="388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Sequential</a:t>
              </a:r>
            </a:p>
            <a:p>
              <a:pPr algn="ctr">
                <a:defRPr/>
              </a:pP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Monotherapy INH</a:t>
              </a:r>
            </a:p>
          </p:txBody>
        </p:sp>
        <p:sp>
          <p:nvSpPr>
            <p:cNvPr id="6" name="Oval 38"/>
            <p:cNvSpPr>
              <a:spLocks noChangeArrowheads="1"/>
            </p:cNvSpPr>
            <p:nvPr/>
          </p:nvSpPr>
          <p:spPr bwMode="auto">
            <a:xfrm>
              <a:off x="3155580" y="4441311"/>
              <a:ext cx="5097462" cy="1303338"/>
            </a:xfrm>
            <a:prstGeom prst="ellips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fa-IR" altLang="en-US" sz="2400"/>
            </a:p>
          </p:txBody>
        </p:sp>
      </p:grpSp>
      <p:sp>
        <p:nvSpPr>
          <p:cNvPr id="8" name="Rectangle 7"/>
          <p:cNvSpPr/>
          <p:nvPr/>
        </p:nvSpPr>
        <p:spPr>
          <a:xfrm rot="20560678">
            <a:off x="169831" y="1023627"/>
            <a:ext cx="7007353" cy="16039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irectly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bserved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reatment  (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535382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dirty="0" smtClean="0">
                <a:solidFill>
                  <a:srgbClr val="C00000"/>
                </a:solidFill>
                <a:cs typeface="B Titr" panose="00000700000000000000" pitchFamily="2" charset="-78"/>
              </a:rPr>
              <a:t>اصول درمان</a:t>
            </a:r>
            <a:endParaRPr lang="en-US" altLang="en-US" dirty="0" smtClean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folHlink"/>
              </a:buClr>
            </a:pPr>
            <a:r>
              <a:rPr lang="ar-SA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استفاده از </a:t>
            </a:r>
            <a:r>
              <a:rPr lang="ar-SA" alt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درمان تركيبي </a:t>
            </a:r>
          </a:p>
          <a:p>
            <a:pPr>
              <a:buClr>
                <a:schemeClr val="folHlink"/>
              </a:buClr>
            </a:pPr>
            <a:r>
              <a:rPr lang="ar-SA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استفاده از </a:t>
            </a:r>
            <a:r>
              <a:rPr lang="ar-SA" alt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دوز مناسب </a:t>
            </a:r>
          </a:p>
          <a:p>
            <a:pPr>
              <a:buClr>
                <a:schemeClr val="folHlink"/>
              </a:buClr>
            </a:pPr>
            <a:r>
              <a:rPr lang="ar-SA" alt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منظم بودن </a:t>
            </a:r>
            <a:r>
              <a:rPr lang="ar-SA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 مصرف دارو</a:t>
            </a:r>
          </a:p>
          <a:p>
            <a:pPr>
              <a:buClr>
                <a:schemeClr val="folHlink"/>
              </a:buClr>
            </a:pPr>
            <a:r>
              <a:rPr lang="ar-SA" alt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تكميل كردن دوره </a:t>
            </a:r>
            <a:r>
              <a:rPr lang="ar-SA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درماني </a:t>
            </a:r>
          </a:p>
          <a:p>
            <a:pPr>
              <a:buClr>
                <a:schemeClr val="folHlink"/>
              </a:buClr>
            </a:pPr>
            <a:r>
              <a:rPr lang="ar-SA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جلوگيري از پيدايش </a:t>
            </a:r>
            <a:r>
              <a:rPr lang="ar-SA" alt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عوارض داروئي </a:t>
            </a:r>
          </a:p>
          <a:p>
            <a:pPr>
              <a:buClr>
                <a:schemeClr val="folHlink"/>
              </a:buClr>
            </a:pPr>
            <a:r>
              <a:rPr lang="ar-SA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پايش</a:t>
            </a:r>
            <a:r>
              <a:rPr lang="fa-IR" alt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a-IR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حین و بعد </a:t>
            </a:r>
            <a:r>
              <a:rPr lang="fa-IR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از</a:t>
            </a:r>
            <a:r>
              <a:rPr lang="ar-SA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alt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درمان </a:t>
            </a:r>
          </a:p>
          <a:p>
            <a:pPr>
              <a:buClr>
                <a:schemeClr val="folHlink"/>
              </a:buClr>
            </a:pP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294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" fill="hold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28" dur="10" fill="hold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9" dur="10" fill="hold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" fill="hold"/>
                                        <p:tgtEl>
                                          <p:spTgt spid="430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" fill="hold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38" dur="10" fill="hold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" fill="hold"/>
                                        <p:tgtEl>
                                          <p:spTgt spid="430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>
                <a:solidFill>
                  <a:srgbClr val="C00000"/>
                </a:solidFill>
              </a:rPr>
              <a:t>انواع مقاومت دارویی </a:t>
            </a:r>
            <a:r>
              <a:rPr lang="fa-IR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(دسته بندی اول)</a:t>
            </a:r>
            <a:endParaRPr lang="en-US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fa-IR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مقاومت اکتسابی (ثانویه)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a-IR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پيدايش مقاومت بدنبال مصرف داروي مورد نظر. 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fa-IR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مقاومت</a:t>
            </a:r>
            <a:r>
              <a:rPr lang="fa-IR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اولیه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a-IR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 واقع اگر فردي مبتلا به سل با مقاومت ثانويه يا اكتسابي  ديگران را آلوده سازد،  افراد اخير در صورت ابتلا به بيماري بخودي خود و بدون اينكه سابقه قبلي درمان داشته باشند گرفتار سل مقاوم مي شوند كه به آن مقاومت اوليه مي گويند.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AE74-1099-4EF4-840F-A7E9FD5C92D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08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>
                <a:solidFill>
                  <a:srgbClr val="C00000"/>
                </a:solidFill>
              </a:rPr>
              <a:t>انواع مقاومت دارویی </a:t>
            </a:r>
            <a:r>
              <a:rPr lang="fa-IR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(دسته </a:t>
            </a:r>
            <a:r>
              <a:rPr lang="fa-IR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بندی دوم)</a:t>
            </a:r>
            <a:endParaRPr lang="en-US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ar-SA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سل </a:t>
            </a:r>
            <a:r>
              <a:rPr lang="ar-SA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مقاوم به یک </a:t>
            </a:r>
            <a:r>
              <a:rPr lang="ar-SA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دارو</a:t>
            </a:r>
            <a:r>
              <a:rPr lang="fa-IR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mono Resistant)</a:t>
            </a:r>
          </a:p>
          <a:p>
            <a:pPr algn="just"/>
            <a:endParaRPr lang="fa-IR" sz="3200" dirty="0" smtClean="0">
              <a:latin typeface="Tahoma" panose="020B0604030504040204" pitchFamily="34" charset="0"/>
              <a:ea typeface="Tahoma" panose="020B0604030504040204" pitchFamily="34" charset="0"/>
              <a:cs typeface="B Titr" panose="00000700000000000000" pitchFamily="2" charset="-78"/>
            </a:endParaRPr>
          </a:p>
          <a:p>
            <a:pPr algn="just"/>
            <a:r>
              <a:rPr lang="fa-IR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سل </a:t>
            </a:r>
            <a:r>
              <a:rPr lang="ar-SA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مقاوم </a:t>
            </a:r>
            <a:r>
              <a:rPr lang="ar-SA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به بیش از یک </a:t>
            </a:r>
            <a:r>
              <a:rPr lang="ar-SA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دارو</a:t>
            </a:r>
            <a:r>
              <a:rPr lang="en-US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Poly Resistant)</a:t>
            </a:r>
          </a:p>
          <a:p>
            <a:pPr algn="just"/>
            <a:endParaRPr lang="fa-IR" sz="3200" dirty="0">
              <a:latin typeface="Tahoma" panose="020B0604030504040204" pitchFamily="34" charset="0"/>
              <a:ea typeface="Tahoma" panose="020B0604030504040204" pitchFamily="34" charset="0"/>
              <a:cs typeface="B Titr" panose="00000700000000000000" pitchFamily="2" charset="-78"/>
            </a:endParaRPr>
          </a:p>
          <a:p>
            <a:pPr algn="just"/>
            <a:r>
              <a:rPr lang="fa-IR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سل مقاوم به چند دارو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ulti-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rug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esistant =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MDR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-TB)</a:t>
            </a:r>
            <a:endParaRPr lang="fa-IR" sz="3200" dirty="0">
              <a:latin typeface="Tahoma" panose="020B0604030504040204" pitchFamily="34" charset="0"/>
              <a:ea typeface="Tahoma" panose="020B0604030504040204" pitchFamily="34" charset="0"/>
              <a:cs typeface="B Titr" panose="00000700000000000000" pitchFamily="2" charset="-78"/>
            </a:endParaRPr>
          </a:p>
          <a:p>
            <a:pPr marL="457200" lvl="1" indent="0" algn="just">
              <a:buNone/>
            </a:pP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دارای مقاومت به </a:t>
            </a:r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حداقل </a:t>
            </a:r>
            <a:r>
              <a:rPr lang="fa-I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 </a:t>
            </a: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دو داروی </a:t>
            </a:r>
            <a:r>
              <a:rPr lang="ar-SA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ایزونیازید</a:t>
            </a: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 </a:t>
            </a:r>
            <a:r>
              <a:rPr lang="ar-SA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ریفامپین</a:t>
            </a:r>
            <a:endParaRPr lang="en-US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just">
              <a:buNone/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a-IR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سل فوق </a:t>
            </a:r>
            <a:r>
              <a:rPr lang="fa-IR" sz="3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مقاوم</a:t>
            </a:r>
            <a:r>
              <a:rPr lang="fa-IR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e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X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tensively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rug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esistant =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XDR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-TB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)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/>
            </a:r>
            <a:b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AE74-1099-4EF4-840F-A7E9FD5C92D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6611" y="128010"/>
            <a:ext cx="4252190" cy="28315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XDR-TB: </a:t>
            </a:r>
          </a:p>
          <a:p>
            <a:pPr eaLnBrk="1" hangingPunct="1">
              <a:defRPr/>
            </a:pPr>
            <a:endParaRPr lang="fa-IR" sz="16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2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MDR</a:t>
            </a:r>
            <a:r>
              <a:rPr lang="en-US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+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Resistance, at least, to:</a:t>
            </a:r>
          </a:p>
          <a:p>
            <a:pPr lvl="1" eaLnBrk="1" hangingPunct="1">
              <a:buFontTx/>
              <a:buChar char="-"/>
              <a:defRPr/>
            </a:pPr>
            <a:endParaRPr lang="en-US" sz="12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lvl="1">
              <a:buFontTx/>
              <a:buChar char="-"/>
              <a:defRPr/>
            </a:pPr>
            <a:r>
              <a:rPr lang="en-US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Quinolones</a:t>
            </a:r>
          </a:p>
          <a:p>
            <a:pPr lvl="1">
              <a:buFontTx/>
              <a:buChar char="-"/>
              <a:defRPr/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One or More of the </a:t>
            </a:r>
            <a:r>
              <a:rPr lang="en-US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Injectable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</a:t>
            </a:r>
          </a:p>
          <a:p>
            <a:pPr lvl="2">
              <a:buFontTx/>
              <a:buChar char="-"/>
              <a:defRPr/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Aminogliyosides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Kn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Ak</a:t>
            </a:r>
            <a:endParaRPr lang="en-US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lvl="2">
              <a:buFontTx/>
              <a:buChar char="-"/>
              <a:defRPr/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Polypeptids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 </a:t>
            </a:r>
            <a:r>
              <a:rPr lang="en-US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Cm</a:t>
            </a:r>
            <a:endParaRPr lang="en-US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55" y="365125"/>
            <a:ext cx="11388436" cy="1325563"/>
          </a:xfrm>
        </p:spPr>
        <p:txBody>
          <a:bodyPr>
            <a:noAutofit/>
          </a:bodyPr>
          <a:lstStyle/>
          <a:p>
            <a:pPr algn="ctr"/>
            <a:r>
              <a:rPr lang="fa-IR" altLang="en-US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مقایسه </a:t>
            </a:r>
            <a:r>
              <a:rPr lang="fa-IR" altLang="en-US" sz="3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هزينه </a:t>
            </a:r>
            <a:r>
              <a:rPr lang="fa-IR" alt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درمان </a:t>
            </a:r>
            <a:r>
              <a:rPr lang="fa-IR" alt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</a:t>
            </a:r>
            <a:r>
              <a:rPr lang="fa-IR" altLang="en-US" sz="3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اميد بهبودي</a:t>
            </a:r>
            <a:r>
              <a:rPr lang="fa-IR" alt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</a:t>
            </a:r>
            <a:r>
              <a:rPr lang="fa-IR" altLang="en-US" sz="3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طول درمان </a:t>
            </a:r>
            <a:r>
              <a:rPr lang="fa-IR" altLang="en-US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 </a:t>
            </a:r>
            <a:r>
              <a:rPr lang="fa-IR" altLang="en-US" sz="3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نياز </a:t>
            </a:r>
            <a:r>
              <a:rPr lang="fa-IR" altLang="en-US" sz="3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بستري </a:t>
            </a:r>
            <a:r>
              <a:rPr lang="fa-IR" alt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يك بيمار سلي حساس به دارو با يك بيمار مقاوم به </a:t>
            </a:r>
            <a:r>
              <a:rPr lang="fa-IR" altLang="en-US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دارو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4389" name="Group 69"/>
          <p:cNvGraphicFramePr>
            <a:graphicFrameLocks noGrp="1"/>
          </p:cNvGraphicFramePr>
          <p:nvPr>
            <p:ph idx="1"/>
          </p:nvPr>
        </p:nvGraphicFramePr>
        <p:xfrm>
          <a:off x="600360" y="2027238"/>
          <a:ext cx="10845800" cy="3916362"/>
        </p:xfrm>
        <a:graphic>
          <a:graphicData uri="http://schemas.openxmlformats.org/drawingml/2006/table">
            <a:tbl>
              <a:tblPr/>
              <a:tblGrid>
                <a:gridCol w="4723169"/>
                <a:gridCol w="3498646"/>
                <a:gridCol w="2623985"/>
              </a:tblGrid>
              <a:tr h="6752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موارد مقاوم به چند دارو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108547" marR="108547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موارد حساس به دارو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108547" marR="108547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Homa" pitchFamily="2" charset="-78"/>
                      </a:endParaRPr>
                    </a:p>
                  </a:txBody>
                  <a:tcPr marL="108547" marR="108547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4985">
                <a:tc>
                  <a:txBody>
                    <a:bodyPr/>
                    <a:lstStyle/>
                    <a:p>
                      <a:pPr marL="538163" marR="0" lvl="3" indent="0" algn="r" defTabSz="179388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fa-I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B Mitra" pitchFamily="2" charset="-78"/>
                        </a:rPr>
                        <a:t>بین 40 تا 250 میلیون تومان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108547" marR="108547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کمتر از 000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,</a:t>
                      </a:r>
                      <a:r>
                        <a:rPr kumimoji="0" lang="fa-I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450 تومان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108547" marR="108547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هزينه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108547" marR="108547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924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B Mitra" pitchFamily="2" charset="-78"/>
                        </a:rPr>
                        <a:t>40 تا 60 درصد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108547" marR="108547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بیش از 95%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108547" marR="108547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اميد بهبودي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108547" marR="108547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924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B Mitra" pitchFamily="2" charset="-78"/>
                        </a:rPr>
                        <a:t>18 تا 24 ماه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108547" marR="108547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6 ماه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108547" marR="108547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طول دوره درمان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108547" marR="108547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759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B Mitra" pitchFamily="2" charset="-78"/>
                        </a:rPr>
                        <a:t>100% موارد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B Mitra" pitchFamily="2" charset="-78"/>
                        </a:rPr>
                        <a:t>4  تا  6 ماه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108547" marR="108547"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کمتر از 10% موارد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به مدت کوتاه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108547" marR="108547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cs typeface="B Mitra" pitchFamily="2" charset="-78"/>
                        </a:rPr>
                        <a:t>نیاز به بستری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B Mitra" pitchFamily="2" charset="-78"/>
                      </a:endParaRPr>
                    </a:p>
                  </a:txBody>
                  <a:tcPr marL="108547" marR="108547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33775" y="1905000"/>
            <a:ext cx="8658225" cy="4038600"/>
          </a:xfrm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10434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a-IR" altLang="en-US" dirty="0">
                <a:solidFill>
                  <a:srgbClr val="C00000"/>
                </a:solidFill>
              </a:rPr>
              <a:t>حداقل اقدامات  </a:t>
            </a:r>
            <a:r>
              <a:rPr lang="fa-IR" altLang="en-US" u="sng" dirty="0">
                <a:solidFill>
                  <a:srgbClr val="C00000"/>
                </a:solidFill>
              </a:rPr>
              <a:t>قبل از شروع درمان</a:t>
            </a:r>
            <a:endParaRPr lang="en-CA" altLang="en-US" u="sng" dirty="0">
              <a:solidFill>
                <a:srgbClr val="C00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fa-I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بررسی 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سابقه قبلی دریافت درمان ضد سل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C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3701123"/>
              </p:ext>
            </p:extLst>
          </p:nvPr>
        </p:nvGraphicFramePr>
        <p:xfrm>
          <a:off x="351180" y="2658998"/>
          <a:ext cx="11584065" cy="4152822"/>
        </p:xfrm>
        <a:graphic>
          <a:graphicData uri="http://schemas.openxmlformats.org/drawingml/2006/table">
            <a:tbl>
              <a:tblPr rtl="1">
                <a:tableStyleId>{BDBED569-4797-4DF1-A0F4-6AAB3CD982D8}</a:tableStyleId>
              </a:tblPr>
              <a:tblGrid>
                <a:gridCol w="3150184"/>
                <a:gridCol w="4387175"/>
                <a:gridCol w="1974714"/>
                <a:gridCol w="2071992"/>
              </a:tblGrid>
              <a:tr h="6868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مورد</a:t>
                      </a:r>
                      <a:r>
                        <a:rPr lang="fa-IR" sz="20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بیماری</a:t>
                      </a:r>
                      <a:endParaRPr lang="en-CA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تعریف</a:t>
                      </a:r>
                      <a:endParaRPr lang="en-CA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دوره حمله ای</a:t>
                      </a:r>
                      <a:endParaRPr lang="en-US" sz="2000" b="1" kern="1200" baseline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دوره نگهدارنده</a:t>
                      </a:r>
                      <a:endParaRPr lang="en-US" sz="2000" b="1" kern="1200" baseline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50950">
                <a:tc>
                  <a:txBody>
                    <a:bodyPr/>
                    <a:lstStyle/>
                    <a:p>
                      <a:pPr marL="0" indent="0" algn="ctr" rtl="1">
                        <a:buFont typeface="+mj-lt"/>
                        <a:buNone/>
                        <a:defRPr/>
                      </a:pPr>
                      <a:r>
                        <a:rPr lang="fa-IR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B Titr" pitchFamily="2" charset="-78"/>
                        </a:rPr>
                        <a:t>مورد جدید </a:t>
                      </a:r>
                      <a:endParaRPr lang="en-US" sz="28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B Titr" pitchFamily="2" charset="-78"/>
                      </a:endParaRPr>
                    </a:p>
                    <a:p>
                      <a:pPr marL="0" indent="0" algn="ctr" rtl="1">
                        <a:buFont typeface="+mj-lt"/>
                        <a:buNone/>
                        <a:defRPr/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B Titr" pitchFamily="2" charset="-78"/>
                        </a:rPr>
                        <a:t>(New)</a:t>
                      </a:r>
                      <a:r>
                        <a:rPr lang="fa-IR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B Titr" pitchFamily="2" charset="-78"/>
                        </a:rPr>
                        <a:t> </a:t>
                      </a:r>
                      <a:endParaRPr lang="fa-IR" sz="28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B Titr" pitchFamily="2" charset="-78"/>
                      </a:endParaRPr>
                    </a:p>
                  </a:txBody>
                  <a:tcPr marL="68577" marR="68577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بیماری که درگذشته </a:t>
                      </a:r>
                      <a:r>
                        <a:rPr lang="fa-IR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هیچگاه</a:t>
                      </a:r>
                      <a:r>
                        <a:rPr lang="fa-IR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a-IR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درمان ضد سل دریافت ننموده </a:t>
                      </a:r>
                      <a:r>
                        <a:rPr lang="fa-IR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 یا </a:t>
                      </a:r>
                      <a:r>
                        <a:rPr lang="fa-IR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سابقه مصرف داروهای ضدسل در او </a:t>
                      </a:r>
                      <a:r>
                        <a:rPr lang="fa-IR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کمتر از 4 هفته </a:t>
                      </a:r>
                      <a:r>
                        <a:rPr lang="fa-IR" sz="2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باشد</a:t>
                      </a:r>
                      <a:r>
                        <a:rPr lang="fa-IR" sz="30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68577" marR="68577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4400" b="1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GB" altLang="en-US" sz="2800" b="1" i="0" dirty="0" smtClean="0">
                          <a:latin typeface="Arial" panose="020B0604020202020204" pitchFamily="34" charset="0"/>
                        </a:rPr>
                        <a:t> HRZE</a:t>
                      </a:r>
                    </a:p>
                  </a:txBody>
                  <a:tcPr marL="68577" marR="68577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44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altLang="en-US" sz="2800" b="1" i="0" dirty="0" smtClean="0">
                          <a:latin typeface="Arial" panose="020B0604020202020204" pitchFamily="34" charset="0"/>
                        </a:rPr>
                        <a:t> HR</a:t>
                      </a:r>
                    </a:p>
                  </a:txBody>
                  <a:tcPr marL="68577" marR="68577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1151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B Titr" pitchFamily="2" charset="-78"/>
                        </a:rPr>
                        <a:t>مورد تحت درمان مجدد</a:t>
                      </a:r>
                      <a:endParaRPr lang="en-CA" sz="2800" b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B Titr" pitchFamily="2" charset="-78"/>
                      </a:endParaRPr>
                    </a:p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B Titr" pitchFamily="2" charset="-78"/>
                        </a:rPr>
                        <a:t>(Retreatment)</a:t>
                      </a:r>
                      <a:endParaRPr lang="en-CA" sz="2800" b="1" i="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دارای </a:t>
                      </a:r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سابقه حداقل 4 هفته </a:t>
                      </a:r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دریافت درمان ضد سل </a:t>
                      </a:r>
                      <a:r>
                        <a:rPr lang="fa-IR" sz="24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«بشرط فقدان مقاومت دارویی»</a:t>
                      </a: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400" b="1" kern="12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نظیر عود، شکست، غیبت از درمان</a:t>
                      </a:r>
                      <a:endParaRPr lang="en-CA" sz="2000" b="1" kern="1200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en-US" sz="44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GB" altLang="en-US" sz="2800" b="1" i="0" dirty="0" smtClean="0">
                          <a:latin typeface="Arial" panose="020B0604020202020204" pitchFamily="34" charset="0"/>
                        </a:rPr>
                        <a:t> HRZE</a:t>
                      </a:r>
                    </a:p>
                  </a:txBody>
                  <a:tcPr marL="68577" marR="68577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en-US" sz="4400" b="1" i="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GB" altLang="en-US" sz="2800" b="1" i="0" dirty="0" smtClean="0">
                          <a:latin typeface="Arial" panose="020B0604020202020204" pitchFamily="34" charset="0"/>
                        </a:rPr>
                        <a:t> HR</a:t>
                      </a:r>
                      <a:r>
                        <a:rPr lang="en-US" altLang="en-US" sz="2800" b="1" i="0" dirty="0" smtClean="0">
                          <a:latin typeface="Arial" panose="020B0604020202020204" pitchFamily="34" charset="0"/>
                        </a:rPr>
                        <a:t>(+/-</a:t>
                      </a:r>
                      <a:r>
                        <a:rPr lang="en-US" altLang="en-US" sz="2800" b="1" i="0" baseline="0" dirty="0" smtClean="0">
                          <a:latin typeface="Arial" panose="020B0604020202020204" pitchFamily="34" charset="0"/>
                        </a:rPr>
                        <a:t> E)</a:t>
                      </a:r>
                      <a:endParaRPr lang="en-GB" altLang="en-US" sz="2800" b="1" i="0" dirty="0" smtClean="0">
                        <a:latin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 rot="9737781" flipV="1">
            <a:off x="5221550" y="2777153"/>
            <a:ext cx="6457174" cy="255454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fa-IR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برای بیماران مبتلا به مننژیت سلی ، سل منتشر ارزنی یا مبتلایان به سل ستون مهره ها یا ضایعات عصبی، مرحلۀ نگهدارنده بمدت حداقل 7 ماه توصیه می گردد.</a:t>
            </a:r>
          </a:p>
          <a:p>
            <a:pPr algn="just" rtl="1" eaLnBrk="1" hangingPunct="1">
              <a:spcBef>
                <a:spcPct val="50000"/>
              </a:spcBef>
              <a:buFontTx/>
              <a:buNone/>
            </a:pPr>
            <a:r>
              <a:rPr lang="fa-IR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 مرحله حمله ای مننژیت سلی، به جاي اتامبوتول از استرپتومایسین استفاده می شود</a:t>
            </a:r>
            <a:r>
              <a:rPr lang="fa-IR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 rtl="1" eaLnBrk="1" hangingPunct="1">
              <a:spcBef>
                <a:spcPct val="50000"/>
              </a:spcBef>
              <a:buFontTx/>
              <a:buNone/>
            </a:pPr>
            <a:r>
              <a:rPr lang="fa-IR" alt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به محض تشخیص مقاومت دارویی در بیماران باید برای اصلاح رژیم درمانی با هماهنگ کنده سل شهرستان تماس گرفت.</a:t>
            </a: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18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03312">
            <a:off x="1127219" y="594982"/>
            <a:ext cx="3948710" cy="595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a-IR" altLang="en-US" dirty="0">
                <a:solidFill>
                  <a:srgbClr val="C00000"/>
                </a:solidFill>
              </a:rPr>
              <a:t>حداقل اقدامات  </a:t>
            </a:r>
            <a:r>
              <a:rPr lang="fa-IR" altLang="en-US" u="sng" dirty="0">
                <a:solidFill>
                  <a:srgbClr val="C00000"/>
                </a:solidFill>
              </a:rPr>
              <a:t>قبل از شروع درمان</a:t>
            </a:r>
            <a:endParaRPr lang="en-CA" altLang="en-US" u="sng" dirty="0">
              <a:solidFill>
                <a:srgbClr val="C00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fa-I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بررسی 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سابقه قبلی دریافت درمان ضد سل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fa-I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درخواست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آنتی بیوگرام </a:t>
            </a:r>
            <a:r>
              <a:rPr lang="fa-I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برای موارد دارای اندیکاسیون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endParaRPr lang="en-C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0532940"/>
              </p:ext>
            </p:extLst>
          </p:nvPr>
        </p:nvGraphicFramePr>
        <p:xfrm>
          <a:off x="6591869" y="2924278"/>
          <a:ext cx="5103125" cy="3252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3125"/>
              </a:tblGrid>
              <a:tr h="341496">
                <a:tc>
                  <a:txBody>
                    <a:bodyPr/>
                    <a:lstStyle/>
                    <a:p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marL="91447" marR="91447" marT="45716" marB="45716"/>
                </a:tc>
              </a:tr>
              <a:tr h="346210">
                <a:tc>
                  <a:txBody>
                    <a:bodyPr/>
                    <a:lstStyle/>
                    <a:p>
                      <a:pPr marL="0" marR="0" lvl="2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en-US" sz="1800" b="1" dirty="0" smtClean="0"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بیماران دچار </a:t>
                      </a:r>
                      <a:r>
                        <a:rPr lang="fa-IR" altLang="en-US" sz="1800" b="1" u="sng" dirty="0" smtClean="0">
                          <a:solidFill>
                            <a:srgbClr val="C00000"/>
                          </a:solidFill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شکست درمان </a:t>
                      </a:r>
                    </a:p>
                  </a:txBody>
                  <a:tcPr marL="91447" marR="91447" marT="45716" marB="45716"/>
                </a:tc>
              </a:tr>
              <a:tr h="346210">
                <a:tc>
                  <a:txBody>
                    <a:bodyPr/>
                    <a:lstStyle/>
                    <a:p>
                      <a:pPr marL="0" marR="0" lvl="2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en-US" sz="1800" b="1" dirty="0" smtClean="0"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موارد </a:t>
                      </a:r>
                      <a:r>
                        <a:rPr lang="fa-IR" altLang="en-US" sz="1800" b="1" dirty="0" smtClean="0">
                          <a:solidFill>
                            <a:srgbClr val="C00000"/>
                          </a:solidFill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عود </a:t>
                      </a:r>
                    </a:p>
                  </a:txBody>
                  <a:tcPr marL="91447" marR="91447" marT="45716" marB="45716"/>
                </a:tc>
              </a:tr>
              <a:tr h="346210">
                <a:tc>
                  <a:txBody>
                    <a:bodyPr/>
                    <a:lstStyle/>
                    <a:p>
                      <a:pPr marL="0" marR="0" lvl="2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en-US" sz="1800" b="1" dirty="0" smtClean="0"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موارد </a:t>
                      </a:r>
                      <a:r>
                        <a:rPr lang="fa-IR" altLang="en-US" sz="1800" b="1" dirty="0" smtClean="0">
                          <a:solidFill>
                            <a:srgbClr val="C00000"/>
                          </a:solidFill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درمان بعد از غیبت </a:t>
                      </a:r>
                    </a:p>
                  </a:txBody>
                  <a:tcPr marL="91447" marR="91447" marT="45716" marB="45716"/>
                </a:tc>
              </a:tr>
              <a:tr h="34621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en-US" sz="1800" b="1" dirty="0" smtClean="0">
                          <a:solidFill>
                            <a:srgbClr val="C00000"/>
                          </a:solidFill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موارد</a:t>
                      </a:r>
                      <a:r>
                        <a:rPr lang="fa-IR" altLang="en-US" sz="1800" b="1" baseline="0" dirty="0" smtClean="0">
                          <a:solidFill>
                            <a:srgbClr val="C00000"/>
                          </a:solidFill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altLang="en-US" sz="1800" b="1" dirty="0" smtClean="0">
                          <a:solidFill>
                            <a:srgbClr val="C00000"/>
                          </a:solidFill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تماس نزدیک </a:t>
                      </a:r>
                      <a:r>
                        <a:rPr lang="fa-IR" altLang="en-US" sz="1800" b="1" dirty="0" smtClean="0"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با بیماران مبتلا به </a:t>
                      </a:r>
                      <a:r>
                        <a:rPr lang="en-US" altLang="en-US" sz="1800" b="1" dirty="0" smtClean="0"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MDR / RR-TB</a:t>
                      </a:r>
                      <a:endParaRPr lang="en-US" sz="1800" dirty="0" smtClean="0">
                        <a:cs typeface="B Nazanin" panose="00000400000000000000" pitchFamily="2" charset="-78"/>
                      </a:endParaRPr>
                    </a:p>
                  </a:txBody>
                  <a:tcPr marL="91447" marR="91447" marT="45716" marB="45716"/>
                </a:tc>
              </a:tr>
              <a:tr h="346210">
                <a:tc>
                  <a:txBody>
                    <a:bodyPr/>
                    <a:lstStyle/>
                    <a:p>
                      <a:pPr marL="0" marR="0" lvl="2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en-US" sz="1800" b="1" dirty="0" smtClean="0">
                          <a:solidFill>
                            <a:srgbClr val="C00000"/>
                          </a:solidFill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کلیه</a:t>
                      </a:r>
                      <a:r>
                        <a:rPr lang="fa-IR" altLang="en-US" sz="1800" b="1" dirty="0" smtClean="0"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 بیماران مبتلا به سل ریوی </a:t>
                      </a:r>
                      <a:r>
                        <a:rPr lang="en-US" altLang="en-US" sz="1800" b="1" u="sng" dirty="0" smtClean="0">
                          <a:solidFill>
                            <a:srgbClr val="C00000"/>
                          </a:solidFill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HIV+</a:t>
                      </a:r>
                      <a:endParaRPr lang="fa-IR" altLang="en-US" sz="1800" b="1" u="sng" dirty="0" smtClean="0">
                        <a:solidFill>
                          <a:srgbClr val="C00000"/>
                        </a:solidFill>
                        <a:latin typeface="Lucida Sans Unicode" panose="020B0602030504020204" pitchFamily="34" charset="0"/>
                        <a:ea typeface="ＭＳ Ｐゴシック" panose="020B0600070205080204" pitchFamily="34" charset="-128"/>
                        <a:cs typeface="B Nazanin" panose="00000400000000000000" pitchFamily="2" charset="-78"/>
                      </a:endParaRPr>
                    </a:p>
                  </a:txBody>
                  <a:tcPr marL="91447" marR="91447" marT="45716" marB="45716"/>
                </a:tc>
              </a:tr>
              <a:tr h="346210">
                <a:tc>
                  <a:txBody>
                    <a:bodyPr/>
                    <a:lstStyle/>
                    <a:p>
                      <a:pPr marL="0" marR="0" lvl="2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en-US" sz="1800" b="1" dirty="0" smtClean="0">
                          <a:solidFill>
                            <a:srgbClr val="C00000"/>
                          </a:solidFill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کلیه</a:t>
                      </a:r>
                      <a:r>
                        <a:rPr lang="fa-IR" altLang="en-US" sz="1800" b="1" dirty="0" smtClean="0"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 بیماران سل ریوی </a:t>
                      </a:r>
                      <a:r>
                        <a:rPr lang="fa-IR" altLang="en-US" sz="1800" b="1" dirty="0" err="1" smtClean="0"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اسمیر</a:t>
                      </a:r>
                      <a:r>
                        <a:rPr lang="fa-IR" altLang="en-US" sz="1800" b="1" dirty="0" smtClean="0"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 مثبت </a:t>
                      </a:r>
                      <a:r>
                        <a:rPr lang="fa-IR" altLang="en-US" sz="1800" b="1" u="sng" dirty="0" smtClean="0">
                          <a:solidFill>
                            <a:srgbClr val="C00000"/>
                          </a:solidFill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زندانی</a:t>
                      </a:r>
                      <a:r>
                        <a:rPr lang="fa-IR" altLang="en-US" sz="1800" b="1" u="sng" dirty="0" smtClean="0">
                          <a:solidFill>
                            <a:srgbClr val="FF0000"/>
                          </a:solidFill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 </a:t>
                      </a:r>
                    </a:p>
                  </a:txBody>
                  <a:tcPr marL="91447" marR="91447" marT="45716" marB="45716"/>
                </a:tc>
              </a:tr>
              <a:tr h="692421">
                <a:tc>
                  <a:txBody>
                    <a:bodyPr/>
                    <a:lstStyle/>
                    <a:p>
                      <a:pPr marL="0" marR="0" lvl="2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en-US" sz="1800" b="1" dirty="0" smtClean="0"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بیماران </a:t>
                      </a:r>
                      <a:r>
                        <a:rPr lang="fa-IR" altLang="en-US" sz="1800" b="1" u="sng" dirty="0" err="1" smtClean="0">
                          <a:solidFill>
                            <a:srgbClr val="C00000"/>
                          </a:solidFill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اسمیر</a:t>
                      </a:r>
                      <a:r>
                        <a:rPr lang="fa-IR" altLang="en-US" sz="1800" b="1" u="sng" dirty="0" smtClean="0">
                          <a:solidFill>
                            <a:srgbClr val="C00000"/>
                          </a:solidFill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 مثبت </a:t>
                      </a:r>
                      <a:r>
                        <a:rPr lang="fa-IR" altLang="en-US" sz="1800" b="1" dirty="0" smtClean="0"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که </a:t>
                      </a:r>
                      <a:r>
                        <a:rPr lang="fa-IR" altLang="en-US" sz="1800" b="1" dirty="0" err="1" smtClean="0"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اسمیر</a:t>
                      </a:r>
                      <a:r>
                        <a:rPr lang="fa-IR" altLang="en-US" sz="1800" b="1" dirty="0" smtClean="0"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altLang="en-US" sz="1800" b="1" dirty="0" err="1" smtClean="0"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خلطشان</a:t>
                      </a:r>
                      <a:r>
                        <a:rPr lang="fa-IR" altLang="en-US" sz="1800" b="1" dirty="0" smtClean="0"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altLang="en-US" sz="1800" b="1" u="sng" dirty="0" smtClean="0">
                          <a:solidFill>
                            <a:srgbClr val="C00000"/>
                          </a:solidFill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در پایان دوره</a:t>
                      </a:r>
                      <a:r>
                        <a:rPr lang="fa-IR" altLang="en-US" sz="1800" b="1" u="sng" baseline="0" dirty="0" smtClean="0">
                          <a:solidFill>
                            <a:srgbClr val="C00000"/>
                          </a:solidFill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 حمله ای </a:t>
                      </a:r>
                      <a:r>
                        <a:rPr lang="fa-IR" altLang="en-US" sz="1800" b="1" dirty="0" smtClean="0">
                          <a:latin typeface="Lucida Sans Unicode" panose="020B0602030504020204" pitchFamily="34" charset="0"/>
                          <a:ea typeface="ＭＳ Ｐゴシック" panose="020B0600070205080204" pitchFamily="34" charset="-128"/>
                          <a:cs typeface="B Nazanin" panose="00000400000000000000" pitchFamily="2" charset="-78"/>
                        </a:rPr>
                        <a:t>مثبت مانده </a:t>
                      </a:r>
                    </a:p>
                  </a:txBody>
                  <a:tcPr marL="91447" marR="91447" marT="45716" marB="45716"/>
                </a:tc>
              </a:tr>
            </a:tbl>
          </a:graphicData>
        </a:graphic>
      </p:graphicFrame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9584878">
            <a:off x="469105" y="260157"/>
            <a:ext cx="738188" cy="1130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591" y="3662178"/>
            <a:ext cx="6646460" cy="319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0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92" y="1001486"/>
            <a:ext cx="6694008" cy="5856514"/>
          </a:xfrm>
          <a:prstGeom prst="rect">
            <a:avLst/>
          </a:prstGeom>
        </p:spPr>
      </p:pic>
      <p:sp>
        <p:nvSpPr>
          <p:cNvPr id="12" name="Cross 11"/>
          <p:cNvSpPr/>
          <p:nvPr/>
        </p:nvSpPr>
        <p:spPr>
          <a:xfrm>
            <a:off x="6191624" y="3006165"/>
            <a:ext cx="328706" cy="340658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/>
          <p:cNvSpPr/>
          <p:nvPr/>
        </p:nvSpPr>
        <p:spPr>
          <a:xfrm>
            <a:off x="6242424" y="1640541"/>
            <a:ext cx="328706" cy="340658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/>
          <p:cNvSpPr/>
          <p:nvPr/>
        </p:nvSpPr>
        <p:spPr>
          <a:xfrm>
            <a:off x="6917765" y="4126753"/>
            <a:ext cx="328706" cy="340658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/>
          <p:cNvSpPr/>
          <p:nvPr/>
        </p:nvSpPr>
        <p:spPr>
          <a:xfrm>
            <a:off x="8281894" y="4903695"/>
            <a:ext cx="328706" cy="340658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ross 16"/>
          <p:cNvSpPr/>
          <p:nvPr/>
        </p:nvSpPr>
        <p:spPr>
          <a:xfrm>
            <a:off x="10826377" y="5136777"/>
            <a:ext cx="328706" cy="340658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ross 17"/>
          <p:cNvSpPr/>
          <p:nvPr/>
        </p:nvSpPr>
        <p:spPr>
          <a:xfrm>
            <a:off x="10246660" y="2438400"/>
            <a:ext cx="328706" cy="340658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ross 18"/>
          <p:cNvSpPr/>
          <p:nvPr/>
        </p:nvSpPr>
        <p:spPr>
          <a:xfrm>
            <a:off x="9627733" y="1885577"/>
            <a:ext cx="328706" cy="340658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ross 19"/>
          <p:cNvSpPr/>
          <p:nvPr/>
        </p:nvSpPr>
        <p:spPr>
          <a:xfrm>
            <a:off x="7953188" y="3529106"/>
            <a:ext cx="328706" cy="340658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ss 20"/>
          <p:cNvSpPr/>
          <p:nvPr/>
        </p:nvSpPr>
        <p:spPr>
          <a:xfrm>
            <a:off x="7838142" y="2614705"/>
            <a:ext cx="328706" cy="340658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5"/>
          <p:cNvSpPr>
            <a:spLocks noGrp="1"/>
          </p:cNvSpPr>
          <p:nvPr>
            <p:ph type="title"/>
          </p:nvPr>
        </p:nvSpPr>
        <p:spPr>
          <a:xfrm>
            <a:off x="2092318" y="102367"/>
            <a:ext cx="8389855" cy="132556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شبکه </a:t>
            </a:r>
            <a:r>
              <a:rPr lang="fa-I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آزمایشگاهی </a:t>
            </a:r>
            <a:r>
              <a:rPr lang="fa-I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رایگان سل- ایران </a:t>
            </a:r>
            <a:r>
              <a:rPr lang="fa-I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1396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5730" y="4289264"/>
            <a:ext cx="4716966" cy="6098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42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Culture Labs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354519" y="2934515"/>
            <a:ext cx="3638748" cy="11055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Regional DST Labs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(Culture, Identification &amp; DST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a-I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Including Pasteur</a:t>
            </a:r>
            <a:endParaRPr lang="fa-IR" i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48351" y="2159127"/>
            <a:ext cx="1651084" cy="5000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NRL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11871" y="5113934"/>
            <a:ext cx="6188928" cy="6622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423  DSM Labs</a:t>
            </a:r>
          </a:p>
        </p:txBody>
      </p:sp>
      <p:sp>
        <p:nvSpPr>
          <p:cNvPr id="39" name="Cross 38"/>
          <p:cNvSpPr/>
          <p:nvPr/>
        </p:nvSpPr>
        <p:spPr>
          <a:xfrm>
            <a:off x="8195229" y="2502868"/>
            <a:ext cx="456456" cy="452495"/>
          </a:xfrm>
          <a:prstGeom prst="plus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787532" y="2608729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GX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39710" y="3008269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GX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77123" y="1887682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GX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775767" y="5136777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GX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91814" y="1642645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67155" y="4126753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31284" y="4905799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02578" y="3521026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196050" y="2446480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08494" y="2571716"/>
            <a:ext cx="42992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 rot="20015042">
            <a:off x="134459" y="1804232"/>
            <a:ext cx="3584274" cy="5725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متصل به سامانه ثبت آنلاین کشوری </a:t>
            </a:r>
            <a:endParaRPr lang="fa-IR" sz="20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از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سال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1393 در سه سطح اول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51759" y="2823713"/>
            <a:ext cx="6030062" cy="4034287"/>
            <a:chOff x="6711886" y="2221243"/>
            <a:chExt cx="5026448" cy="360997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1886" y="2221243"/>
              <a:ext cx="5026448" cy="360997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27777" y="4944612"/>
              <a:ext cx="957623" cy="296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272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12799" y="1600204"/>
            <a:ext cx="10319489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rtl="1">
              <a:buNone/>
            </a:pPr>
            <a:endParaRPr lang="fa-IR" sz="2400" dirty="0" smtClean="0">
              <a:latin typeface="Tahoma" panose="020B0604030504040204" pitchFamily="34" charset="0"/>
              <a:ea typeface="Tahoma" panose="020B0604030504040204" pitchFamily="34" charset="0"/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3200" dirty="0" smtClean="0"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دکتر مهشید ناصحی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endParaRPr lang="fa-IR" sz="2400" dirty="0" smtClean="0">
              <a:latin typeface="Tahoma" panose="020B0604030504040204" pitchFamily="34" charset="0"/>
              <a:ea typeface="Tahoma" panose="020B0604030504040204" pitchFamily="34" charset="0"/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دانشیار دانشگاه علوم پزشکی و </a:t>
            </a:r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خدمات بهداشتی درمانی </a:t>
            </a:r>
            <a:r>
              <a:rPr lang="fa-I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ایران</a:t>
            </a:r>
          </a:p>
          <a:p>
            <a:pPr marL="0" indent="0" algn="ctr" rtl="1">
              <a:buNone/>
            </a:pPr>
            <a:r>
              <a:rPr lang="fa-I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و</a:t>
            </a:r>
          </a:p>
          <a:p>
            <a:pPr marL="0" indent="0" algn="ctr" rtl="1">
              <a:buNone/>
            </a:pPr>
            <a:endParaRPr lang="fa-IR" sz="2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r>
              <a:rPr lang="fa-I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رئیس اداره کنترل سل و </a:t>
            </a:r>
            <a:r>
              <a:rPr lang="fa-I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جذام مرکز مدیریت بیماریهای واگیر وزارت بهداشت، درمان و آموزش پزشکی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endParaRPr lang="fa-I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1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1619251" y="285750"/>
            <a:ext cx="9048749" cy="1162050"/>
          </a:xfrm>
          <a:noFill/>
          <a:ln>
            <a:noFill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آزمایشگاه مرجع کشوری سل</a:t>
            </a:r>
            <a:endParaRPr lang="en-US" sz="4000" b="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8195" name="Picture 2" descr="H:\AX\IMG_23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56624" y="1253031"/>
            <a:ext cx="8991600" cy="5418063"/>
          </a:xfrm>
        </p:spPr>
      </p:pic>
    </p:spTree>
    <p:extLst>
      <p:ext uri="{BB962C8B-B14F-4D97-AF65-F5344CB8AC3E}">
        <p14:creationId xmlns:p14="http://schemas.microsoft.com/office/powerpoint/2010/main" xmlns="" val="37386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49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6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625" y="0"/>
            <a:ext cx="385762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23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2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AE74-1099-4EF4-840F-A7E9FD5C92D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1788"/>
            <a:ext cx="7912100" cy="5273119"/>
          </a:xfrm>
          <a:prstGeom prst="rect">
            <a:avLst/>
          </a:prstGeom>
        </p:spPr>
      </p:pic>
      <p:sp>
        <p:nvSpPr>
          <p:cNvPr id="31" name="Cross 30"/>
          <p:cNvSpPr/>
          <p:nvPr/>
        </p:nvSpPr>
        <p:spPr>
          <a:xfrm>
            <a:off x="1879540" y="2991209"/>
            <a:ext cx="508000" cy="461963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US" dirty="0"/>
          </a:p>
        </p:txBody>
      </p:sp>
      <p:sp>
        <p:nvSpPr>
          <p:cNvPr id="32" name="Cross 31"/>
          <p:cNvSpPr/>
          <p:nvPr/>
        </p:nvSpPr>
        <p:spPr>
          <a:xfrm>
            <a:off x="6394450" y="3104805"/>
            <a:ext cx="508000" cy="461963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US" dirty="0"/>
          </a:p>
        </p:txBody>
      </p:sp>
      <p:sp>
        <p:nvSpPr>
          <p:cNvPr id="33" name="Cross 32"/>
          <p:cNvSpPr/>
          <p:nvPr/>
        </p:nvSpPr>
        <p:spPr>
          <a:xfrm>
            <a:off x="3581400" y="5507037"/>
            <a:ext cx="508000" cy="461963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US" dirty="0"/>
          </a:p>
        </p:txBody>
      </p:sp>
      <p:sp>
        <p:nvSpPr>
          <p:cNvPr id="34" name="Cross 33"/>
          <p:cNvSpPr/>
          <p:nvPr/>
        </p:nvSpPr>
        <p:spPr>
          <a:xfrm>
            <a:off x="1506987" y="3655712"/>
            <a:ext cx="508000" cy="461963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US" dirty="0"/>
          </a:p>
        </p:txBody>
      </p:sp>
      <p:sp>
        <p:nvSpPr>
          <p:cNvPr id="35" name="Cross 34"/>
          <p:cNvSpPr/>
          <p:nvPr/>
        </p:nvSpPr>
        <p:spPr>
          <a:xfrm>
            <a:off x="209550" y="1870075"/>
            <a:ext cx="508000" cy="461963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Cross 35"/>
          <p:cNvSpPr/>
          <p:nvPr/>
        </p:nvSpPr>
        <p:spPr>
          <a:xfrm>
            <a:off x="4420702" y="2408589"/>
            <a:ext cx="508000" cy="461963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096000" y="4924069"/>
            <a:ext cx="1443039" cy="685800"/>
            <a:chOff x="8660502" y="4122740"/>
            <a:chExt cx="1443039" cy="685800"/>
          </a:xfrm>
        </p:grpSpPr>
        <p:sp>
          <p:nvSpPr>
            <p:cNvPr id="38" name="Oval 37"/>
            <p:cNvSpPr/>
            <p:nvPr/>
          </p:nvSpPr>
          <p:spPr>
            <a:xfrm>
              <a:off x="8660502" y="4122740"/>
              <a:ext cx="1443039" cy="685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dirty="0" err="1" smtClean="0">
                  <a:solidFill>
                    <a:schemeClr val="tx1"/>
                  </a:solidFill>
                </a:rPr>
                <a:t>Zabol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Cross 36"/>
            <p:cNvSpPr/>
            <p:nvPr/>
          </p:nvSpPr>
          <p:spPr>
            <a:xfrm>
              <a:off x="8714579" y="4238347"/>
              <a:ext cx="508000" cy="461963"/>
            </a:xfrm>
            <a:prstGeom prst="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H</a:t>
              </a:r>
              <a:endParaRPr lang="en-US" dirty="0"/>
            </a:p>
          </p:txBody>
        </p:sp>
      </p:grpSp>
      <p:sp>
        <p:nvSpPr>
          <p:cNvPr id="40" name="Cross 39"/>
          <p:cNvSpPr/>
          <p:nvPr/>
        </p:nvSpPr>
        <p:spPr>
          <a:xfrm>
            <a:off x="5896077" y="6125368"/>
            <a:ext cx="508000" cy="461963"/>
          </a:xfrm>
          <a:prstGeom prst="plu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US" dirty="0"/>
          </a:p>
        </p:txBody>
      </p:sp>
      <p:sp>
        <p:nvSpPr>
          <p:cNvPr id="41" name="Cross 40"/>
          <p:cNvSpPr/>
          <p:nvPr/>
        </p:nvSpPr>
        <p:spPr>
          <a:xfrm>
            <a:off x="517524" y="4696900"/>
            <a:ext cx="508000" cy="461963"/>
          </a:xfrm>
          <a:prstGeom prst="plus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370876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توزیع جغرافیایی مراکز ارجاع منطقه ای برای بستری سل های مقاوم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5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029" y="-8612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 kit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2780" y="1685248"/>
            <a:ext cx="5806440" cy="4355869"/>
          </a:xfrm>
        </p:spPr>
      </p:pic>
      <p:sp>
        <p:nvSpPr>
          <p:cNvPr id="337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fld id="{A0B59360-55B4-4487-81E7-B701EECB328C}" type="slidenum">
              <a:rPr lang="fa-IR" altLang="en-US">
                <a:solidFill>
                  <a:schemeClr val="bg1"/>
                </a:solidFill>
              </a:rPr>
              <a:pPr/>
              <a:t>26</a:t>
            </a:fld>
            <a:endParaRPr lang="fa-IR" altLang="en-US">
              <a:solidFill>
                <a:schemeClr val="bg1"/>
              </a:solidFill>
            </a:endParaRPr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1"/>
            <a:ext cx="4668441" cy="350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26" y="2621758"/>
            <a:ext cx="4524375" cy="33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489" y="857250"/>
            <a:ext cx="3868341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4164" y="935831"/>
            <a:ext cx="6638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226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fa-I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بررسی سابقه قبلی دریافت درمان ضد سل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fa-I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درخواست آنتی بیوگرام برای موارد دارای اندیکاسیون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fa-I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توزين بيماران </a:t>
            </a:r>
            <a:r>
              <a:rPr lang="fa-I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جهت </a:t>
            </a:r>
            <a:r>
              <a:rPr lang="fa-I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تنظيم دوز دارويي </a:t>
            </a:r>
            <a:r>
              <a:rPr lang="fa-I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مناسب</a:t>
            </a:r>
            <a:endParaRPr lang="en-C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endParaRPr lang="en-C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altLang="en-US" dirty="0">
                <a:solidFill>
                  <a:srgbClr val="C00000"/>
                </a:solidFill>
              </a:rPr>
              <a:t>حداقل اقدامات  </a:t>
            </a:r>
            <a:r>
              <a:rPr lang="fa-IR" altLang="en-US" u="sng" dirty="0">
                <a:solidFill>
                  <a:srgbClr val="C00000"/>
                </a:solidFill>
              </a:rPr>
              <a:t>قبل از شروع درمان</a:t>
            </a:r>
            <a:endParaRPr lang="en-CA" altLang="en-US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80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5053425"/>
              </p:ext>
            </p:extLst>
          </p:nvPr>
        </p:nvGraphicFramePr>
        <p:xfrm>
          <a:off x="1774208" y="1898862"/>
          <a:ext cx="8475261" cy="416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799"/>
                <a:gridCol w="2839704"/>
                <a:gridCol w="2016979"/>
                <a:gridCol w="1147779"/>
              </a:tblGrid>
              <a:tr h="1226475">
                <a:tc>
                  <a:txBody>
                    <a:bodyPr/>
                    <a:lstStyle/>
                    <a:p>
                      <a:pPr algn="ctr" rtl="1"/>
                      <a:endParaRPr lang="en-US" sz="2000" b="1" dirty="0" smtClean="0"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2000" b="1" dirty="0" smtClean="0">
                          <a:cs typeface="B Titr" panose="00000700000000000000" pitchFamily="2" charset="-78"/>
                        </a:rPr>
                        <a:t>تعداد قرص دو ترکیبی </a:t>
                      </a:r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(H75,R150)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cs typeface="B Titr" panose="00000700000000000000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B Titr" panose="00000700000000000000" pitchFamily="2" charset="-78"/>
                        </a:rPr>
                        <a:t>تعداد قرص چهار ترکیبی </a:t>
                      </a:r>
                      <a:r>
                        <a:rPr lang="en-US" sz="2000" b="1" dirty="0" smtClean="0">
                          <a:cs typeface="B Titr" panose="00000700000000000000" pitchFamily="2" charset="-78"/>
                        </a:rPr>
                        <a:t>(H75,R150,E275,Z400)</a:t>
                      </a:r>
                      <a:endParaRPr lang="en-US" sz="2000" b="1" dirty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en-US" sz="2000" b="1" dirty="0" smtClean="0"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2000" b="1" dirty="0" smtClean="0">
                          <a:cs typeface="B Titr" panose="00000700000000000000" pitchFamily="2" charset="-78"/>
                        </a:rPr>
                        <a:t>گروه وزنی</a:t>
                      </a:r>
                      <a:endParaRPr lang="en-US" sz="2000" b="1" dirty="0" smtClean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48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 – 35 kg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36 – 39 kg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48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 – 49 kg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4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 – 52 kg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48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53 – 70 kg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009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کمتر</a:t>
                      </a:r>
                      <a:r>
                        <a:rPr lang="fa-IR" sz="16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از 60 سال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&gt; 70 kg</a:t>
                      </a:r>
                      <a:endParaRPr lang="en-US" sz="2000" b="1" dirty="0"/>
                    </a:p>
                  </a:txBody>
                  <a:tcPr/>
                </a:tc>
              </a:tr>
              <a:tr h="38248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سال و بالاتر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 smtClean="0">
                <a:solidFill>
                  <a:srgbClr val="C00000"/>
                </a:solidFill>
              </a:rPr>
              <a:t>دوزاژ روزانه در دوره </a:t>
            </a:r>
            <a:r>
              <a:rPr lang="fa-IR" u="sng" dirty="0">
                <a:solidFill>
                  <a:srgbClr val="C00000"/>
                </a:solidFill>
              </a:rPr>
              <a:t>حمله ای</a:t>
            </a:r>
            <a:r>
              <a:rPr lang="fa-IR" dirty="0">
                <a:solidFill>
                  <a:srgbClr val="C00000"/>
                </a:solidFill>
              </a:rPr>
              <a:t>   </a:t>
            </a:r>
            <a:r>
              <a:rPr lang="fa-IR" sz="2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(اعم از بیماران جدید و درمان مجدد)</a:t>
            </a:r>
            <a:endParaRPr lang="en-US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8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 smtClean="0">
                <a:solidFill>
                  <a:srgbClr val="C00000"/>
                </a:solidFill>
              </a:rPr>
              <a:t>دوزاژ روزانه در دوره نگهدارنده</a:t>
            </a:r>
            <a:endParaRPr lang="en-US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2486699"/>
              </p:ext>
            </p:extLst>
          </p:nvPr>
        </p:nvGraphicFramePr>
        <p:xfrm>
          <a:off x="7086599" y="2486212"/>
          <a:ext cx="4787154" cy="3334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765"/>
                <a:gridCol w="1788233"/>
                <a:gridCol w="907156"/>
              </a:tblGrid>
              <a:tr h="656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Titr" panose="00000700000000000000" pitchFamily="2" charset="-78"/>
                        </a:rPr>
                        <a:t>تعداد قرص دو ترکیبی </a:t>
                      </a:r>
                      <a:r>
                        <a:rPr lang="en-US" sz="1800" b="1" dirty="0" smtClean="0">
                          <a:cs typeface="B Titr" panose="00000700000000000000" pitchFamily="2" charset="-78"/>
                        </a:rPr>
                        <a:t>(H75,R150)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Titr" panose="00000700000000000000" pitchFamily="2" charset="-78"/>
                        </a:rPr>
                        <a:t>گروه وزنی</a:t>
                      </a:r>
                      <a:endParaRPr lang="en-US" sz="1800" b="1" dirty="0" smtClean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30 – 35 kg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5195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/>
                        <a:t>3</a:t>
                      </a:r>
                      <a:endParaRPr lang="en-US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</a:t>
                      </a:r>
                      <a:r>
                        <a:rPr lang="fa-IR" sz="1800" b="1" dirty="0" smtClean="0"/>
                        <a:t>6</a:t>
                      </a:r>
                      <a:r>
                        <a:rPr lang="en-US" sz="1800" b="1" dirty="0" smtClean="0"/>
                        <a:t> – </a:t>
                      </a:r>
                      <a:r>
                        <a:rPr lang="fa-IR" sz="1800" b="1" dirty="0" smtClean="0"/>
                        <a:t>49</a:t>
                      </a:r>
                      <a:r>
                        <a:rPr lang="en-US" sz="1800" b="1" dirty="0" smtClean="0"/>
                        <a:t> kg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5195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a-IR" sz="1800" b="1" dirty="0" smtClean="0"/>
                        <a:t>5</a:t>
                      </a:r>
                      <a:r>
                        <a:rPr lang="en-US" sz="1800" b="1" dirty="0" smtClean="0"/>
                        <a:t>0 – </a:t>
                      </a:r>
                      <a:r>
                        <a:rPr lang="fa-IR" sz="1800" b="1" dirty="0" smtClean="0"/>
                        <a:t>70</a:t>
                      </a:r>
                      <a:r>
                        <a:rPr lang="en-US" sz="1800" b="1" dirty="0" smtClean="0"/>
                        <a:t> kg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2597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کمتر</a:t>
                      </a:r>
                      <a:r>
                        <a:rPr lang="fa-IR" sz="16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از 60 سال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&gt; 70 kg</a:t>
                      </a:r>
                    </a:p>
                  </a:txBody>
                  <a:tcPr/>
                </a:tc>
              </a:tr>
              <a:tr h="382597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سال و بالاتر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8720317"/>
              </p:ext>
            </p:extLst>
          </p:nvPr>
        </p:nvGraphicFramePr>
        <p:xfrm>
          <a:off x="322730" y="2474258"/>
          <a:ext cx="6677214" cy="3367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886"/>
                <a:gridCol w="2088824"/>
                <a:gridCol w="1710148"/>
                <a:gridCol w="899356"/>
              </a:tblGrid>
              <a:tr h="543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Titr" panose="00000700000000000000" pitchFamily="2" charset="-78"/>
                        </a:rPr>
                        <a:t>تعداد قرص دو ترکیبی </a:t>
                      </a:r>
                      <a:r>
                        <a:rPr lang="en-US" sz="1800" b="1" dirty="0" smtClean="0">
                          <a:cs typeface="B Titr" panose="00000700000000000000" pitchFamily="2" charset="-78"/>
                        </a:rPr>
                        <a:t>(H75,R150)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Titr" panose="00000700000000000000" pitchFamily="2" charset="-78"/>
                        </a:rPr>
                        <a:t>تعداد قرص</a:t>
                      </a:r>
                      <a:r>
                        <a:rPr lang="fa-IR" sz="1800" b="1" baseline="0" dirty="0" smtClean="0">
                          <a:cs typeface="B Titr" panose="00000700000000000000" pitchFamily="2" charset="-78"/>
                        </a:rPr>
                        <a:t> سه </a:t>
                      </a:r>
                      <a:r>
                        <a:rPr lang="fa-IR" sz="1800" b="1" dirty="0" smtClean="0">
                          <a:cs typeface="B Titr" panose="00000700000000000000" pitchFamily="2" charset="-78"/>
                        </a:rPr>
                        <a:t>ترکیبی </a:t>
                      </a:r>
                      <a:r>
                        <a:rPr lang="en-US" sz="1800" b="1" dirty="0" smtClean="0">
                          <a:cs typeface="B Titr" panose="00000700000000000000" pitchFamily="2" charset="-78"/>
                        </a:rPr>
                        <a:t>(H75,R150,E275)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Titr" panose="00000700000000000000" pitchFamily="2" charset="-78"/>
                        </a:rPr>
                        <a:t>گروه وزنی</a:t>
                      </a:r>
                      <a:endParaRPr lang="en-US" sz="1800" b="1" dirty="0" smtClean="0"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9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/>
                        <a:t>2</a:t>
                      </a:r>
                      <a:endParaRPr lang="en-US" sz="1800" b="1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 – 35 kg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921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/>
                        <a:t>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36 – 39 kg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921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/>
                        <a:t>3</a:t>
                      </a:r>
                      <a:endParaRPr lang="en-US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 – 49 kg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921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 – 52 kg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921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53 – 70 kg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921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کمتر</a:t>
                      </a:r>
                      <a:r>
                        <a:rPr lang="fa-IR" sz="16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از 60 سال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&gt; 70 kg</a:t>
                      </a:r>
                    </a:p>
                  </a:txBody>
                  <a:tcPr/>
                </a:tc>
              </a:tr>
              <a:tr h="372921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سال و بالاتر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8895" y="1888563"/>
            <a:ext cx="207771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بیمار جدید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5172" y="1837763"/>
            <a:ext cx="40708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بیمار  تحت درمان مجدد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9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92151"/>
            <a:ext cx="7772400" cy="3241675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SA" altLang="en-US" sz="141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Titr" panose="00000700000000000000" pitchFamily="2" charset="-78"/>
              </a:rPr>
              <a:t>درمان سل</a:t>
            </a:r>
            <a:r>
              <a:rPr lang="ar-SA" altLang="en-US" dirty="0" smtClean="0"/>
              <a:t>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9052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068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fa-I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بررسی سابقه قبلی دریافت درمان ضد سل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fa-I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درخواست آنتی بیوگرام برای موارد دارای اندیکاسیون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fa-I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توزين بيماران </a:t>
            </a:r>
            <a:r>
              <a:rPr lang="fa-I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جهت </a:t>
            </a:r>
            <a:r>
              <a:rPr lang="fa-I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تنظيم دوز دارويي </a:t>
            </a:r>
            <a:r>
              <a:rPr lang="fa-I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مناسب</a:t>
            </a:r>
            <a:endParaRPr lang="en-C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fa-I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پرسش موارد زير ازكليه بيماران</a:t>
            </a:r>
            <a:r>
              <a:rPr lang="fa-I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C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71550" lvl="1" indent="-571500">
              <a:buFont typeface="Calibri" pitchFamily="34" charset="0"/>
              <a:buAutoNum type="romanLcPeriod"/>
              <a:defRPr/>
            </a:pPr>
            <a:r>
              <a:rPr lang="fa-IR" sz="3000" dirty="0" smtClean="0">
                <a:cs typeface="B Nazanin" pitchFamily="2" charset="-78"/>
              </a:rPr>
              <a:t>وجود بارداري (در بانوان)؛</a:t>
            </a:r>
            <a:endParaRPr lang="en-CA" sz="3000" dirty="0" smtClean="0">
              <a:cs typeface="B Nazanin" pitchFamily="2" charset="-78"/>
            </a:endParaRPr>
          </a:p>
          <a:p>
            <a:pPr marL="971550" lvl="1" indent="-571500">
              <a:buFont typeface="Calibri" pitchFamily="34" charset="0"/>
              <a:buAutoNum type="romanLcPeriod"/>
              <a:defRPr/>
            </a:pPr>
            <a:r>
              <a:rPr lang="fa-IR" sz="3000" dirty="0" smtClean="0">
                <a:cs typeface="B Nazanin" pitchFamily="2" charset="-78"/>
              </a:rPr>
              <a:t>سابقه داشتن هرگونه حساسيت دارويي يا بيماري كبدي وكليوي؛ </a:t>
            </a:r>
            <a:endParaRPr lang="en-CA" sz="3000" dirty="0" smtClean="0">
              <a:cs typeface="B Nazanin" pitchFamily="2" charset="-78"/>
            </a:endParaRPr>
          </a:p>
          <a:p>
            <a:pPr marL="971550" lvl="1" indent="-571500">
              <a:buFont typeface="Calibri" pitchFamily="34" charset="0"/>
              <a:buAutoNum type="romanLcPeriod"/>
              <a:defRPr/>
            </a:pPr>
            <a:r>
              <a:rPr lang="fa-IR" sz="3000" dirty="0" smtClean="0">
                <a:cs typeface="B Nazanin" pitchFamily="2" charset="-78"/>
              </a:rPr>
              <a:t>مصرف داروهايي از قبيل قرص هاي ضد حاملگي (در بانوان)، داروهاي كنترل ديابت، داروهاي ضد انعقاد خون، فني توئين، ديگوكسين و ساير داروهايي كه نيازمند تعديل دوز دارويي هستند؛</a:t>
            </a:r>
            <a:endParaRPr lang="en-US" sz="3000" dirty="0" smtClean="0">
              <a:cs typeface="B Nazanin" pitchFamily="2" charset="-78"/>
            </a:endParaRPr>
          </a:p>
          <a:p>
            <a:pPr marL="971550" lvl="1" indent="-571500">
              <a:buFont typeface="Calibri" pitchFamily="34" charset="0"/>
              <a:buAutoNum type="romanLcPeriod"/>
              <a:defRPr/>
            </a:pPr>
            <a:r>
              <a:rPr lang="fa-IR" sz="3000" dirty="0" smtClean="0">
                <a:cs typeface="B Nazanin" pitchFamily="2" charset="-78"/>
              </a:rPr>
              <a:t>استفاده از لنز تماسی (توصیه می شود در طول مصرف ریفامپین استفاده نشود)؛</a:t>
            </a:r>
            <a:endParaRPr lang="en-CA" sz="3000" dirty="0" smtClean="0">
              <a:cs typeface="B Nazanin" pitchFamily="2" charset="-78"/>
            </a:endParaRPr>
          </a:p>
          <a:p>
            <a:pPr marL="971550" lvl="1" indent="-571500">
              <a:buFont typeface="Calibri" pitchFamily="34" charset="0"/>
              <a:buAutoNum type="romanLcPeriod"/>
              <a:defRPr/>
            </a:pPr>
            <a:r>
              <a:rPr lang="fa-IR" sz="3000" dirty="0" smtClean="0">
                <a:cs typeface="B Nazanin" pitchFamily="2" charset="-78"/>
              </a:rPr>
              <a:t>فاكتورهاي خطر نوروپاتي محيطي ناشي از ايزونيازيد. </a:t>
            </a:r>
          </a:p>
          <a:p>
            <a:pPr marL="400050" lvl="1" indent="0">
              <a:buNone/>
              <a:defRPr/>
            </a:pPr>
            <a:endParaRPr lang="en-CA" dirty="0" smtClean="0">
              <a:cs typeface="B Nazanin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altLang="en-US" dirty="0">
                <a:solidFill>
                  <a:srgbClr val="C00000"/>
                </a:solidFill>
              </a:rPr>
              <a:t>حداقل اقدامات  </a:t>
            </a:r>
            <a:r>
              <a:rPr lang="fa-IR" altLang="en-US" u="sng" dirty="0">
                <a:solidFill>
                  <a:srgbClr val="C00000"/>
                </a:solidFill>
              </a:rPr>
              <a:t>قبل از شروع درمان</a:t>
            </a:r>
            <a:endParaRPr lang="en-CA" altLang="en-US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95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 smtClean="0">
                <a:solidFill>
                  <a:srgbClr val="C00000"/>
                </a:solidFill>
                <a:cs typeface="B Titr" panose="00000700000000000000" pitchFamily="2" charset="-78"/>
              </a:rPr>
              <a:t>روش های درمانی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9314734"/>
              </p:ext>
            </p:extLst>
          </p:nvPr>
        </p:nvGraphicFramePr>
        <p:xfrm>
          <a:off x="1276068" y="2112500"/>
          <a:ext cx="9484285" cy="357397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16001"/>
                <a:gridCol w="6368284"/>
              </a:tblGrid>
              <a:tr h="872766">
                <a:tc>
                  <a:txBody>
                    <a:bodyPr/>
                    <a:lstStyle/>
                    <a:p>
                      <a:pPr algn="ctr" rtl="1"/>
                      <a:endParaRPr lang="en-US" sz="1050" dirty="0" smtClean="0"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44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Titr" panose="00000700000000000000" pitchFamily="2" charset="-78"/>
                        </a:rPr>
                        <a:t>سرپایی</a:t>
                      </a:r>
                      <a:endParaRPr lang="fa-IR" sz="4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Titr" panose="00000700000000000000" pitchFamily="2" charset="-78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 rtl="1"/>
                      <a:endParaRPr lang="en-US" sz="1600" dirty="0" smtClean="0"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2600" dirty="0" smtClean="0">
                          <a:cs typeface="B Titr" panose="00000700000000000000" pitchFamily="2" charset="-78"/>
                        </a:rPr>
                        <a:t>بستری</a:t>
                      </a:r>
                      <a:endParaRPr lang="fa-IR" sz="2600" dirty="0">
                        <a:cs typeface="B Titr" panose="00000700000000000000" pitchFamily="2" charset="-78"/>
                      </a:endParaRPr>
                    </a:p>
                  </a:txBody>
                  <a:tcPr marT="45722" marB="45722"/>
                </a:tc>
              </a:tr>
              <a:tr h="2651949"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هر فردی</a:t>
                      </a:r>
                      <a:r>
                        <a:rPr lang="fa-IR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که اندیکاسیون بستری ندارد.</a:t>
                      </a:r>
                      <a:endParaRPr lang="fa-IR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اورژانس ها</a:t>
                      </a:r>
                      <a:r>
                        <a:rPr lang="en-US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a-I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(هموپتزی</a:t>
                      </a:r>
                      <a:r>
                        <a:rPr lang="fa-IR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شدید، پنوموتوراکس خود به خود، پلورال افیوژن + دیسترس تنفسی)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عوارض دارویی شدید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بیمار بسیار بدحال و ناتوان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شک به سل + نیاز به اقدامات تشخیصی بیشتر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سل مقاوم به دارو</a:t>
                      </a:r>
                      <a:r>
                        <a:rPr lang="en-US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a-IR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(تا تحمل دارو و منفی شدن اسمیر)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2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سل + بیماری</a:t>
                      </a:r>
                      <a:r>
                        <a:rPr lang="fa-IR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دیگر(</a:t>
                      </a:r>
                      <a:r>
                        <a:rPr lang="en-US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HIV</a:t>
                      </a:r>
                      <a:r>
                        <a:rPr lang="fa-IR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، </a:t>
                      </a:r>
                      <a:r>
                        <a:rPr lang="en-US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CRF</a:t>
                      </a:r>
                      <a:r>
                        <a:rPr lang="fa-IR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، دیابت کنترل نشده)</a:t>
                      </a:r>
                      <a:endParaRPr lang="en-US" sz="20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a-IR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عدم امکان اجرای </a:t>
                      </a:r>
                      <a:r>
                        <a:rPr lang="en-US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DOTS</a:t>
                      </a:r>
                      <a:r>
                        <a:rPr lang="fa-IR" sz="2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علی الخصوص در فاز حمله</a:t>
                      </a:r>
                    </a:p>
                  </a:txBody>
                  <a:tcPr marT="45722" marB="4572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2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Autofit/>
          </a:bodyPr>
          <a:lstStyle/>
          <a:p>
            <a:pPr>
              <a:defRPr/>
            </a:pPr>
            <a:r>
              <a:rPr lang="fa-IR" sz="4000" dirty="0">
                <a:solidFill>
                  <a:srgbClr val="C00000"/>
                </a:solidFill>
              </a:rPr>
              <a:t>نظارت مستقيم روزانه بر مصرف </a:t>
            </a:r>
            <a:r>
              <a:rPr lang="fa-IR" sz="4000" dirty="0" smtClean="0">
                <a:solidFill>
                  <a:srgbClr val="C00000"/>
                </a:solidFill>
              </a:rPr>
              <a:t>دارو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(DOT)</a:t>
            </a:r>
            <a:r>
              <a:rPr lang="fa-IR" sz="4000" dirty="0">
                <a:solidFill>
                  <a:srgbClr val="C00000"/>
                </a:solidFill>
              </a:rPr>
              <a:t/>
            </a:r>
            <a:br>
              <a:rPr lang="fa-IR" sz="4000" dirty="0">
                <a:solidFill>
                  <a:srgbClr val="C00000"/>
                </a:solidFill>
              </a:rPr>
            </a:br>
            <a:r>
              <a:rPr lang="fa-IR" sz="4000" dirty="0">
                <a:solidFill>
                  <a:srgbClr val="C00000"/>
                </a:solidFill>
              </a:rPr>
              <a:t>  </a:t>
            </a:r>
            <a:r>
              <a:rPr lang="en-US" sz="4000" dirty="0" smtClean="0">
                <a:solidFill>
                  <a:srgbClr val="C00000"/>
                </a:solidFill>
              </a:rPr>
              <a:t>									….. </a:t>
            </a:r>
            <a:r>
              <a:rPr lang="fa-IR" sz="4000" dirty="0" smtClean="0">
                <a:solidFill>
                  <a:srgbClr val="C00000"/>
                </a:solidFill>
              </a:rPr>
              <a:t>تا </a:t>
            </a:r>
            <a:r>
              <a:rPr lang="fa-IR" sz="4000" dirty="0">
                <a:solidFill>
                  <a:srgbClr val="C00000"/>
                </a:solidFill>
              </a:rPr>
              <a:t>کی؟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58" y="1825625"/>
            <a:ext cx="11009142" cy="4351338"/>
          </a:xfrm>
        </p:spPr>
        <p:txBody>
          <a:bodyPr rtlCol="0">
            <a:noAutofit/>
          </a:bodyPr>
          <a:lstStyle/>
          <a:p>
            <a:pPr algn="just">
              <a:defRPr/>
            </a:pPr>
            <a:endParaRPr lang="en-US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مادام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که </a:t>
            </a:r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ریفامپین 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 ترکیب دارویی بیمار مسلول قرار </a:t>
            </a: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دارد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defRPr/>
            </a:pPr>
            <a:r>
              <a:rPr lang="fa-I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موارد زیر در </a:t>
            </a:r>
            <a:r>
              <a:rPr lang="fa-I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اولویت نظارت مستقیم روزانه توسط پرسنل بهداشتی درمانی </a:t>
            </a:r>
            <a:r>
              <a:rPr lang="fa-I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هستند: </a:t>
            </a:r>
            <a:endParaRPr lang="en-US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defRPr/>
            </a:pPr>
            <a:endParaRPr lang="fa-IR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4">
              <a:buFont typeface="Wingdings" panose="05000000000000000000" pitchFamily="2" charset="2"/>
              <a:buChar char="ü"/>
              <a:defRPr/>
            </a:pPr>
            <a:r>
              <a:rPr lang="fa-I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بیماران مبتلا به سل </a:t>
            </a:r>
            <a:r>
              <a:rPr lang="fa-IR" sz="2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مقاوم به درمان</a:t>
            </a:r>
            <a:r>
              <a:rPr lang="fa-I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</a:t>
            </a:r>
          </a:p>
          <a:p>
            <a:pPr lvl="4">
              <a:buFont typeface="Wingdings" panose="05000000000000000000" pitchFamily="2" charset="2"/>
              <a:buChar char="ü"/>
              <a:defRPr/>
            </a:pPr>
            <a:r>
              <a:rPr lang="fa-I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a-I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بیماران </a:t>
            </a:r>
            <a:r>
              <a:rPr lang="fa-IR" sz="2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تحت درمان مجدد</a:t>
            </a:r>
            <a:r>
              <a:rPr lang="fa-I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</a:t>
            </a:r>
          </a:p>
          <a:p>
            <a:pPr lvl="4">
              <a:buFont typeface="Wingdings" panose="05000000000000000000" pitchFamily="2" charset="2"/>
              <a:buChar char="ü"/>
              <a:defRPr/>
            </a:pPr>
            <a:r>
              <a:rPr lang="fa-I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بیماران مبتلا به سل ریوی </a:t>
            </a:r>
            <a:r>
              <a:rPr lang="fa-IR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اسمیر خلط مثبت</a:t>
            </a:r>
            <a:r>
              <a:rPr lang="fa-I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</a:t>
            </a:r>
          </a:p>
          <a:p>
            <a:pPr lvl="4">
              <a:buFont typeface="Wingdings" panose="05000000000000000000" pitchFamily="2" charset="2"/>
              <a:buChar char="ü"/>
              <a:defRPr/>
            </a:pPr>
            <a:r>
              <a:rPr lang="fa-I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بیماران </a:t>
            </a:r>
            <a:r>
              <a:rPr lang="fa-IR" sz="2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فاقد تمکین</a:t>
            </a: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9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>
              <a:defRPr/>
            </a:pPr>
            <a:r>
              <a:rPr lang="fa-IR" sz="4000" dirty="0">
                <a:solidFill>
                  <a:srgbClr val="C00000"/>
                </a:solidFill>
              </a:rPr>
              <a:t>عوارض دارویی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1521476"/>
              </p:ext>
            </p:extLst>
          </p:nvPr>
        </p:nvGraphicFramePr>
        <p:xfrm>
          <a:off x="499404" y="1769352"/>
          <a:ext cx="10973972" cy="394525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92729"/>
                <a:gridCol w="5981243"/>
              </a:tblGrid>
              <a:tr h="365776"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 smtClean="0">
                          <a:cs typeface="B Titr" panose="00000700000000000000" pitchFamily="2" charset="-78"/>
                        </a:rPr>
                        <a:t>عوارض</a:t>
                      </a:r>
                      <a:r>
                        <a:rPr lang="fa-IR" sz="3200" b="1" baseline="0" dirty="0" smtClean="0">
                          <a:cs typeface="B Titr" panose="00000700000000000000" pitchFamily="2" charset="-78"/>
                        </a:rPr>
                        <a:t> خفیف:</a:t>
                      </a:r>
                    </a:p>
                  </a:txBody>
                  <a:tcPr marL="116840" marR="116840" marT="45728" marB="4572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 smtClean="0">
                          <a:cs typeface="B Titr" panose="00000700000000000000" pitchFamily="2" charset="-78"/>
                        </a:rPr>
                        <a:t>عوارض شدید:</a:t>
                      </a:r>
                    </a:p>
                  </a:txBody>
                  <a:tcPr marL="116840" marR="116840" marT="45728" marB="45728"/>
                </a:tc>
              </a:tr>
              <a:tr h="2543143">
                <a:tc>
                  <a:txBody>
                    <a:bodyPr/>
                    <a:lstStyle/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بی اشتهایی – تهوع – درد شکم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درد مفاصل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نوروپاتی محیطی</a:t>
                      </a:r>
                      <a:endParaRPr lang="fa-IR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6840" marR="116840" marT="45728" marB="45728"/>
                </a:tc>
                <a:tc>
                  <a:txBody>
                    <a:bodyPr/>
                    <a:lstStyle/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20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زردی ، هپاتیت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20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اختلال بینایی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20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گیجی</a:t>
                      </a:r>
                    </a:p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a-IR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بثورات</a:t>
                      </a:r>
                      <a:r>
                        <a:rPr lang="fa-IR" sz="20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جلدی ± تب، ادم، زخم محیطی، شوک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20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شوک، پورپورا، ترومبوستوپنی و نارسایی حاد کلیوی</a:t>
                      </a:r>
                    </a:p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a-IR" sz="20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کاهش شنوایی یا کری، سرگیجه یا نیستاگموس</a:t>
                      </a:r>
                    </a:p>
                    <a:p>
                      <a:pPr marL="342900" marR="0" indent="-3429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a-IR" sz="20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خارش*</a:t>
                      </a:r>
                    </a:p>
                  </a:txBody>
                  <a:tcPr marL="116840" marR="116840" marT="45728" marB="45728"/>
                </a:tc>
              </a:tr>
              <a:tr h="701056">
                <a:tc>
                  <a:txBody>
                    <a:bodyPr/>
                    <a:lstStyle/>
                    <a:p>
                      <a:pPr marL="342900" indent="-342900" algn="r" rtl="1">
                        <a:buFont typeface="Wingdings" panose="05000000000000000000" pitchFamily="2" charset="2"/>
                        <a:buChar char="ü"/>
                      </a:pPr>
                      <a:r>
                        <a:rPr lang="fa-IR" sz="2400" b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ادامه درمان بدون تغییر دوز دارو</a:t>
                      </a:r>
                      <a:endParaRPr lang="en-US" sz="2400" b="0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 algn="r" rtl="1">
                        <a:buFont typeface="Wingdings" panose="05000000000000000000" pitchFamily="2" charset="2"/>
                        <a:buChar char="ü"/>
                      </a:pPr>
                      <a:r>
                        <a:rPr lang="fa-IR" sz="2400" b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کنترل علامتی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endParaRPr lang="fa-IR" sz="2400" b="0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6840" marR="116840" marT="45728" marB="45728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قطع درمان</a:t>
                      </a:r>
                      <a:r>
                        <a:rPr lang="fa-IR" sz="2400" b="0" baseline="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و ارجاع فوری به بیمارستان</a:t>
                      </a:r>
                      <a:endParaRPr lang="fa-IR" sz="2400" b="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6840" marR="116840" marT="45728" marB="45728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3505" name="TextBox 5"/>
          <p:cNvSpPr txBox="1">
            <a:spLocks noChangeArrowheads="1"/>
          </p:cNvSpPr>
          <p:nvPr/>
        </p:nvSpPr>
        <p:spPr bwMode="auto">
          <a:xfrm>
            <a:off x="2732564" y="5705450"/>
            <a:ext cx="73500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r" rtl="1">
              <a:spcBef>
                <a:spcPct val="0"/>
              </a:spcBef>
            </a:pPr>
            <a:r>
              <a:rPr lang="fa-IR" altLang="en-US" sz="1800" b="1" dirty="0">
                <a:latin typeface="Arial" panose="020B0604020202020204" pitchFamily="34" charset="0"/>
                <a:cs typeface="B Nazanin" panose="00000400000000000000" pitchFamily="2" charset="-78"/>
              </a:rPr>
              <a:t>اگرچه خارش جز عوارض شدید است اما اندیکاسیون قطع درمان نیست</a:t>
            </a:r>
          </a:p>
          <a:p>
            <a:pPr marL="285750" indent="-285750" algn="r" rtl="1">
              <a:spcBef>
                <a:spcPct val="0"/>
              </a:spcBef>
            </a:pPr>
            <a:r>
              <a:rPr lang="fa-IR" altLang="en-US" sz="1800" b="1" dirty="0">
                <a:latin typeface="Arial" panose="020B0604020202020204" pitchFamily="34" charset="0"/>
                <a:cs typeface="B Nazanin" panose="00000400000000000000" pitchFamily="2" charset="-78"/>
              </a:rPr>
              <a:t>افزایش خفیف در </a:t>
            </a:r>
            <a:r>
              <a:rPr lang="en-US" altLang="en-US" sz="1800" b="1" dirty="0">
                <a:latin typeface="Arial" panose="020B0604020202020204" pitchFamily="34" charset="0"/>
                <a:cs typeface="B Nazanin" panose="00000400000000000000" pitchFamily="2" charset="-78"/>
              </a:rPr>
              <a:t>LFT</a:t>
            </a:r>
            <a:r>
              <a:rPr lang="fa-IR" altLang="en-US" sz="1800" b="1" dirty="0">
                <a:latin typeface="Arial" panose="020B0604020202020204" pitchFamily="34" charset="0"/>
                <a:cs typeface="B Nazanin" panose="00000400000000000000" pitchFamily="2" charset="-78"/>
              </a:rPr>
              <a:t> بدون علایم بالینی یافته شایعی است که نیازمند قطع دارو نیست.</a:t>
            </a:r>
          </a:p>
        </p:txBody>
      </p:sp>
    </p:spTree>
    <p:extLst>
      <p:ext uri="{BB962C8B-B14F-4D97-AF65-F5344CB8AC3E}">
        <p14:creationId xmlns:p14="http://schemas.microsoft.com/office/powerpoint/2010/main" xmlns="" val="194332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>
              <a:defRPr/>
            </a:pPr>
            <a:r>
              <a:rPr lang="fa-IR" sz="3556" dirty="0">
                <a:solidFill>
                  <a:srgbClr val="C00000"/>
                </a:solidFill>
              </a:rPr>
              <a:t>پایش بیمار چگونه است؟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6271" y="1825625"/>
            <a:ext cx="11410071" cy="4351338"/>
          </a:xfrm>
        </p:spPr>
        <p:txBody>
          <a:bodyPr rtlCol="1">
            <a:noAutofit/>
          </a:bodyPr>
          <a:lstStyle/>
          <a:p>
            <a:pPr marL="457206" indent="-457206">
              <a:buFont typeface="+mj-lt"/>
              <a:buAutoNum type="arabicPeriod"/>
              <a:defRPr/>
            </a:pP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بالینی</a:t>
            </a:r>
          </a:p>
          <a:p>
            <a:pPr marL="1219215" lvl="2" indent="-457206">
              <a:defRPr/>
            </a:pPr>
            <a:r>
              <a:rPr lang="fa-I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ویزیت های </a:t>
            </a:r>
            <a:r>
              <a:rPr lang="fa-I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مستمر </a:t>
            </a:r>
            <a:r>
              <a:rPr lang="fa-IR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دو هفته </a:t>
            </a:r>
            <a:r>
              <a:rPr lang="fa-IR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یکبار در دوره حمله ای و 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ماهانه</a:t>
            </a:r>
            <a:r>
              <a:rPr lang="fa-IR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در دوره نگهدارنده)</a:t>
            </a:r>
            <a:endParaRPr lang="fa-IR" sz="2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19215" lvl="2" indent="-457206">
              <a:defRPr/>
            </a:pPr>
            <a:r>
              <a:rPr lang="fa-I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بهبودی علایم بالینی (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بویژه افزایش وزن</a:t>
            </a:r>
            <a:r>
              <a:rPr lang="fa-I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219215" lvl="2" indent="-457206">
              <a:buNone/>
              <a:defRPr/>
            </a:pPr>
            <a:endParaRPr lang="fa-I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6" indent="-457206">
              <a:buFont typeface="+mj-lt"/>
              <a:buAutoNum type="arabicPeriod"/>
              <a:defRPr/>
            </a:pP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آزمایشگاهی:</a:t>
            </a:r>
          </a:p>
          <a:p>
            <a:pPr marL="1219215" lvl="2" indent="-457206">
              <a:defRPr/>
            </a:pPr>
            <a:r>
              <a:rPr lang="fa-IR" sz="248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اسمیر </a:t>
            </a:r>
            <a:r>
              <a:rPr lang="fa-IR" sz="248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 موارد سل ریوی: </a:t>
            </a:r>
          </a:p>
          <a:p>
            <a:pPr marL="762009" lvl="2" indent="0">
              <a:buNone/>
              <a:defRPr/>
            </a:pPr>
            <a:r>
              <a:rPr lang="fa-I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a-I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</a:t>
            </a:r>
            <a:r>
              <a:rPr lang="fa-I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دو نمونه ای كه مثبت شدن یک نمونه برای اعلام مثبت بودن نتیجه کافی است).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19215" lvl="2" indent="-457206">
              <a:defRPr/>
            </a:pPr>
            <a:endParaRPr lang="fa-IR" sz="2489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36773895"/>
              </p:ext>
            </p:extLst>
          </p:nvPr>
        </p:nvGraphicFramePr>
        <p:xfrm>
          <a:off x="1063795" y="4828001"/>
          <a:ext cx="8978901" cy="1422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92967"/>
                <a:gridCol w="2992967"/>
                <a:gridCol w="2992967"/>
              </a:tblGrid>
              <a:tr h="35560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Nazanin" pitchFamily="2" charset="-78"/>
                        </a:rPr>
                        <a:t>زمان</a:t>
                      </a:r>
                      <a:r>
                        <a:rPr lang="fa-IR" sz="1800" b="1" baseline="0" dirty="0" smtClean="0">
                          <a:cs typeface="B Nazanin" pitchFamily="2" charset="-78"/>
                        </a:rPr>
                        <a:t> انجام آزمایش گسترده خلط</a:t>
                      </a:r>
                      <a:endParaRPr lang="fa-IR" sz="1800" b="1" dirty="0">
                        <a:cs typeface="B Nazanin" pitchFamily="2" charset="-78"/>
                      </a:endParaRPr>
                    </a:p>
                  </a:txBody>
                  <a:tcPr marL="91426" marR="91426" marT="40618" marB="406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Nazanin" pitchFamily="2" charset="-78"/>
                        </a:rPr>
                        <a:t>موارد جدید</a:t>
                      </a:r>
                      <a:endParaRPr lang="fa-IR" sz="1800" b="1" dirty="0">
                        <a:cs typeface="B Nazanin" pitchFamily="2" charset="-78"/>
                      </a:endParaRPr>
                    </a:p>
                  </a:txBody>
                  <a:tcPr marL="91426" marR="91426" marT="40618" marB="406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Nazanin" pitchFamily="2" charset="-78"/>
                        </a:rPr>
                        <a:t>موارد تحت درمان مجدد</a:t>
                      </a:r>
                      <a:endParaRPr lang="fa-IR" sz="1800" b="1" dirty="0">
                        <a:cs typeface="B Nazanin" pitchFamily="2" charset="-78"/>
                      </a:endParaRPr>
                    </a:p>
                  </a:txBody>
                  <a:tcPr marL="91426" marR="91426" marT="40618" marB="40618"/>
                </a:tc>
              </a:tr>
              <a:tr h="35560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Nazanin" pitchFamily="2" charset="-78"/>
                        </a:rPr>
                        <a:t>پایان</a:t>
                      </a:r>
                      <a:r>
                        <a:rPr lang="fa-IR" sz="1800" b="1" baseline="0" dirty="0" smtClean="0">
                          <a:cs typeface="B Nazanin" pitchFamily="2" charset="-78"/>
                        </a:rPr>
                        <a:t> مرحله حمله ای</a:t>
                      </a:r>
                      <a:endParaRPr lang="fa-IR" sz="1800" b="1" dirty="0">
                        <a:cs typeface="B Nazanin" pitchFamily="2" charset="-78"/>
                      </a:endParaRPr>
                    </a:p>
                  </a:txBody>
                  <a:tcPr marL="91426" marR="91426" marT="40618" marB="406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Nazanin" pitchFamily="2" charset="-78"/>
                        </a:rPr>
                        <a:t>هفته پایانی ماه 2 (3)</a:t>
                      </a:r>
                      <a:endParaRPr lang="fa-IR" sz="1800" b="1" dirty="0">
                        <a:cs typeface="B Nazanin" pitchFamily="2" charset="-78"/>
                      </a:endParaRPr>
                    </a:p>
                  </a:txBody>
                  <a:tcPr marL="91426" marR="91426" marT="40618" marB="406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Nazanin" pitchFamily="2" charset="-78"/>
                        </a:rPr>
                        <a:t>هفته</a:t>
                      </a:r>
                      <a:r>
                        <a:rPr lang="fa-IR" sz="1800" b="1" baseline="0" dirty="0" smtClean="0">
                          <a:cs typeface="B Nazanin" pitchFamily="2" charset="-78"/>
                        </a:rPr>
                        <a:t> پایانی ماه 3 (4)</a:t>
                      </a:r>
                      <a:endParaRPr lang="fa-IR" sz="1800" b="1" dirty="0">
                        <a:cs typeface="B Nazanin" pitchFamily="2" charset="-78"/>
                      </a:endParaRPr>
                    </a:p>
                  </a:txBody>
                  <a:tcPr marL="91426" marR="91426" marT="40618" marB="40618"/>
                </a:tc>
              </a:tr>
              <a:tr h="35560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Nazanin" pitchFamily="2" charset="-78"/>
                        </a:rPr>
                        <a:t>درطی مرحله</a:t>
                      </a:r>
                      <a:r>
                        <a:rPr lang="fa-IR" sz="1800" b="1" baseline="0" dirty="0" smtClean="0">
                          <a:cs typeface="B Nazanin" pitchFamily="2" charset="-78"/>
                        </a:rPr>
                        <a:t> نگهدارنده</a:t>
                      </a:r>
                      <a:endParaRPr lang="fa-IR" sz="1800" b="1" dirty="0">
                        <a:cs typeface="B Nazanin" pitchFamily="2" charset="-78"/>
                      </a:endParaRPr>
                    </a:p>
                  </a:txBody>
                  <a:tcPr marL="91426" marR="91426" marT="40618" marB="406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Nazanin" pitchFamily="2" charset="-78"/>
                        </a:rPr>
                        <a:t>هفته پایانی ماه 2 مرحله نگهدارنده</a:t>
                      </a:r>
                      <a:endParaRPr lang="fa-IR" sz="1800" b="1" dirty="0">
                        <a:cs typeface="B Nazanin" pitchFamily="2" charset="-78"/>
                      </a:endParaRPr>
                    </a:p>
                  </a:txBody>
                  <a:tcPr marL="91426" marR="91426" marT="40618" marB="406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Nazanin" pitchFamily="2" charset="-78"/>
                        </a:rPr>
                        <a:t>هفته پایانی ماه 2 مرحله نگهدارنده</a:t>
                      </a:r>
                      <a:endParaRPr lang="fa-IR" sz="1800" b="1" dirty="0">
                        <a:cs typeface="B Nazanin" pitchFamily="2" charset="-78"/>
                      </a:endParaRPr>
                    </a:p>
                  </a:txBody>
                  <a:tcPr marL="91426" marR="91426" marT="40618" marB="40618"/>
                </a:tc>
              </a:tr>
              <a:tr h="35560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Nazanin" pitchFamily="2" charset="-78"/>
                        </a:rPr>
                        <a:t>پایان درمان</a:t>
                      </a:r>
                      <a:endParaRPr lang="fa-IR" sz="1800" b="1" dirty="0">
                        <a:cs typeface="B Nazanin" pitchFamily="2" charset="-78"/>
                      </a:endParaRPr>
                    </a:p>
                  </a:txBody>
                  <a:tcPr marL="91426" marR="91426" marT="40618" marB="406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Nazanin" pitchFamily="2" charset="-78"/>
                        </a:rPr>
                        <a:t>در طی ماه</a:t>
                      </a:r>
                      <a:r>
                        <a:rPr lang="fa-IR" sz="1800" b="1" baseline="0" dirty="0" smtClean="0">
                          <a:cs typeface="B Nazanin" pitchFamily="2" charset="-78"/>
                        </a:rPr>
                        <a:t> پایانی</a:t>
                      </a:r>
                      <a:endParaRPr lang="fa-IR" sz="1800" b="1" dirty="0">
                        <a:cs typeface="B Nazanin" pitchFamily="2" charset="-78"/>
                      </a:endParaRPr>
                    </a:p>
                  </a:txBody>
                  <a:tcPr marL="91426" marR="91426" marT="40618" marB="4061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Nazanin" pitchFamily="2" charset="-78"/>
                        </a:rPr>
                        <a:t>در طی ماه پایانی</a:t>
                      </a:r>
                      <a:endParaRPr lang="fa-IR" sz="1800" b="1" dirty="0">
                        <a:cs typeface="B Nazanin" pitchFamily="2" charset="-78"/>
                      </a:endParaRPr>
                    </a:p>
                  </a:txBody>
                  <a:tcPr marL="91426" marR="91426" marT="40618" marB="40618"/>
                </a:tc>
              </a:tr>
            </a:tbl>
          </a:graphicData>
        </a:graphic>
      </p:graphicFrame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76178" y="6347070"/>
            <a:ext cx="8961119" cy="46166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sz="2400" b="1" dirty="0">
                <a:latin typeface="Arial" panose="020B0604020202020204" pitchFamily="34" charset="0"/>
                <a:cs typeface="B Nazanin" panose="00000400000000000000" pitchFamily="2" charset="-78"/>
              </a:rPr>
              <a:t>پایش درمان در بیمار </a:t>
            </a:r>
            <a:r>
              <a:rPr lang="fa-IR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اسمیر منفی</a:t>
            </a:r>
            <a:r>
              <a:rPr lang="fa-IR" altLang="en-US" sz="2400" b="1" dirty="0">
                <a:latin typeface="Arial" panose="020B0604020202020204" pitchFamily="34" charset="0"/>
                <a:cs typeface="B Nazanin" panose="00000400000000000000" pitchFamily="2" charset="-78"/>
              </a:rPr>
              <a:t>: </a:t>
            </a:r>
            <a:r>
              <a:rPr lang="fa-IR" altLang="en-US" sz="2400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آزمایش اسمیر خلط صرفا در </a:t>
            </a:r>
            <a:r>
              <a:rPr lang="fa-IR" altLang="en-US" sz="2400" b="1" dirty="0">
                <a:latin typeface="Arial" panose="020B0604020202020204" pitchFamily="34" charset="0"/>
                <a:cs typeface="B Nazanin" panose="00000400000000000000" pitchFamily="2" charset="-78"/>
              </a:rPr>
              <a:t>پایان ماه دوم حمله.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8033" y="181095"/>
            <a:ext cx="6956474" cy="2222695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چنانچه در هر یک از پایشهای حین درمان، نتیجه اسمیر خلط بیمار مثبت شود، باید فورا نمونه خلط برای انجام کشت و آنتی بیوگرام (اعم از روش سریع و معمولی) اخذ و با رعایت شرایط به آزمایشگاه ارسال شود.</a:t>
            </a:r>
          </a:p>
          <a:p>
            <a:pPr algn="just" rtl="1">
              <a:spcBef>
                <a:spcPct val="50000"/>
              </a:spcBef>
            </a:pPr>
            <a:r>
              <a:rPr lang="fa-IR" alt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به محض تشخیص مقاومت دارویی در بیماران باید برای اصلاح رژیم درمانی با هماهنگ کنده سل شهرستان تماس گرفت.</a:t>
            </a:r>
            <a:endParaRPr lang="en-US" alt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7791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fa-IR" altLang="en-US" sz="4000">
                <a:solidFill>
                  <a:srgbClr val="C00000"/>
                </a:solidFill>
                <a:latin typeface="+mn-lt"/>
                <a:ea typeface="+mn-ea"/>
              </a:rPr>
              <a:t>معیارهای نتیجه درمان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1127709"/>
              </p:ext>
            </p:extLst>
          </p:nvPr>
        </p:nvGraphicFramePr>
        <p:xfrm>
          <a:off x="676141" y="1716444"/>
          <a:ext cx="11223938" cy="5100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38271"/>
                <a:gridCol w="9285667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endParaRPr lang="fa-I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pPr rtl="1"/>
                      <a:endParaRPr lang="fa-I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6840" marR="116840"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بهبود</a:t>
                      </a:r>
                      <a:r>
                        <a:rPr lang="fa-IR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یافته</a:t>
                      </a:r>
                    </a:p>
                    <a:p>
                      <a:pPr algn="r" rtl="1"/>
                      <a:endParaRPr lang="fa-I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بیمار مبتلا به سل ریوی اسمیر خلط مثبت که آزمایش خلط وی در زمان </a:t>
                      </a:r>
                      <a:r>
                        <a:rPr lang="fa-IR" sz="16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پایان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a-IR" sz="16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درمان </a:t>
                      </a:r>
                      <a:r>
                        <a:rPr lang="fa-IR" sz="1600" b="0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منفی</a:t>
                      </a:r>
                      <a:r>
                        <a:rPr lang="fa-IR" sz="1600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شده </a:t>
                      </a:r>
                      <a:r>
                        <a:rPr lang="fa-IR" sz="16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 حداقل نتیجه آزمایش خلط قبلی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وی (که با هدف پایش حین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درمان انجام شده است) نیز </a:t>
                      </a:r>
                      <a:r>
                        <a:rPr lang="fa-IR" sz="16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منفی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اعلام شده باشد.</a:t>
                      </a:r>
                      <a:endParaRPr lang="fa-I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6840" marR="116840"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تکمیل دوره درمان</a:t>
                      </a:r>
                      <a:endParaRPr lang="fa-I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بیماری که دوره کامل درمان ضد سل را دریافت داشته ولی فاقد معیارهای طبقه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بندی در گروه های بهبود یافته و شکست درمان باشد(بعنوان مثال از انجام یا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نتیجه آزمایش خلط وی در پایان درمان اطلاعی در دست نباشد).</a:t>
                      </a:r>
                      <a:endParaRPr lang="fa-I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6840" marR="116840"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شکست</a:t>
                      </a:r>
                      <a:r>
                        <a:rPr lang="fa-IR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درمان*</a:t>
                      </a:r>
                      <a:endParaRPr lang="fa-I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pPr marL="342900" indent="-342900" algn="just" rtl="1">
                        <a:buFont typeface="+mj-lt"/>
                        <a:buAutoNum type="arabicPeriod"/>
                      </a:pP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بیمار مبتلا به سل ریوی با اسمیرخلط مثبت که آزمایش مستقیم خلط وی </a:t>
                      </a:r>
                      <a:r>
                        <a:rPr lang="fa-IR" sz="16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پنج ماه (و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a-IR" sz="16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یا بیشتر) پس از شروع درمان 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هنوز </a:t>
                      </a:r>
                      <a:r>
                        <a:rPr lang="fa-IR" sz="16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مثبت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باشد و یا در عرض همین مدت پس از منفی شدن مجددا مثبت گردد.</a:t>
                      </a:r>
                    </a:p>
                    <a:p>
                      <a:pPr marL="342900" indent="-342900" algn="just" rtl="1">
                        <a:buFont typeface="+mj-lt"/>
                        <a:buAutoNum type="arabicPeriod"/>
                      </a:pP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بیمار مبتلا </a:t>
                      </a:r>
                      <a:r>
                        <a:rPr lang="fa-IR" sz="1600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به سل ریوی با اسمیرخلط منفی که آزمایش مستقیم خلط وی در پایان ماه دوم درمان مثبت شده باشد.</a:t>
                      </a:r>
                    </a:p>
                    <a:p>
                      <a:pPr marL="342900" indent="-342900" algn="just" rtl="1">
                        <a:buFont typeface="+mj-lt"/>
                        <a:buAutoNum type="arabicPeriod"/>
                      </a:pPr>
                      <a:r>
                        <a:rPr lang="fa-IR" sz="1600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اگر برای بیماری در هر زمان از طول درمان </a:t>
                      </a:r>
                      <a:r>
                        <a:rPr lang="fa-IR" sz="16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تشخیص </a:t>
                      </a:r>
                      <a:r>
                        <a:rPr lang="en-US" sz="16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MDR-TB</a:t>
                      </a:r>
                      <a:r>
                        <a:rPr lang="fa-IR" sz="16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قطعی </a:t>
                      </a:r>
                      <a:r>
                        <a:rPr lang="fa-IR" sz="1600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شود، نتیجه درمان وی باید شکست درمان ثبت شود</a:t>
                      </a:r>
                      <a:endParaRPr lang="fa-IR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6840" marR="116840"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فوت</a:t>
                      </a:r>
                      <a:r>
                        <a:rPr lang="fa-IR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شده</a:t>
                      </a:r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بیماری که به هر علت در طول مدت درمان ضد سل فوت نماید</a:t>
                      </a:r>
                    </a:p>
                    <a:p>
                      <a:pPr algn="just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یا بیماری که فوت شده اما قبل از آن به علت شدت بدحالی یا عوارض شدید دارویی قادر به ادامه درمان نبوده یا درمانش قطع شده بوده است.</a:t>
                      </a:r>
                      <a:endParaRPr lang="fa-I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6840" marR="116840"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غیبت از درمان</a:t>
                      </a:r>
                      <a:endParaRPr lang="fa-I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بیماری که درمانش به مدت </a:t>
                      </a:r>
                      <a:r>
                        <a:rPr lang="fa-IR" sz="16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ماه متوالی یا بیشتر قطع شده 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باشد.</a:t>
                      </a:r>
                      <a:endParaRPr lang="fa-I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6840" marR="116840"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انتقال</a:t>
                      </a:r>
                      <a:r>
                        <a:rPr lang="fa-IR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یافته</a:t>
                      </a:r>
                      <a:endParaRPr lang="fa-I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6840" marR="116840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بیماری که پس از شروع درمان به یک واحد ثبت و گزارش دهی (شهرستان) دیگر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انتقال یافته و از نتیجه درمان وی اطلاعی در دست نباشد.</a:t>
                      </a:r>
                      <a:endParaRPr lang="fa-IR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6840" marR="1168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47292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>
              <a:defRPr/>
            </a:pPr>
            <a:r>
              <a:rPr lang="fa-IR" sz="4000" dirty="0">
                <a:solidFill>
                  <a:srgbClr val="C00000"/>
                </a:solidFill>
              </a:rPr>
              <a:t>پایش بعد از درمان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>
              <a:defRPr/>
            </a:pPr>
            <a:endParaRPr lang="fa-I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بیماران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MDR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یا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HIV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fa-I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هر سه ماه يكبار تا دو سال </a:t>
            </a:r>
            <a:endParaRPr lang="fa-I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fa-I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بیماران عادی : </a:t>
            </a:r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توصیه به پیگیری سریع در صورت بروز علایم</a:t>
            </a:r>
          </a:p>
          <a:p>
            <a:pPr>
              <a:defRPr/>
            </a:pPr>
            <a:endParaRPr lang="fa-I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8531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</a:rPr>
              <a:t>چند توصیه آخر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1757" y="1825625"/>
            <a:ext cx="11921704" cy="4351338"/>
          </a:xfrm>
        </p:spPr>
        <p:txBody>
          <a:bodyPr>
            <a:normAutofit fontScale="92500" lnSpcReduction="10000"/>
          </a:bodyPr>
          <a:lstStyle/>
          <a:p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ضرورت انجام 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تست اچ آی وی </a:t>
            </a:r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برای هر بیمار مسلول</a:t>
            </a:r>
          </a:p>
          <a:p>
            <a:pPr lvl="1"/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ضرورت آغاز هرچه سریعتر درمان ضد رتروویروسی و کوتریموکسازول در موارد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HIV+</a:t>
            </a:r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(مطابق راهنمای کشوری)</a:t>
            </a:r>
          </a:p>
          <a:p>
            <a:pPr lvl="1"/>
            <a:endParaRPr lang="fa-I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a-I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گرفتن نمونه </a:t>
            </a:r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خلط برای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آنتی بیوگرام </a:t>
            </a:r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از </a:t>
            </a:r>
            <a:r>
              <a:rPr lang="fa-I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موارد دارای اندیکاسیون 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قبل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از آغاز درمان</a:t>
            </a:r>
          </a:p>
          <a:p>
            <a:endParaRPr lang="fa-I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خوراندن اولین دوز دارو </a:t>
            </a:r>
            <a:r>
              <a:rPr lang="fa-I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 اولین فرصت (حتی اگر بیمار در آن شرایط ناشتا نباشد)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تجویز</a:t>
            </a:r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کلیه داروهای ضد سل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 یک وعده</a:t>
            </a:r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صبح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ناشتا</a:t>
            </a:r>
          </a:p>
          <a:p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خوراندن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داروی</a:t>
            </a:r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روزانه</a:t>
            </a:r>
            <a:r>
              <a:rPr lang="fa-I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بیمار 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تحت نظارت مستقیم</a:t>
            </a:r>
          </a:p>
          <a:p>
            <a:r>
              <a:rPr lang="fa-IR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آموزش بیمار </a:t>
            </a:r>
            <a:r>
              <a:rPr lang="fa-I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 خانواده وی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AE74-1099-4EF4-840F-A7E9FD5C92D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27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</a:rPr>
              <a:t>منابع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825625"/>
            <a:ext cx="11115675" cy="4351338"/>
          </a:xfrm>
        </p:spPr>
        <p:txBody>
          <a:bodyPr/>
          <a:lstStyle/>
          <a:p>
            <a:pPr algn="l" rtl="0"/>
            <a:endParaRPr lang="fa-IR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fa-I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ناصحی مهشید، میرحقانی لیلا؛ کتاب راهنمای کشوری مبارزه با سل. ویرایش دوم 1389</a:t>
            </a:r>
          </a:p>
          <a:p>
            <a:pPr algn="r"/>
            <a:endParaRPr lang="fa-IR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fa-I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rtl="0"/>
            <a:r>
              <a:rPr lang="en-US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http://tb.behdasht.gov.ir</a:t>
            </a:r>
            <a:endParaRPr lang="en-US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AE74-1099-4EF4-840F-A7E9FD5C92D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8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 descr="7933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 rot="21420000">
            <a:off x="-1035585" y="3563233"/>
            <a:ext cx="9755187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en-US" sz="6000" b="1" dirty="0">
              <a:solidFill>
                <a:schemeClr val="bg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433714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اهداف آموزشی</a:t>
            </a:r>
            <a:endParaRPr lang="en-US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42" y="1750862"/>
            <a:ext cx="10795958" cy="4351338"/>
          </a:xfrm>
        </p:spPr>
        <p:txBody>
          <a:bodyPr>
            <a:noAutofit/>
          </a:bodyPr>
          <a:lstStyle/>
          <a:p>
            <a:pPr algn="r" rtl="1">
              <a:buClr>
                <a:srgbClr val="FF9900"/>
              </a:buClr>
              <a:buFont typeface="Wingdings" panose="05000000000000000000" pitchFamily="2" charset="2"/>
              <a:buNone/>
            </a:pPr>
            <a:r>
              <a:rPr lang="ar-SA" altLang="en-U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شركت كننده در پايان جلسه بايد بتواند</a:t>
            </a:r>
            <a:r>
              <a:rPr lang="ar-SA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1"/>
            <a:r>
              <a:rPr lang="fa-IR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اهمیت درمان بموقع، موثر و کامل </a:t>
            </a:r>
            <a:r>
              <a:rPr lang="fa-IR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را بیان کند.</a:t>
            </a:r>
          </a:p>
          <a:p>
            <a:pPr lvl="1"/>
            <a:r>
              <a:rPr lang="fa-IR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داروهاي اصلي ضد سل را نام ببرد.</a:t>
            </a:r>
          </a:p>
          <a:p>
            <a:pPr lvl="1"/>
            <a:r>
              <a:rPr lang="fa-IR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اهداف و اصول </a:t>
            </a:r>
            <a:r>
              <a:rPr lang="fa-IR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درمان سل را ذكر كند. </a:t>
            </a:r>
          </a:p>
          <a:p>
            <a:pPr lvl="1"/>
            <a:r>
              <a:rPr lang="fa-IR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حداقل اقدامات  قبل از شروع </a:t>
            </a:r>
            <a:r>
              <a:rPr lang="fa-IR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درمان را برشمارد.</a:t>
            </a:r>
            <a:endParaRPr lang="fa-IR" alt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fa-IR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بيماران را </a:t>
            </a:r>
            <a:r>
              <a:rPr lang="fa-IR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 اساس سابقه درمان </a:t>
            </a:r>
            <a:r>
              <a:rPr lang="fa-IR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گروه بندی و </a:t>
            </a:r>
            <a:r>
              <a:rPr lang="fa-IR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رژيم درمان مختص هر گروه را بيان‌كند.</a:t>
            </a:r>
          </a:p>
          <a:p>
            <a:pPr lvl="1"/>
            <a:r>
              <a:rPr lang="fa-IR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نحوه برخورد با عوارض داروهاي ضد سل را ذكر كنند.</a:t>
            </a:r>
          </a:p>
          <a:p>
            <a:pPr lvl="1"/>
            <a:r>
              <a:rPr lang="fa-IR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نحوه </a:t>
            </a:r>
            <a:r>
              <a:rPr lang="fa-IR" altLang="en-U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پايش </a:t>
            </a:r>
            <a:r>
              <a:rPr lang="fa-IR" altLang="en-US" sz="2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حین درمان </a:t>
            </a:r>
            <a:r>
              <a:rPr lang="fa-IR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را در استراتژي </a:t>
            </a:r>
            <a:r>
              <a:rPr lang="en-US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DOTS</a:t>
            </a:r>
            <a:r>
              <a:rPr lang="fa-IR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بيان كند.</a:t>
            </a:r>
          </a:p>
          <a:p>
            <a:pPr lvl="1"/>
            <a:r>
              <a:rPr lang="fa-IR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مقاومت داروئي و نحوه برخورد با آن را توضيح دهد.</a:t>
            </a:r>
          </a:p>
          <a:p>
            <a:pPr lvl="1"/>
            <a:r>
              <a:rPr lang="fa-IR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نحوه </a:t>
            </a:r>
            <a:r>
              <a:rPr lang="fa-IR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پيگيري بيماران بعد از اتمام درمان را بيان كند. </a:t>
            </a:r>
            <a:endParaRPr lang="fa-IR" altLang="en-U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alt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rtl="1">
              <a:buNone/>
            </a:pPr>
            <a:endParaRPr lang="fa-IR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89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41563" y="6303816"/>
            <a:ext cx="12316689" cy="831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54" y="2744939"/>
            <a:ext cx="10500384" cy="355312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25301" y="1806017"/>
            <a:ext cx="2656936" cy="87989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بدون مداخله درمانی</a:t>
            </a:r>
            <a:endParaRPr lang="fa-IR" sz="24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50 بروز =&gt; 100 شیوع</a:t>
            </a:r>
            <a:endParaRPr lang="en-US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728363" y="4268659"/>
            <a:ext cx="173182" cy="4087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686799" y="4306759"/>
            <a:ext cx="256309" cy="3567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09707" y="4601911"/>
            <a:ext cx="81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979749" y="4311689"/>
            <a:ext cx="173182" cy="4087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38185" y="4349789"/>
            <a:ext cx="256309" cy="3567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61093" y="4606196"/>
            <a:ext cx="81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874349" y="5741951"/>
            <a:ext cx="173182" cy="4087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32785" y="5780051"/>
            <a:ext cx="256309" cy="3567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55693" y="6036458"/>
            <a:ext cx="81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874349" y="2997805"/>
            <a:ext cx="173182" cy="4087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32785" y="3035905"/>
            <a:ext cx="256309" cy="3567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43066" y="3387457"/>
            <a:ext cx="95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0.25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102243" y="1805801"/>
            <a:ext cx="3519479" cy="87989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درمان ناقص</a:t>
            </a:r>
          </a:p>
          <a:p>
            <a:pPr algn="ctr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50 بروز =&gt;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150 شیوع</a:t>
            </a:r>
            <a:endParaRPr lang="en-US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8790704" y="4693936"/>
            <a:ext cx="173182" cy="408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749140" y="4732036"/>
            <a:ext cx="256309" cy="3567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9992373" y="4691692"/>
            <a:ext cx="173182" cy="408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950809" y="4722865"/>
            <a:ext cx="256309" cy="3567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472048" y="5034247"/>
            <a:ext cx="81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05110" y="5000385"/>
            <a:ext cx="813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861722" y="6096112"/>
            <a:ext cx="173182" cy="408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20158" y="6134212"/>
            <a:ext cx="256309" cy="3567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43066" y="6436423"/>
            <a:ext cx="87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002504" y="3482540"/>
            <a:ext cx="173182" cy="408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60940" y="3520640"/>
            <a:ext cx="256309" cy="3567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83848" y="3822851"/>
            <a:ext cx="81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625301" y="1799041"/>
            <a:ext cx="2656936" cy="87989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بدون مداخله درمانی</a:t>
            </a:r>
            <a:endParaRPr lang="fa-IR" sz="24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50 بروز =&gt; 100 شیوع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151" y="1769780"/>
            <a:ext cx="3329144" cy="87989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تشخیص بموقع و درمان موثر</a:t>
            </a:r>
          </a:p>
          <a:p>
            <a:pPr algn="ctr" rtl="1"/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50 بروز </a:t>
            </a: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=&gt; </a:t>
            </a:r>
            <a:r>
              <a:rPr lang="fa-IR" sz="2400" dirty="0" smtClean="0">
                <a:solidFill>
                  <a:srgbClr val="FFFF00"/>
                </a:solidFill>
                <a:cs typeface="B Titr" panose="00000700000000000000" pitchFamily="2" charset="-78"/>
              </a:rPr>
              <a:t>25 شیوع</a:t>
            </a:r>
            <a:endParaRPr lang="en-US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6151" y="1769780"/>
            <a:ext cx="3329144" cy="87989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تشخیص بموقع و درمان موثر</a:t>
            </a:r>
          </a:p>
          <a:p>
            <a:pPr algn="ctr" rtl="1"/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بروز =&gt; 25 شیوع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25301" y="1796277"/>
            <a:ext cx="2656936" cy="87989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بدون مداخله درمانی</a:t>
            </a:r>
            <a:endParaRPr lang="fa-IR" sz="24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50 بروز =&gt; 100 شیوع</a:t>
            </a:r>
            <a:endParaRPr lang="en-US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102243" y="1801584"/>
            <a:ext cx="3519479" cy="87989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درمان ناقص</a:t>
            </a:r>
          </a:p>
          <a:p>
            <a:pPr algn="ctr"/>
            <a:r>
              <a:rPr lang="fa-I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بروز =&gt; </a:t>
            </a:r>
            <a:r>
              <a:rPr lang="fa-IR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 شیوع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B Titr" panose="00000700000000000000" pitchFamily="2" charset="-78"/>
              </a:rPr>
              <a:t>اهمیت درمان بموقع، موثر و کامل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7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/>
      <p:bldP spid="12" grpId="0"/>
      <p:bldP spid="18" grpId="0"/>
      <p:bldP spid="21" grpId="0"/>
      <p:bldP spid="22" grpId="0" animBg="1"/>
      <p:bldP spid="27" grpId="0"/>
      <p:bldP spid="28" grpId="0"/>
      <p:bldP spid="31" grpId="0"/>
      <p:bldP spid="37" grpId="0"/>
      <p:bldP spid="33" grpId="0" animBg="1"/>
      <p:bldP spid="33" grpId="1" animBg="1"/>
      <p:bldP spid="4" grpId="0" animBg="1"/>
      <p:bldP spid="34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365125"/>
            <a:ext cx="10924309" cy="1325563"/>
          </a:xfrm>
        </p:spPr>
        <p:txBody>
          <a:bodyPr>
            <a:normAutofit/>
          </a:bodyPr>
          <a:lstStyle/>
          <a:p>
            <a:r>
              <a:rPr lang="fa-IR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چرا درمان </a:t>
            </a:r>
            <a:r>
              <a:rPr lang="fa-I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نکردن بهتر از درمان ناقص یا اشتباه </a:t>
            </a:r>
            <a:r>
              <a:rPr lang="fa-IR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</a:rPr>
              <a:t>است؟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AE74-1099-4EF4-840F-A7E9FD5C92D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4860118"/>
              </p:ext>
            </p:extLst>
          </p:nvPr>
        </p:nvGraphicFramePr>
        <p:xfrm>
          <a:off x="-1" y="1740046"/>
          <a:ext cx="10300935" cy="4616304"/>
        </p:xfrm>
        <a:graphic>
          <a:graphicData uri="http://schemas.openxmlformats.org/presentationml/2006/ole">
            <p:oleObj spid="_x0000_s1178" name="Chart" r:id="rId3" imgW="7772536" imgH="4114902" progId="MSGraph.Chart.8">
              <p:embed followColorScheme="full"/>
            </p:oleObj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646401" y="2188297"/>
            <a:ext cx="1066800" cy="4953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خطر!!!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31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a-IR" altLang="en-US" dirty="0" smtClean="0"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altLang="en-US" dirty="0">
                <a:solidFill>
                  <a:srgbClr val="C00000"/>
                </a:solidFill>
              </a:rPr>
              <a:t>داروهاي اصلي ضد </a:t>
            </a:r>
            <a:r>
              <a:rPr lang="fa-IR" altLang="en-US" dirty="0" smtClean="0">
                <a:solidFill>
                  <a:srgbClr val="C00000"/>
                </a:solidFill>
              </a:rPr>
              <a:t>سل</a:t>
            </a:r>
            <a:r>
              <a:rPr lang="en-US" altLang="en-US" dirty="0" smtClean="0">
                <a:solidFill>
                  <a:srgbClr val="C00000"/>
                </a:solidFill>
              </a:rPr>
              <a:t> </a:t>
            </a:r>
            <a:r>
              <a:rPr lang="fa-IR" altLang="en-US" dirty="0" smtClean="0">
                <a:solidFill>
                  <a:srgbClr val="C00000"/>
                </a:solidFill>
              </a:rPr>
              <a:t>(</a:t>
            </a:r>
            <a:r>
              <a:rPr lang="fa-IR" altLang="en-US" dirty="0">
                <a:solidFill>
                  <a:srgbClr val="C00000"/>
                </a:solidFill>
              </a:rPr>
              <a:t>خط </a:t>
            </a:r>
            <a:r>
              <a:rPr lang="fa-IR" altLang="en-US" dirty="0" smtClean="0">
                <a:solidFill>
                  <a:srgbClr val="C00000"/>
                </a:solidFill>
                <a:cs typeface="B Titr" panose="00000700000000000000" pitchFamily="2" charset="-78"/>
              </a:rPr>
              <a:t>اول)</a:t>
            </a:r>
            <a:endParaRPr lang="en-CA" altLang="en-US" dirty="0" smtClean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2562087"/>
              </p:ext>
            </p:extLst>
          </p:nvPr>
        </p:nvGraphicFramePr>
        <p:xfrm>
          <a:off x="576650" y="2018655"/>
          <a:ext cx="10950145" cy="3999487"/>
        </p:xfrm>
        <a:graphic>
          <a:graphicData uri="http://schemas.openxmlformats.org/drawingml/2006/table">
            <a:tbl>
              <a:tblPr rtl="1">
                <a:tableStyleId>{BDBED569-4797-4DF1-A0F4-6AAB3CD982D8}</a:tableStyleId>
              </a:tblPr>
              <a:tblGrid>
                <a:gridCol w="2485978"/>
                <a:gridCol w="2863490"/>
                <a:gridCol w="5600677"/>
              </a:tblGrid>
              <a:tr h="1490662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دارو</a:t>
                      </a:r>
                      <a:endParaRPr lang="en-CA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علامت اختصاری</a:t>
                      </a:r>
                      <a:endParaRPr lang="en-CA" sz="2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b="1" i="1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احتمال </a:t>
                      </a:r>
                      <a:r>
                        <a:rPr lang="fa-IR" sz="2400" b="1" i="1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بروز مقاومت دارويي </a:t>
                      </a:r>
                      <a:endParaRPr lang="en-US" sz="2400" b="1" i="1" dirty="0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i="1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در روند </a:t>
                      </a:r>
                      <a:r>
                        <a:rPr lang="fa-IR" sz="3200" b="1" i="1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سير طبيعي </a:t>
                      </a:r>
                      <a:endParaRPr lang="en-US" sz="3200" b="1" i="1" dirty="0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i="1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تكثير باسيل سل</a:t>
                      </a:r>
                      <a:endParaRPr lang="en-US" sz="2400" b="1" i="1" dirty="0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759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ايزونيازيد </a:t>
                      </a:r>
                      <a:r>
                        <a:rPr lang="en-US" sz="2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INH</a:t>
                      </a:r>
                      <a:endParaRPr lang="en-CA" sz="2800" b="1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CA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1 x </a:t>
                      </a:r>
                      <a:r>
                        <a:rPr lang="en-GB" altLang="en-US" sz="2800" b="1" i="1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en-GB" altLang="en-US" sz="2800" b="1" i="1" baseline="300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GB" altLang="en-US" sz="2800" b="1" i="1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-10</a:t>
                      </a:r>
                      <a:r>
                        <a:rPr lang="en-GB" altLang="en-US" sz="2800" b="1" i="1" baseline="300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 Bacilli</a:t>
                      </a:r>
                    </a:p>
                  </a:txBody>
                  <a:tcPr marL="68577" marR="68577" marT="0" marB="0" anchor="ctr"/>
                </a:tc>
              </a:tr>
              <a:tr h="684839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ريفامپين</a:t>
                      </a:r>
                      <a:endParaRPr lang="en-CA" sz="2400" b="1" i="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CA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1 x </a:t>
                      </a:r>
                      <a:r>
                        <a:rPr lang="en-GB" altLang="en-US" sz="2800" b="1" i="1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en-GB" altLang="en-US" sz="2800" b="1" i="1" baseline="300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GB" altLang="en-US" sz="2800" b="1" i="1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-10</a:t>
                      </a:r>
                      <a:r>
                        <a:rPr lang="en-GB" altLang="en-US" sz="2800" b="1" i="1" baseline="300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 Bacilli</a:t>
                      </a:r>
                      <a:endParaRPr lang="en-CA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60759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اتامبوتول</a:t>
                      </a:r>
                      <a:endParaRPr lang="en-CA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en-CA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1 x 10</a:t>
                      </a:r>
                      <a:r>
                        <a:rPr lang="en-GB" altLang="en-US" sz="2800" b="1" i="1" baseline="30000" dirty="0" smtClean="0"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-10</a:t>
                      </a:r>
                      <a:r>
                        <a:rPr lang="en-GB" altLang="en-US" sz="2800" b="1" i="1" baseline="30000" dirty="0" smtClean="0">
                          <a:latin typeface="Arial" panose="020B0604020202020204" pitchFamily="34" charset="0"/>
                        </a:rPr>
                        <a:t>6</a:t>
                      </a: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 Bacilli</a:t>
                      </a:r>
                      <a:endParaRPr lang="en-CA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60880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پيرازيناميد</a:t>
                      </a:r>
                      <a:endParaRPr lang="en-CA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</a:t>
                      </a:r>
                      <a:endParaRPr lang="en-CA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1 x </a:t>
                      </a:r>
                      <a:r>
                        <a:rPr lang="en-GB" altLang="en-US" sz="2800" b="1" i="1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en-GB" altLang="en-US" sz="2800" b="1" i="1" baseline="300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GB" altLang="en-US" sz="2800" b="1" i="1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-10</a:t>
                      </a:r>
                      <a:r>
                        <a:rPr lang="en-GB" altLang="en-US" sz="2800" b="1" i="1" baseline="300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 Bacilli ?</a:t>
                      </a:r>
                    </a:p>
                  </a:txBody>
                  <a:tcPr marL="68577" marR="68577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11892" y="1919415"/>
            <a:ext cx="5733535" cy="4143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5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3"/>
          <p:cNvSpPr>
            <a:spLocks noGrp="1" noChangeArrowheads="1"/>
          </p:cNvSpPr>
          <p:nvPr>
            <p:ph type="title"/>
          </p:nvPr>
        </p:nvSpPr>
        <p:spPr>
          <a:noFill/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ar-SA" altLang="en-US" dirty="0">
                <a:solidFill>
                  <a:srgbClr val="C00000"/>
                </a:solidFill>
              </a:rPr>
              <a:t>اهداف درمان </a:t>
            </a:r>
          </a:p>
        </p:txBody>
      </p:sp>
      <p:sp>
        <p:nvSpPr>
          <p:cNvPr id="425986" name="Rectangle 2"/>
          <p:cNvSpPr>
            <a:spLocks noGrp="1" noChangeArrowheads="1"/>
          </p:cNvSpPr>
          <p:nvPr>
            <p:ph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eaLnBrk="1" hangingPunct="1">
              <a:buClr>
                <a:schemeClr val="folHlink"/>
              </a:buClr>
            </a:pPr>
            <a:r>
              <a:rPr lang="ar-SA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بهبود </a:t>
            </a:r>
            <a:r>
              <a:rPr lang="ar-SA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بيماران</a:t>
            </a:r>
            <a:endParaRPr lang="ar-SA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</a:pPr>
            <a:r>
              <a:rPr lang="ar-SA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پيشگيري از مرگ </a:t>
            </a:r>
            <a:r>
              <a:rPr lang="fa-IR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SA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عوارض </a:t>
            </a:r>
            <a:endParaRPr lang="ar-SA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</a:pPr>
            <a:r>
              <a:rPr lang="ar-SA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پيشگيري از گسترش بيماري </a:t>
            </a:r>
          </a:p>
          <a:p>
            <a:pPr eaLnBrk="1" hangingPunct="1">
              <a:buClr>
                <a:schemeClr val="folHlink"/>
              </a:buClr>
            </a:pPr>
            <a:r>
              <a:rPr lang="ar-SA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پيشگيري از </a:t>
            </a:r>
            <a:r>
              <a:rPr lang="fa-IR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بروز مقاومت دارویی</a:t>
            </a:r>
            <a:endParaRPr lang="ar-SA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Clr>
                <a:schemeClr val="folHlink"/>
              </a:buClr>
            </a:pPr>
            <a:r>
              <a:rPr lang="ar-SA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پيشگيري از </a:t>
            </a:r>
            <a:r>
              <a:rPr lang="ar-SA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عود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042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5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5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5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/>
      <p:bldP spid="42598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dirty="0" smtClean="0">
                <a:solidFill>
                  <a:srgbClr val="C00000"/>
                </a:solidFill>
                <a:cs typeface="B Titr" panose="00000700000000000000" pitchFamily="2" charset="-78"/>
              </a:rPr>
              <a:t>اصول درمان</a:t>
            </a:r>
            <a:endParaRPr lang="en-US" altLang="en-US" dirty="0" smtClean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folHlink"/>
              </a:buClr>
            </a:pPr>
            <a:r>
              <a:rPr lang="ar-SA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استفاده از </a:t>
            </a:r>
            <a:r>
              <a:rPr lang="ar-SA" alt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درمان </a:t>
            </a:r>
            <a:r>
              <a:rPr lang="ar-SA" alt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تركيبي</a:t>
            </a:r>
            <a:r>
              <a:rPr lang="fa-IR" alt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؛   چرا؟</a:t>
            </a:r>
            <a:endParaRPr lang="fa-IR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folHlink"/>
              </a:buClr>
            </a:pP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3920376"/>
              </p:ext>
            </p:extLst>
          </p:nvPr>
        </p:nvGraphicFramePr>
        <p:xfrm>
          <a:off x="5756805" y="2506563"/>
          <a:ext cx="6129064" cy="3749910"/>
        </p:xfrm>
        <a:graphic>
          <a:graphicData uri="http://schemas.openxmlformats.org/drawingml/2006/table">
            <a:tbl>
              <a:tblPr rtl="1">
                <a:tableStyleId>{BDBED569-4797-4DF1-A0F4-6AAB3CD982D8}</a:tableStyleId>
              </a:tblPr>
              <a:tblGrid>
                <a:gridCol w="2582300"/>
                <a:gridCol w="3546764"/>
              </a:tblGrid>
              <a:tr h="632279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دارو</a:t>
                      </a:r>
                      <a:endParaRPr lang="en-CA" sz="1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3200" b="1" i="1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احتمال </a:t>
                      </a:r>
                      <a:r>
                        <a:rPr lang="fa-IR" sz="2400" b="1" i="1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بروز مقاومت</a:t>
                      </a:r>
                      <a:endParaRPr lang="en-US" sz="2400" b="1" i="1" dirty="0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759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ايزونيازيد </a:t>
                      </a:r>
                      <a:r>
                        <a:rPr lang="en-US" sz="2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INH</a:t>
                      </a:r>
                      <a:endParaRPr lang="en-CA" sz="2400" b="1" i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1 x </a:t>
                      </a:r>
                      <a:r>
                        <a:rPr lang="en-GB" altLang="en-US" sz="2800" b="1" i="1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en-GB" altLang="en-US" sz="2800" b="1" i="1" baseline="300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GB" altLang="en-US" sz="2800" b="1" i="1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-10</a:t>
                      </a:r>
                      <a:r>
                        <a:rPr lang="en-GB" altLang="en-US" sz="2800" b="1" i="1" baseline="300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6</a:t>
                      </a: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 Bacilli</a:t>
                      </a:r>
                    </a:p>
                  </a:txBody>
                  <a:tcPr marL="68577" marR="68577" marT="0" marB="0" anchor="ctr"/>
                </a:tc>
              </a:tr>
              <a:tr h="684839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ريفامپين</a:t>
                      </a:r>
                      <a:endParaRPr lang="en-CA" sz="2000" b="1" i="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1 x </a:t>
                      </a:r>
                      <a:r>
                        <a:rPr lang="en-GB" altLang="en-US" sz="2800" b="1" i="1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en-GB" altLang="en-US" sz="2800" b="1" i="1" baseline="300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GB" altLang="en-US" sz="2800" b="1" i="1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-10</a:t>
                      </a:r>
                      <a:r>
                        <a:rPr lang="en-GB" altLang="en-US" sz="2800" b="1" i="1" baseline="300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8</a:t>
                      </a: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 Bacilli</a:t>
                      </a:r>
                      <a:endParaRPr lang="en-CA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60759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اتامبوتول</a:t>
                      </a:r>
                      <a:endParaRPr lang="en-CA" sz="2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1 x 10</a:t>
                      </a:r>
                      <a:r>
                        <a:rPr lang="en-GB" altLang="en-US" sz="2800" b="1" i="1" baseline="30000" dirty="0" smtClean="0"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-10</a:t>
                      </a:r>
                      <a:r>
                        <a:rPr lang="en-GB" altLang="en-US" sz="2800" b="1" i="1" baseline="30000" dirty="0" smtClean="0">
                          <a:latin typeface="Arial" panose="020B0604020202020204" pitchFamily="34" charset="0"/>
                        </a:rPr>
                        <a:t>6</a:t>
                      </a: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 Bacilli</a:t>
                      </a:r>
                      <a:endParaRPr lang="en-CA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</a:tr>
              <a:tr h="608806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پيرازيناميد</a:t>
                      </a:r>
                      <a:endParaRPr lang="en-CA" sz="2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1 x </a:t>
                      </a:r>
                      <a:r>
                        <a:rPr lang="en-GB" altLang="en-US" sz="2800" b="1" i="1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en-GB" altLang="en-US" sz="2800" b="1" i="1" baseline="300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GB" altLang="en-US" sz="2800" b="1" i="1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-10</a:t>
                      </a:r>
                      <a:r>
                        <a:rPr lang="en-GB" altLang="en-US" sz="2800" b="1" i="1" baseline="30000" dirty="0" smtClean="0">
                          <a:solidFill>
                            <a:srgbClr val="800000"/>
                          </a:solidFill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GB" altLang="en-US" sz="2800" b="1" i="1" dirty="0" smtClean="0">
                          <a:latin typeface="Arial" panose="020B0604020202020204" pitchFamily="34" charset="0"/>
                        </a:rPr>
                        <a:t> Bacilli ?</a:t>
                      </a:r>
                    </a:p>
                  </a:txBody>
                  <a:tcPr marL="68577" marR="68577" marT="0" marB="0" anchor="ctr"/>
                </a:tc>
              </a:tr>
              <a:tr h="60880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+R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(MDR-TB)</a:t>
                      </a:r>
                      <a:endParaRPr lang="en-CA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 x </a:t>
                      </a:r>
                      <a:r>
                        <a:rPr lang="en-GB" altLang="en-US" sz="3200" b="1" i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en-GB" altLang="en-US" sz="3200" b="1" i="1" u="sng" baseline="30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12</a:t>
                      </a:r>
                      <a:r>
                        <a:rPr lang="en-GB" altLang="en-US" sz="3200" b="1" i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-10</a:t>
                      </a:r>
                      <a:r>
                        <a:rPr lang="en-GB" altLang="en-US" sz="3200" b="1" i="1" u="sng" baseline="30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14</a:t>
                      </a:r>
                      <a:r>
                        <a:rPr lang="en-GB" alt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 Bacilli</a:t>
                      </a:r>
                      <a:endParaRPr lang="en-CA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685183" y="5669280"/>
            <a:ext cx="6265627" cy="634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" y="1326995"/>
            <a:ext cx="5330281" cy="4270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3954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2313</Words>
  <Application>Microsoft Office PowerPoint</Application>
  <PresentationFormat>Custom</PresentationFormat>
  <Paragraphs>466</Paragraphs>
  <Slides>39</Slides>
  <Notes>10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Chart</vt:lpstr>
      <vt:lpstr>Slide 1</vt:lpstr>
      <vt:lpstr>Slide 2</vt:lpstr>
      <vt:lpstr>درمان سل </vt:lpstr>
      <vt:lpstr>اهداف آموزشی</vt:lpstr>
      <vt:lpstr>اهمیت درمان بموقع، موثر و کامل</vt:lpstr>
      <vt:lpstr>چرا درمان نکردن بهتر از درمان ناقص یا اشتباه است؟</vt:lpstr>
      <vt:lpstr> داروهاي اصلي ضد سل (خط اول)</vt:lpstr>
      <vt:lpstr>اهداف درمان </vt:lpstr>
      <vt:lpstr>اصول درمان</vt:lpstr>
      <vt:lpstr>اصول درمان</vt:lpstr>
      <vt:lpstr>اصول درمان</vt:lpstr>
      <vt:lpstr>اصول درمان</vt:lpstr>
      <vt:lpstr>اصول درمان</vt:lpstr>
      <vt:lpstr>انواع مقاومت دارویی (دسته بندی اول)</vt:lpstr>
      <vt:lpstr>انواع مقاومت دارویی (دسته بندی دوم)</vt:lpstr>
      <vt:lpstr>مقایسه هزينه درمان ، اميد بهبودي، طول درمان و نياز بستري يك بيمار سلي حساس به دارو با يك بيمار مقاوم به دارو</vt:lpstr>
      <vt:lpstr>حداقل اقدامات  قبل از شروع درمان</vt:lpstr>
      <vt:lpstr>حداقل اقدامات  قبل از شروع درمان</vt:lpstr>
      <vt:lpstr>شبکه آزمایشگاهی رایگان سل- ایران 1396</vt:lpstr>
      <vt:lpstr>آزمایشگاه مرجع کشوری سل</vt:lpstr>
      <vt:lpstr>Slide 21</vt:lpstr>
      <vt:lpstr>Slide 22</vt:lpstr>
      <vt:lpstr>Slide 23</vt:lpstr>
      <vt:lpstr>Slide 24</vt:lpstr>
      <vt:lpstr>توزیع جغرافیایی مراکز ارجاع منطقه ای برای بستری سل های مقاوم</vt:lpstr>
      <vt:lpstr>samples transportation kit</vt:lpstr>
      <vt:lpstr>حداقل اقدامات  قبل از شروع درمان</vt:lpstr>
      <vt:lpstr>دوزاژ روزانه در دوره حمله ای   (اعم از بیماران جدید و درمان مجدد)</vt:lpstr>
      <vt:lpstr>دوزاژ روزانه در دوره نگهدارنده</vt:lpstr>
      <vt:lpstr>حداقل اقدامات  قبل از شروع درمان</vt:lpstr>
      <vt:lpstr>روش های درمانی</vt:lpstr>
      <vt:lpstr>نظارت مستقيم روزانه بر مصرف دارو (DOT)            ….. تا کی؟</vt:lpstr>
      <vt:lpstr>عوارض دارویی</vt:lpstr>
      <vt:lpstr>پایش بیمار چگونه است؟</vt:lpstr>
      <vt:lpstr>معیارهای نتیجه درمان</vt:lpstr>
      <vt:lpstr>پایش بعد از درمان</vt:lpstr>
      <vt:lpstr>چند توصیه آخر</vt:lpstr>
      <vt:lpstr>منابع</vt:lpstr>
      <vt:lpstr>Slide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Mahshid Nasehi</dc:creator>
  <cp:lastModifiedBy>madineh rezazade</cp:lastModifiedBy>
  <cp:revision>544</cp:revision>
  <dcterms:created xsi:type="dcterms:W3CDTF">2017-10-09T06:23:01Z</dcterms:created>
  <dcterms:modified xsi:type="dcterms:W3CDTF">2018-07-29T07:42:03Z</dcterms:modified>
</cp:coreProperties>
</file>