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61" r:id="rId5"/>
    <p:sldId id="268" r:id="rId6"/>
    <p:sldId id="270" r:id="rId7"/>
    <p:sldId id="274" r:id="rId8"/>
    <p:sldId id="263" r:id="rId9"/>
    <p:sldId id="262" r:id="rId10"/>
    <p:sldId id="275" r:id="rId11"/>
    <p:sldId id="276" r:id="rId12"/>
    <p:sldId id="277" r:id="rId13"/>
    <p:sldId id="278" r:id="rId14"/>
    <p:sldId id="269" r:id="rId15"/>
    <p:sldId id="279" r:id="rId16"/>
    <p:sldId id="273" r:id="rId17"/>
    <p:sldId id="280" r:id="rId18"/>
    <p:sldId id="281" r:id="rId19"/>
    <p:sldId id="272" r:id="rId20"/>
    <p:sldId id="284" r:id="rId21"/>
    <p:sldId id="283" r:id="rId22"/>
    <p:sldId id="286" r:id="rId23"/>
    <p:sldId id="285" r:id="rId24"/>
    <p:sldId id="287" r:id="rId25"/>
    <p:sldId id="288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5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48B2855-E567-42EA-90F6-8C5D5DD59F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2900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6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1C04-9B0C-48F6-8AC4-4BD53C86630D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F91D-621F-46B5-B5FE-82A55E9C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7519"/>
          </a:xfrm>
        </p:spPr>
      </p:pic>
    </p:spTree>
    <p:extLst>
      <p:ext uri="{BB962C8B-B14F-4D97-AF65-F5344CB8AC3E}">
        <p14:creationId xmlns:p14="http://schemas.microsoft.com/office/powerpoint/2010/main" val="6335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rtl="1"/>
            <a:endParaRPr lang="fa-IR" b="1" dirty="0" smtClean="0">
              <a:cs typeface="2  Titr" panose="00000700000000000000" pitchFamily="2" charset="-78"/>
            </a:endParaRPr>
          </a:p>
          <a:p>
            <a:pPr algn="just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سال 1386: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2  Titr" panose="000007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b="1" dirty="0" smtClean="0">
                <a:cs typeface="B Yagut" panose="00000400000000000000" pitchFamily="2" charset="-78"/>
              </a:rPr>
              <a:t>شروع اجرای برنامه نظام مراقبت عفونت های بیمارستانی در بیمارستان های بالای 200 تخت و لااقل یک بیمارستان از تمام دانشگاه ها.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b="1" dirty="0">
                <a:cs typeface="B Yagut" panose="00000400000000000000" pitchFamily="2" charset="-78"/>
              </a:rPr>
              <a:t>در مجموع 103 بیمارستان تحت پوشش برنامه قرار گرفت.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b="1" dirty="0" smtClean="0">
                <a:cs typeface="B Yagut" panose="00000400000000000000" pitchFamily="2" charset="-78"/>
              </a:rPr>
              <a:t>داده در فرم کاغذی از بیمارستان جمع آوری و توسط دانشگاه در </a:t>
            </a:r>
            <a:r>
              <a:rPr lang="en-US" b="1" dirty="0" smtClean="0">
                <a:cs typeface="B Yagut" panose="00000400000000000000" pitchFamily="2" charset="-78"/>
              </a:rPr>
              <a:t>EPI6</a:t>
            </a:r>
            <a:r>
              <a:rPr lang="fa-IR" b="1" dirty="0" smtClean="0">
                <a:cs typeface="B Yagut" panose="00000400000000000000" pitchFamily="2" charset="-78"/>
              </a:rPr>
              <a:t> وارد و از طریق </a:t>
            </a:r>
            <a:r>
              <a:rPr lang="fa-IR" b="1" dirty="0" err="1" smtClean="0">
                <a:cs typeface="B Yagut" panose="00000400000000000000" pitchFamily="2" charset="-78"/>
              </a:rPr>
              <a:t>فلاپی</a:t>
            </a:r>
            <a:r>
              <a:rPr lang="fa-IR" b="1" dirty="0" smtClean="0">
                <a:cs typeface="B Yagut" panose="00000400000000000000" pitchFamily="2" charset="-78"/>
              </a:rPr>
              <a:t> یا ایمیل به وزارتخانه ارسال می شد.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b="1" dirty="0" smtClean="0">
                <a:cs typeface="B Yagut" panose="00000400000000000000" pitchFamily="2" charset="-78"/>
              </a:rPr>
              <a:t>برگزاری کارگاه بازآموزی در اصفهان برای کارشناسان، پرستاران و پزشکان مراقبت و کنترل عفونت های بیمارستانی در دانشگاه و بیمارستان</a:t>
            </a:r>
            <a:endParaRPr lang="en-US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66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rtl="1"/>
            <a:endParaRPr lang="fa-IR" b="1" dirty="0" smtClean="0">
              <a:cs typeface="2  Titr" panose="00000700000000000000" pitchFamily="2" charset="-78"/>
            </a:endParaRPr>
          </a:p>
          <a:p>
            <a:pPr algn="just" rtl="1"/>
            <a:endParaRPr lang="fa-IR" b="1" dirty="0">
              <a:cs typeface="2  Titr" panose="00000700000000000000" pitchFamily="2" charset="-78"/>
            </a:endParaRPr>
          </a:p>
          <a:p>
            <a:pPr algn="just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تعریف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عفونت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های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بیمارستانی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 smtClean="0">
                <a:cs typeface="B Yagut" panose="00000400000000000000" pitchFamily="2" charset="-78"/>
              </a:rPr>
              <a:t>عفونت </a:t>
            </a:r>
            <a:r>
              <a:rPr lang="fa-IR" sz="3200" b="1" dirty="0">
                <a:cs typeface="B Yagut" panose="00000400000000000000" pitchFamily="2" charset="-78"/>
              </a:rPr>
              <a:t>بیمارستانی وضعیتی موضعی یا عمومی است که بر اثر بروز واکنش های سوء ناشی از وجود عامل  عفونی یا سم آن پدید می آید و بیمار در زمان پذیرش در بیمارستان به آن عفونت مبتلا نبوده و در دوره کمون آن هم </a:t>
            </a:r>
            <a:r>
              <a:rPr lang="fa-IR" sz="3200" b="1" dirty="0" err="1">
                <a:cs typeface="B Yagut" panose="00000400000000000000" pitchFamily="2" charset="-78"/>
              </a:rPr>
              <a:t>نمی</a:t>
            </a:r>
            <a:r>
              <a:rPr lang="fa-IR" sz="3200" b="1" dirty="0">
                <a:cs typeface="B Yagut" panose="00000400000000000000" pitchFamily="2" charset="-78"/>
              </a:rPr>
              <a:t> باشد. دوره کمون تحت تاثیر شرایط متعددی قرار می گیرد ولی برای اکثر عفونت ها این زمان 48 ساعت پس از بستری شدن بیمار در نظر گرفته می شود.</a:t>
            </a:r>
            <a:endParaRPr lang="en-US" sz="3200" b="1" dirty="0">
              <a:cs typeface="B Yagut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3000" b="1" dirty="0" smtClean="0">
              <a:cs typeface="B Yagut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endParaRPr lang="fa-IR" b="1" dirty="0" smtClean="0">
              <a:cs typeface="2 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اهداف کلی:</a:t>
            </a:r>
          </a:p>
          <a:p>
            <a:pPr lvl="0" algn="r" rtl="1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پیشگیری از انتشار عفونت ها در داخل بیمارستان و مراکز بهداشتی درمانی </a:t>
            </a:r>
            <a:endParaRPr lang="en-US" sz="3000" b="1" dirty="0" smtClean="0">
              <a:cs typeface="B Yagut" panose="00000400000000000000" pitchFamily="2" charset="-78"/>
            </a:endParaRPr>
          </a:p>
          <a:p>
            <a:pPr lvl="0" algn="r" rtl="1">
              <a:lnSpc>
                <a:spcPct val="170000"/>
              </a:lnSpc>
              <a:buClr>
                <a:schemeClr val="accent2">
                  <a:lumMod val="75000"/>
                </a:schemeClr>
              </a:buClr>
            </a:pPr>
            <a:r>
              <a:rPr lang="ar-SA" sz="3000" b="1" dirty="0" smtClean="0">
                <a:cs typeface="B Yagut" panose="00000400000000000000" pitchFamily="2" charset="-78"/>
              </a:rPr>
              <a:t>كاهش ابتلا، عوارض و مرگ ناشی از عفونت ها در مراکز ارائه کننده خدمات بهداشتی درمانی</a:t>
            </a:r>
            <a:endParaRPr lang="en-US" sz="3000" b="1" dirty="0" smtClean="0">
              <a:cs typeface="B Yagut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ar-SA" sz="3000" b="1" dirty="0" smtClean="0">
                <a:cs typeface="B Yagut" panose="00000400000000000000" pitchFamily="2" charset="-78"/>
              </a:rPr>
              <a:t>كاهش هزينه هاي بيمارستاني از طريق كاهش ميانگين بستري و كاهش مداخلات درماني </a:t>
            </a:r>
            <a:endParaRPr lang="en-US" sz="3000" b="1" dirty="0" smtClean="0">
              <a:cs typeface="B Yagut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حفاظت از بیماران، همراهان و ملاقات </a:t>
            </a:r>
            <a:r>
              <a:rPr lang="fa-IR" sz="3000" b="1" dirty="0" err="1" smtClean="0">
                <a:cs typeface="B Yagut" panose="00000400000000000000" pitchFamily="2" charset="-78"/>
              </a:rPr>
              <a:t>کنندگان</a:t>
            </a:r>
            <a:r>
              <a:rPr lang="fa-IR" sz="3000" b="1" dirty="0" smtClean="0">
                <a:cs typeface="B Yagut" panose="00000400000000000000" pitchFamily="2" charset="-78"/>
              </a:rPr>
              <a:t> و </a:t>
            </a:r>
            <a:r>
              <a:rPr lang="ar-SA" sz="3000" b="1" dirty="0" smtClean="0">
                <a:cs typeface="B Yagut" panose="00000400000000000000" pitchFamily="2" charset="-78"/>
              </a:rPr>
              <a:t>افزایش رضايتمندي آنان</a:t>
            </a:r>
            <a:endParaRPr lang="fa-IR" sz="3000" b="1" dirty="0" smtClean="0">
              <a:cs typeface="B Yagut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حفظ سلامت و روحیه کارکنان</a:t>
            </a:r>
            <a:endParaRPr lang="en-US" sz="3000" b="1" dirty="0" smtClean="0">
              <a:cs typeface="B Yagut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41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r" rtl="1"/>
            <a:endParaRPr lang="fa-IR" b="1" dirty="0" smtClean="0">
              <a:cs typeface="2  Titr" panose="00000700000000000000" pitchFamily="2" charset="-78"/>
            </a:endParaRPr>
          </a:p>
          <a:p>
            <a:pPr algn="r" rtl="1"/>
            <a:r>
              <a:rPr lang="fa-IR" sz="8600" b="1" dirty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اهداف اختصاصی:</a:t>
            </a:r>
          </a:p>
          <a:p>
            <a:pPr lvl="0" algn="just" rtl="1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ar-SA" sz="8800" b="1" dirty="0">
                <a:cs typeface="B Yagut" panose="00000400000000000000" pitchFamily="2" charset="-78"/>
              </a:rPr>
              <a:t>ايجاد تعهد سياسي در مسئولين رده بالاي کشور در مورد اهميت کنترل عفونت هاي بيمارستاني و حمايت از اجراي نظام مراقبتي آن</a:t>
            </a:r>
            <a:endParaRPr lang="en-US" sz="8800" b="1" dirty="0">
              <a:cs typeface="B Yagut" panose="00000400000000000000" pitchFamily="2" charset="-78"/>
            </a:endParaRPr>
          </a:p>
          <a:p>
            <a:pPr lvl="0" algn="just" rtl="1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ar-SA" sz="8800" b="1" dirty="0">
                <a:cs typeface="B Yagut" panose="00000400000000000000" pitchFamily="2" charset="-78"/>
              </a:rPr>
              <a:t>تکميل پوشش نظام مراقبت از عفونت هاي بيمارستان از طريق تشکيل کميته هاي کنترل عفونت در تمامي بيمارستان ها اعم از دولتي و خصوصي</a:t>
            </a:r>
            <a:endParaRPr lang="en-US" sz="8800" b="1" dirty="0">
              <a:cs typeface="B Yagut" panose="00000400000000000000" pitchFamily="2" charset="-78"/>
            </a:endParaRPr>
          </a:p>
          <a:p>
            <a:pPr lvl="0" algn="just" rtl="1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ar-SA" sz="8800" b="1" dirty="0">
                <a:cs typeface="B Yagut" panose="00000400000000000000" pitchFamily="2" charset="-78"/>
              </a:rPr>
              <a:t>تربيت،آموزش و بازآموزي نيروهاي انساني درگير برنامه در بيمارستان ها اعم از درماني و اداري و افزايش آگاهي آنها در ارتباط با عفونت هاي بيمارستاني و روند مقاومت ميکروبي و جلب مشارکت آنها در اجراي برنامه هاي پيشگيري از عفونت بيمارستاني</a:t>
            </a:r>
            <a:endParaRPr lang="en-US" sz="8800" b="1" dirty="0">
              <a:cs typeface="B Yagut" panose="00000400000000000000" pitchFamily="2" charset="-78"/>
            </a:endParaRPr>
          </a:p>
          <a:p>
            <a:pPr lvl="0" algn="just" rtl="1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ar-SA" sz="8800" b="1" dirty="0">
                <a:cs typeface="B Yagut" panose="00000400000000000000" pitchFamily="2" charset="-78"/>
              </a:rPr>
              <a:t>بهينه‌سازي و تجهيز بيمارستان ها به مواد، ملزومات و تجهيزات کنترل عفونت هاي بيمارستاني با استفاده از اطلاعات نظام مراقبت</a:t>
            </a:r>
            <a:endParaRPr lang="en-US" sz="8800" b="1" dirty="0">
              <a:cs typeface="B Yagut" panose="00000400000000000000" pitchFamily="2" charset="-78"/>
            </a:endParaRPr>
          </a:p>
          <a:p>
            <a:pPr lvl="0" algn="just" rtl="1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ar-SA" sz="8800" b="1" dirty="0">
                <a:cs typeface="B Yagut" panose="00000400000000000000" pitchFamily="2" charset="-78"/>
              </a:rPr>
              <a:t>حمايت از انجام تحقيقات کاربردي در زمينه کنترل عفونت هاي بيمارستاني</a:t>
            </a:r>
            <a:endParaRPr lang="en-US" sz="8800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3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50540"/>
              </p:ext>
            </p:extLst>
          </p:nvPr>
        </p:nvGraphicFramePr>
        <p:xfrm>
          <a:off x="3215052" y="467233"/>
          <a:ext cx="5250075" cy="565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3" imgW="7332453" imgH="7895921" progId="Word.Document.12">
                  <p:embed/>
                </p:oleObj>
              </mc:Choice>
              <mc:Fallback>
                <p:oleObj name="Document" r:id="rId3" imgW="7332453" imgH="78959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5052" y="467233"/>
                        <a:ext cx="5250075" cy="5654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r" rtl="1"/>
            <a:endParaRPr lang="fa-IR" b="1" dirty="0" smtClean="0">
              <a:cs typeface="2  Titr" panose="000007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سال 1387:</a:t>
            </a:r>
          </a:p>
          <a:p>
            <a:pPr algn="r" rtl="1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fa-IR" sz="3500" b="1" dirty="0" smtClean="0">
                <a:cs typeface="B Yagut" panose="00000400000000000000" pitchFamily="2" charset="-78"/>
              </a:rPr>
              <a:t>طراحی فرم و دریافت داده از طریق </a:t>
            </a:r>
            <a:r>
              <a:rPr lang="fa-IR" sz="3500" b="1" dirty="0" err="1" smtClean="0">
                <a:cs typeface="B Yagut" panose="00000400000000000000" pitchFamily="2" charset="-78"/>
              </a:rPr>
              <a:t>پورتال</a:t>
            </a:r>
            <a:r>
              <a:rPr lang="fa-IR" sz="3500" b="1" dirty="0" smtClean="0">
                <a:cs typeface="B Yagut" panose="00000400000000000000" pitchFamily="2" charset="-78"/>
              </a:rPr>
              <a:t> وزارت بهداشت و ارسال داده توسط شهرستان و تایید دانشگاه </a:t>
            </a:r>
          </a:p>
          <a:p>
            <a:pPr algn="r" rtl="1">
              <a:lnSpc>
                <a:spcPct val="110000"/>
              </a:lnSpc>
              <a:buClr>
                <a:schemeClr val="accent2">
                  <a:lumMod val="75000"/>
                </a:schemeClr>
              </a:buClr>
            </a:pPr>
            <a:endParaRPr lang="fa-IR" sz="600" b="1" dirty="0">
              <a:cs typeface="B Yagut" panose="00000400000000000000" pitchFamily="2" charset="-78"/>
            </a:endParaRPr>
          </a:p>
          <a:p>
            <a:pPr algn="r" rtl="1">
              <a:lnSpc>
                <a:spcPct val="110000"/>
              </a:lnSpc>
              <a:buClr>
                <a:schemeClr val="accent2">
                  <a:lumMod val="75000"/>
                </a:schemeClr>
              </a:buClr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سال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1389: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2  Titr" panose="00000700000000000000" pitchFamily="2" charset="-78"/>
            </a:endParaRPr>
          </a:p>
          <a:p>
            <a:pPr algn="just" rtl="1">
              <a:lnSpc>
                <a:spcPct val="170000"/>
              </a:lnSpc>
              <a:buClr>
                <a:schemeClr val="accent2">
                  <a:lumMod val="75000"/>
                </a:schemeClr>
              </a:buClr>
            </a:pPr>
            <a:r>
              <a:rPr lang="fa-IR" sz="3500" b="1" dirty="0" smtClean="0">
                <a:cs typeface="B Yagut" panose="00000400000000000000" pitchFamily="2" charset="-78"/>
              </a:rPr>
              <a:t>برگزاری 3 کارگاه منطقه ای در ساری، یزد و اهواز برای کارشناسان مراقبت عفونت های بیمارستانی و پرستاران کنترل عفونت بیمارستان های دارای بالای 100تخت و معرفی و آموزش نرم افزار </a:t>
            </a:r>
            <a:r>
              <a:rPr lang="fa-IR" sz="3500" b="1" dirty="0" err="1" smtClean="0">
                <a:cs typeface="B Yagut" panose="00000400000000000000" pitchFamily="2" charset="-78"/>
              </a:rPr>
              <a:t>اینیس</a:t>
            </a:r>
            <a:r>
              <a:rPr lang="en-US" sz="3500" b="1" dirty="0" smtClean="0">
                <a:cs typeface="B Yagut" panose="00000400000000000000" pitchFamily="2" charset="-78"/>
              </a:rPr>
              <a:t>(INIS)</a:t>
            </a:r>
            <a:r>
              <a:rPr lang="fa-IR" sz="3500" b="1" dirty="0" smtClean="0">
                <a:cs typeface="B Yagut" panose="00000400000000000000" pitchFamily="2" charset="-78"/>
              </a:rPr>
              <a:t>و سامانه مراقبت عفونت های بیمارستانی</a:t>
            </a:r>
            <a:endParaRPr lang="en-US" sz="3500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45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عفونت بیمارستانی\كارگاه و نرم افزار\INIS-TaidehFan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-214313"/>
            <a:ext cx="10447338" cy="7288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3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r" rtl="1"/>
            <a:endParaRPr lang="fa-IR" b="1" dirty="0" smtClean="0">
              <a:solidFill>
                <a:schemeClr val="accent2">
                  <a:lumMod val="75000"/>
                </a:schemeClr>
              </a:solidFill>
              <a:cs typeface="2  Titr" panose="000007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سال 1390: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2  Titr" panose="000007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اجرای برنامه در 375 بیمارستان با استفاده از نرم افزار </a:t>
            </a:r>
            <a:r>
              <a:rPr lang="fa-IR" sz="3000" b="1" dirty="0" err="1" smtClean="0">
                <a:cs typeface="B Yagut" panose="00000400000000000000" pitchFamily="2" charset="-78"/>
              </a:rPr>
              <a:t>اینیس</a:t>
            </a:r>
            <a:r>
              <a:rPr lang="fa-IR" sz="3000" b="1" dirty="0" smtClean="0">
                <a:cs typeface="B Yagut" panose="00000400000000000000" pitchFamily="2" charset="-78"/>
              </a:rPr>
              <a:t> و </a:t>
            </a:r>
            <a:r>
              <a:rPr lang="fa-IR" sz="3000" b="1" dirty="0" err="1" smtClean="0">
                <a:cs typeface="B Yagut" panose="00000400000000000000" pitchFamily="2" charset="-78"/>
              </a:rPr>
              <a:t>بارگزاری</a:t>
            </a:r>
            <a:r>
              <a:rPr lang="fa-IR" sz="3000" b="1" dirty="0" smtClean="0">
                <a:cs typeface="B Yagut" panose="00000400000000000000" pitchFamily="2" charset="-78"/>
              </a:rPr>
              <a:t> فرم داده در سامانه مراقبت </a:t>
            </a:r>
            <a:r>
              <a:rPr lang="fa-IR" sz="3000" b="1" dirty="0" err="1" smtClean="0">
                <a:cs typeface="B Yagut" panose="00000400000000000000" pitchFamily="2" charset="-78"/>
              </a:rPr>
              <a:t>عونت</a:t>
            </a:r>
            <a:r>
              <a:rPr lang="fa-IR" sz="3000" b="1" dirty="0" smtClean="0">
                <a:cs typeface="B Yagut" panose="00000400000000000000" pitchFamily="2" charset="-78"/>
              </a:rPr>
              <a:t> های بیمارستانی توسط پرستاران کنترل عفونت بیمارستانی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با وجود تاکید بر بیماریابی 4 عفونت اصلی امکان شناسایی و ورود سایر گروه های عفونت های بیمارستانی فراهم گردید.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در سال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  <a:cs typeface="B Yagut" panose="00000400000000000000" pitchFamily="2" charset="-78"/>
              </a:rPr>
              <a:t>1395</a:t>
            </a:r>
            <a:r>
              <a:rPr lang="fa-IR" sz="3000" b="1" dirty="0" smtClean="0">
                <a:cs typeface="B Yagut" panose="00000400000000000000" pitchFamily="2" charset="-78"/>
              </a:rPr>
              <a:t>، 555 بیمارستان تحت پوشش برنامه قرار داشت. تعدادی از بیمارستان های زیر100 تخت نیز داوطلبانه به طرح پیوستند.</a:t>
            </a:r>
            <a:endParaRPr lang="en-US" sz="3000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1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r" rtl="1"/>
            <a:endParaRPr lang="fa-IR" b="1" dirty="0" smtClean="0">
              <a:solidFill>
                <a:schemeClr val="accent2">
                  <a:lumMod val="75000"/>
                </a:schemeClr>
              </a:solidFill>
              <a:cs typeface="2  Titr" panose="000007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سال 1396:</a:t>
            </a:r>
          </a:p>
          <a:p>
            <a:pPr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سامانه مراقبت عفونت های بیمارستانی با تعاریف 2016 به روز رسانی شد و شاخص های جدیدی مانند بیمار روز و ابزار روز در آن گنجانیده شد.</a:t>
            </a:r>
          </a:p>
          <a:p>
            <a:pPr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برای 980 بیمارستان و تمام دانشگاه ها </a:t>
            </a:r>
            <a:r>
              <a:rPr lang="fa-IR" sz="3000" b="1" dirty="0" err="1" smtClean="0">
                <a:cs typeface="B Yagut" panose="00000400000000000000" pitchFamily="2" charset="-78"/>
              </a:rPr>
              <a:t>وشهرستان</a:t>
            </a:r>
            <a:r>
              <a:rPr lang="fa-IR" sz="3000" b="1" dirty="0" smtClean="0">
                <a:cs typeface="B Yagut" panose="00000400000000000000" pitchFamily="2" charset="-78"/>
              </a:rPr>
              <a:t> ها دسترسی به سامانه تعریف شد.</a:t>
            </a:r>
          </a:p>
          <a:p>
            <a:pPr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آدرس سامانه مراقبت عفونت های بیمارستانی:</a:t>
            </a:r>
          </a:p>
          <a:p>
            <a:pPr algn="l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3000" b="1" dirty="0" smtClean="0">
                <a:cs typeface="B Yagut" panose="00000400000000000000" pitchFamily="2" charset="-78"/>
              </a:rPr>
              <a:t>http://inis.health.gov.ir</a:t>
            </a:r>
            <a:endParaRPr lang="fa-IR" sz="3000" b="1" dirty="0">
              <a:cs typeface="B Yagut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3463"/>
            <a:ext cx="9144000" cy="117778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زهرا پزشکی</a:t>
            </a:r>
          </a:p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کارشناس مسئول مراقبت عفونت های بیمارستانی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73382" y="5184924"/>
            <a:ext cx="9144000" cy="117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تبریز</a:t>
            </a:r>
          </a:p>
          <a:p>
            <a:pPr rtl="1"/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26 تیرماه 1397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581890"/>
            <a:ext cx="8883824" cy="2629743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a-IR" sz="32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برنامه کشوری نظام مراقبت عفونت های بیمارستانی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9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fa-IR" sz="3000" b="1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6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54" y="365126"/>
            <a:ext cx="448536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27" y="365125"/>
            <a:ext cx="4525302" cy="58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62" y="365125"/>
            <a:ext cx="415706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4" y="392952"/>
            <a:ext cx="4710431" cy="57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365125"/>
            <a:ext cx="6938682" cy="1325563"/>
          </a:xfrm>
        </p:spPr>
        <p:txBody>
          <a:bodyPr>
            <a:noAutofit/>
          </a:bodyPr>
          <a:lstStyle/>
          <a:p>
            <a:pPr algn="ctr"/>
            <a:r>
              <a:rPr lang="fa-IR" sz="9600" b="1" dirty="0" smtClean="0">
                <a:solidFill>
                  <a:schemeClr val="bg1"/>
                </a:solidFill>
                <a:cs typeface="Afra Light" pitchFamily="2" charset="-78"/>
              </a:rPr>
              <a:t>با تشکر از توجه شما</a:t>
            </a:r>
            <a:endParaRPr lang="en-US" sz="9600" b="1" dirty="0">
              <a:solidFill>
                <a:schemeClr val="bg1"/>
              </a:solidFill>
              <a:cs typeface="Afra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6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rtl="1"/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روند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تدوين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راهنماي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كشوري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نظام مراقبت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عفونتهاي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بيمارستاني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در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ايران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912"/>
            <a:ext cx="10515600" cy="43513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altLang="en-US" sz="2900" b="1" dirty="0" smtClean="0">
                <a:cs typeface="B Yagut" panose="00000400000000000000" pitchFamily="2" charset="-78"/>
              </a:rPr>
              <a:t>در آبان 1381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اولين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جلسه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كميته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كشوري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كنترل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عفونت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هاي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بيمارستاني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در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مركز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مديريت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بيماري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ها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تشكيل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گرديد</a:t>
            </a:r>
            <a:r>
              <a:rPr lang="fa-IR" altLang="en-US" sz="2900" b="1" dirty="0" smtClean="0">
                <a:cs typeface="B Yagut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altLang="en-US" sz="2900" b="1" dirty="0" err="1" smtClean="0">
                <a:cs typeface="B Yagut" panose="00000400000000000000" pitchFamily="2" charset="-78"/>
              </a:rPr>
              <a:t>كار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تدوين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راهنماي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كشوري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در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بين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سالهاي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1383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لغايت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1385 با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برگزاري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نزديك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به 30 جلسه به انجام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رسيد</a:t>
            </a:r>
            <a:r>
              <a:rPr lang="fa-IR" altLang="en-US" sz="2900" b="1" dirty="0" smtClean="0">
                <a:cs typeface="B Yagut" panose="00000400000000000000" pitchFamily="2" charset="-78"/>
              </a:rPr>
              <a:t>. </a:t>
            </a:r>
          </a:p>
          <a:p>
            <a:pPr marL="228600" lvl="1" algn="just" rtl="1">
              <a:lnSpc>
                <a:spcPct val="15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fa-IR" altLang="en-US" sz="2900" b="1" dirty="0">
                <a:cs typeface="B Yagut" panose="00000400000000000000" pitchFamily="2" charset="-78"/>
              </a:rPr>
              <a:t>فصل اول و دوم </a:t>
            </a:r>
            <a:r>
              <a:rPr lang="fa-IR" altLang="en-US" sz="2900" b="1" dirty="0" err="1">
                <a:cs typeface="B Yagut" panose="00000400000000000000" pitchFamily="2" charset="-78"/>
              </a:rPr>
              <a:t>راهنماي</a:t>
            </a:r>
            <a:r>
              <a:rPr lang="fa-IR" altLang="en-US" sz="2900" b="1" dirty="0">
                <a:cs typeface="B Yagut" panose="00000400000000000000" pitchFamily="2" charset="-78"/>
              </a:rPr>
              <a:t> </a:t>
            </a:r>
            <a:r>
              <a:rPr lang="fa-IR" altLang="en-US" sz="2900" b="1" dirty="0" err="1">
                <a:cs typeface="B Yagut" panose="00000400000000000000" pitchFamily="2" charset="-78"/>
              </a:rPr>
              <a:t>كشوري</a:t>
            </a:r>
            <a:r>
              <a:rPr lang="fa-IR" altLang="en-US" sz="2900" b="1" dirty="0">
                <a:cs typeface="B Yagut" panose="00000400000000000000" pitchFamily="2" charset="-78"/>
              </a:rPr>
              <a:t> مربوط به </a:t>
            </a:r>
            <a:r>
              <a:rPr lang="fa-IR" altLang="en-US" sz="2900" b="1" dirty="0" err="1">
                <a:cs typeface="B Yagut" panose="00000400000000000000" pitchFamily="2" charset="-78"/>
              </a:rPr>
              <a:t>برقراري</a:t>
            </a:r>
            <a:r>
              <a:rPr lang="fa-IR" altLang="en-US" sz="2900" b="1" dirty="0">
                <a:cs typeface="B Yagut" panose="00000400000000000000" pitchFamily="2" charset="-78"/>
              </a:rPr>
              <a:t> نظام مراقبت </a:t>
            </a:r>
            <a:r>
              <a:rPr lang="fa-IR" altLang="en-US" sz="2900" b="1" dirty="0" err="1">
                <a:cs typeface="B Yagut" panose="00000400000000000000" pitchFamily="2" charset="-78"/>
              </a:rPr>
              <a:t>عفونتهاي</a:t>
            </a:r>
            <a:r>
              <a:rPr lang="fa-IR" altLang="en-US" sz="2900" b="1" dirty="0">
                <a:cs typeface="B Yagut" panose="00000400000000000000" pitchFamily="2" charset="-78"/>
              </a:rPr>
              <a:t> </a:t>
            </a:r>
            <a:r>
              <a:rPr lang="fa-IR" altLang="en-US" sz="2900" b="1" dirty="0" err="1">
                <a:cs typeface="B Yagut" panose="00000400000000000000" pitchFamily="2" charset="-78"/>
              </a:rPr>
              <a:t>بيمارستاني</a:t>
            </a:r>
            <a:r>
              <a:rPr lang="fa-IR" altLang="en-US" sz="2900" b="1" dirty="0">
                <a:cs typeface="B Yagut" panose="00000400000000000000" pitchFamily="2" charset="-78"/>
              </a:rPr>
              <a:t> </a:t>
            </a:r>
            <a:r>
              <a:rPr lang="fa-IR" altLang="en-US" sz="2900" b="1" dirty="0" err="1">
                <a:cs typeface="B Yagut" panose="00000400000000000000" pitchFamily="2" charset="-78"/>
              </a:rPr>
              <a:t>مي</a:t>
            </a:r>
            <a:r>
              <a:rPr lang="fa-IR" altLang="en-US" sz="2900" b="1" dirty="0">
                <a:cs typeface="B Yagut" panose="00000400000000000000" pitchFamily="2" charset="-78"/>
              </a:rPr>
              <a:t> باشد.</a:t>
            </a:r>
          </a:p>
          <a:p>
            <a:pPr algn="just" rtl="1">
              <a:lnSpc>
                <a:spcPct val="150000"/>
              </a:lnSpc>
            </a:pPr>
            <a:endParaRPr lang="en-US" sz="29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8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روند </a:t>
            </a:r>
            <a:r>
              <a:rPr lang="fa-IR" altLang="en-US" sz="2800" b="1" dirty="0" err="1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تدوين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800" b="1" dirty="0" err="1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راهنماي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800" b="1" dirty="0" err="1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كشوري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نظام مراقبت </a:t>
            </a:r>
            <a:r>
              <a:rPr lang="fa-IR" altLang="en-US" sz="2800" b="1" dirty="0" err="1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عفونتهاي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800" b="1" dirty="0" err="1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بيمارستاني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در </a:t>
            </a:r>
            <a:r>
              <a:rPr lang="fa-I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ايران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 </a:t>
            </a:r>
            <a:r>
              <a:rPr lang="fa-IR" altLang="en-US" sz="2400" b="1" dirty="0" smtClean="0">
                <a:solidFill>
                  <a:schemeClr val="accent2">
                    <a:lumMod val="75000"/>
                  </a:schemeClr>
                </a:solidFill>
                <a:latin typeface="Ardakanian Mtype Koufi" pitchFamily="2" charset="-78"/>
                <a:ea typeface="Ardakanian Mtype Koufi" pitchFamily="2" charset="-78"/>
                <a:cs typeface="2  Titr" panose="00000700000000000000" pitchFamily="2" charset="-78"/>
              </a:rPr>
              <a:t>(ادامه...)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altLang="en-US" sz="2900" b="1" dirty="0" smtClean="0">
                <a:cs typeface="B Yagut" panose="00000400000000000000" pitchFamily="2" charset="-78"/>
              </a:rPr>
              <a:t>کمیته کشوری پس از نظرخواهی از دانشگاه های سراسر کشور تعاریف </a:t>
            </a:r>
            <a:r>
              <a:rPr lang="en-US" altLang="en-US" sz="2900" b="1" dirty="0">
                <a:cs typeface="B Yagut" panose="00000400000000000000" pitchFamily="2" charset="-78"/>
              </a:rPr>
              <a:t>National Nosocomial Infection Surveillance</a:t>
            </a:r>
            <a:r>
              <a:rPr lang="fa-IR" altLang="en-US" sz="2900" b="1" dirty="0">
                <a:cs typeface="B Yagut" panose="00000400000000000000" pitchFamily="2" charset="-78"/>
              </a:rPr>
              <a:t> </a:t>
            </a:r>
            <a:r>
              <a:rPr lang="en-US" altLang="en-US" sz="2900" b="1" dirty="0">
                <a:cs typeface="B Yagut" panose="00000400000000000000" pitchFamily="2" charset="-78"/>
              </a:rPr>
              <a:t>system (NNIS) </a:t>
            </a:r>
            <a:r>
              <a:rPr lang="fa-IR" altLang="en-US" sz="2900" b="1" dirty="0" smtClean="0">
                <a:cs typeface="B Yagut" panose="00000400000000000000" pitchFamily="2" charset="-78"/>
              </a:rPr>
              <a:t>را </a:t>
            </a:r>
            <a:r>
              <a:rPr lang="fa-IR" altLang="en-US" sz="2900" b="1" dirty="0">
                <a:cs typeface="B Yagut" panose="00000400000000000000" pitchFamily="2" charset="-78"/>
              </a:rPr>
              <a:t>به عنوان روش </a:t>
            </a:r>
            <a:r>
              <a:rPr lang="fa-IR" altLang="en-US" sz="2900" b="1" dirty="0" err="1">
                <a:cs typeface="B Yagut" panose="00000400000000000000" pitchFamily="2" charset="-78"/>
              </a:rPr>
              <a:t>تشخيصي</a:t>
            </a:r>
            <a:r>
              <a:rPr lang="fa-IR" altLang="en-US" sz="2900" b="1" dirty="0">
                <a:cs typeface="B Yagut" panose="00000400000000000000" pitchFamily="2" charset="-78"/>
              </a:rPr>
              <a:t> </a:t>
            </a:r>
            <a:r>
              <a:rPr lang="fa-IR" altLang="en-US" sz="2900" b="1" dirty="0" err="1">
                <a:cs typeface="B Yagut" panose="00000400000000000000" pitchFamily="2" charset="-78"/>
              </a:rPr>
              <a:t>عفونتهاي</a:t>
            </a:r>
            <a:r>
              <a:rPr lang="fa-IR" altLang="en-US" sz="2900" b="1" dirty="0">
                <a:cs typeface="B Yagut" panose="00000400000000000000" pitchFamily="2" charset="-78"/>
              </a:rPr>
              <a:t> </a:t>
            </a:r>
            <a:r>
              <a:rPr lang="fa-IR" altLang="en-US" sz="2900" b="1" dirty="0" err="1">
                <a:cs typeface="B Yagut" panose="00000400000000000000" pitchFamily="2" charset="-78"/>
              </a:rPr>
              <a:t>بيمارستاني</a:t>
            </a:r>
            <a:r>
              <a:rPr lang="fa-IR" altLang="en-US" sz="2900" b="1" dirty="0">
                <a:cs typeface="B Yagut" panose="00000400000000000000" pitchFamily="2" charset="-78"/>
              </a:rPr>
              <a:t> انتخاب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كرد</a:t>
            </a:r>
            <a:r>
              <a:rPr lang="fa-IR" altLang="en-US" sz="2900" b="1" dirty="0" smtClean="0">
                <a:cs typeface="B Yagut" panose="00000400000000000000" pitchFamily="2" charset="-78"/>
              </a:rPr>
              <a:t>. و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تصميم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گرفت در مرحله اول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برقراري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نظام مراقبت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عفونتهاي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بيمارستاني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، چهار گروه عفونت(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عفونتهاي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زخم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جراحي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 ،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ادراري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،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تنفسي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، </a:t>
            </a:r>
            <a:r>
              <a:rPr lang="fa-IR" altLang="en-US" sz="2900" b="1" dirty="0" err="1" smtClean="0">
                <a:cs typeface="B Yagut" panose="00000400000000000000" pitchFamily="2" charset="-78"/>
              </a:rPr>
              <a:t>خوني</a:t>
            </a:r>
            <a:r>
              <a:rPr lang="fa-IR" altLang="en-US" sz="2900" b="1" dirty="0" smtClean="0">
                <a:cs typeface="B Yagut" panose="00000400000000000000" pitchFamily="2" charset="-78"/>
              </a:rPr>
              <a:t>)را تحت مراقبت قرار دهد.</a:t>
            </a:r>
          </a:p>
        </p:txBody>
      </p:sp>
    </p:spTree>
    <p:extLst>
      <p:ext uri="{BB962C8B-B14F-4D97-AF65-F5344CB8AC3E}">
        <p14:creationId xmlns:p14="http://schemas.microsoft.com/office/powerpoint/2010/main" val="16078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97478" y="5334876"/>
            <a:ext cx="10515600" cy="1325563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000" b="1" dirty="0">
                <a:cs typeface="Times New Roman" panose="02020603050405020304" pitchFamily="18" charset="0"/>
              </a:rPr>
              <a:t>http://www.who.int/patientsafety/events/media/iran_infection_surv.pdf</a:t>
            </a:r>
            <a:br>
              <a:rPr lang="en-US" altLang="en-US" sz="2000" b="1" dirty="0">
                <a:cs typeface="Times New Roman" panose="02020603050405020304" pitchFamily="18" charset="0"/>
              </a:rPr>
            </a:b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3347" y="176000"/>
            <a:ext cx="3857625" cy="5143500"/>
          </a:xfrm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1" y="191376"/>
            <a:ext cx="37861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418280">
            <a:off x="2822726" y="2439961"/>
            <a:ext cx="4738254" cy="646331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 algn="ctr"/>
            <a:r>
              <a:rPr lang="fa-IR" sz="36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2  Titr" panose="00000700000000000000" pitchFamily="2" charset="-78"/>
              </a:rPr>
              <a:t>در مرحله </a:t>
            </a:r>
            <a:r>
              <a:rPr lang="fa-IR" sz="36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2  Titr" panose="00000700000000000000" pitchFamily="2" charset="-78"/>
              </a:rPr>
              <a:t>باز نگری</a:t>
            </a:r>
            <a:endParaRPr lang="en-US" sz="36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8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28600"/>
            <a:ext cx="10972800" cy="5867400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F:\عفونت بیمارستانی\بخشنامه\بخشنام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814" y="228600"/>
            <a:ext cx="4726372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9166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در سال 2005 سازمان جهانی بهداشت پیشنهاد کرد به جای عبارات </a:t>
            </a:r>
            <a:r>
              <a:rPr lang="en-US" sz="3000" b="1" dirty="0" smtClean="0">
                <a:cs typeface="B Yagut" panose="00000400000000000000" pitchFamily="2" charset="-78"/>
              </a:rPr>
              <a:t>Nosocomial Infection </a:t>
            </a:r>
            <a:r>
              <a:rPr lang="fa-IR" sz="3000" b="1" dirty="0" smtClean="0">
                <a:cs typeface="B Yagut" panose="00000400000000000000" pitchFamily="2" charset="-78"/>
              </a:rPr>
              <a:t>و </a:t>
            </a:r>
            <a:r>
              <a:rPr lang="en-US" sz="3000" b="1" dirty="0" smtClean="0">
                <a:cs typeface="B Yagut" panose="00000400000000000000" pitchFamily="2" charset="-78"/>
              </a:rPr>
              <a:t>Hospital </a:t>
            </a:r>
            <a:r>
              <a:rPr lang="en-US" sz="3000" b="1" dirty="0" err="1" smtClean="0">
                <a:cs typeface="B Yagut" panose="00000400000000000000" pitchFamily="2" charset="-78"/>
              </a:rPr>
              <a:t>Aquired</a:t>
            </a:r>
            <a:r>
              <a:rPr lang="en-US" sz="3000" b="1" dirty="0" smtClean="0">
                <a:cs typeface="B Yagut" panose="00000400000000000000" pitchFamily="2" charset="-78"/>
              </a:rPr>
              <a:t> Infection</a:t>
            </a:r>
            <a:r>
              <a:rPr lang="fa-IR" sz="3000" b="1" dirty="0" smtClean="0">
                <a:cs typeface="B Yagut" panose="00000400000000000000" pitchFamily="2" charset="-78"/>
              </a:rPr>
              <a:t> ، از عبارت جامع تر </a:t>
            </a:r>
            <a:r>
              <a:rPr lang="en-US" sz="3000" b="1" dirty="0" smtClean="0">
                <a:cs typeface="B Yagut" panose="00000400000000000000" pitchFamily="2" charset="-78"/>
              </a:rPr>
              <a:t>Health Care Associated Infection</a:t>
            </a:r>
            <a:r>
              <a:rPr lang="fa-IR" sz="3000" b="1" dirty="0" smtClean="0">
                <a:cs typeface="B Yagut" panose="00000400000000000000" pitchFamily="2" charset="-78"/>
              </a:rPr>
              <a:t> استفاده شود.</a:t>
            </a:r>
          </a:p>
          <a:p>
            <a:pPr algn="just" rtl="1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endParaRPr lang="fa-IR" sz="500" b="1" dirty="0">
              <a:cs typeface="B Yagut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پیام سازمان جهانی بهداشت در سال 2006-2005 </a:t>
            </a:r>
            <a:r>
              <a:rPr lang="en-US" sz="3000" b="1" dirty="0" smtClean="0">
                <a:cs typeface="B Yagut" panose="00000400000000000000" pitchFamily="2" charset="-78"/>
              </a:rPr>
              <a:t>“Clean care is safer care”</a:t>
            </a:r>
            <a:r>
              <a:rPr lang="fa-IR" sz="3000" b="1" dirty="0" smtClean="0">
                <a:cs typeface="B Yagut" panose="00000400000000000000" pitchFamily="2" charset="-78"/>
              </a:rPr>
              <a:t> مراقبت تمیز مراقبت ایمن تر است.</a:t>
            </a:r>
          </a:p>
          <a:p>
            <a:pPr algn="just" rtl="1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endParaRPr lang="fa-IR" sz="500" b="1" dirty="0" smtClean="0">
              <a:cs typeface="B Yagut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000" b="1" dirty="0" smtClean="0">
                <a:cs typeface="B Yagut" panose="00000400000000000000" pitchFamily="2" charset="-78"/>
              </a:rPr>
              <a:t>ایران در 7 می 2007(17 اردیبهشت 1387) به این اتحادیه پیوست.</a:t>
            </a:r>
            <a:endParaRPr lang="en-US" sz="3000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2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110836"/>
            <a:ext cx="4568264" cy="7010400"/>
          </a:xfrm>
        </p:spPr>
      </p:pic>
    </p:spTree>
    <p:extLst>
      <p:ext uri="{BB962C8B-B14F-4D97-AF65-F5344CB8AC3E}">
        <p14:creationId xmlns:p14="http://schemas.microsoft.com/office/powerpoint/2010/main" val="11630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 rtl="1"/>
            <a:endParaRPr lang="fa-IR" b="1" dirty="0" smtClean="0">
              <a:cs typeface="2  Titr" panose="00000700000000000000" pitchFamily="2" charset="-78"/>
            </a:endParaRPr>
          </a:p>
          <a:p>
            <a:pPr algn="just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2  Titr" panose="00000700000000000000" pitchFamily="2" charset="-78"/>
              </a:rPr>
              <a:t>سال 1385: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200" b="1" dirty="0" smtClean="0">
                <a:cs typeface="B Yagut" panose="00000400000000000000" pitchFamily="2" charset="-78"/>
              </a:rPr>
              <a:t>برگزاری جلسه توجیهی برقراری نظام مراقبت عفونت های بیمارستانی </a:t>
            </a:r>
            <a:r>
              <a:rPr lang="fa-IR" sz="3200" b="1" dirty="0" err="1" smtClean="0">
                <a:cs typeface="B Yagut" panose="00000400000000000000" pitchFamily="2" charset="-78"/>
              </a:rPr>
              <a:t>درتهران</a:t>
            </a:r>
            <a:r>
              <a:rPr lang="fa-IR" sz="3200" b="1" dirty="0" smtClean="0">
                <a:cs typeface="B Yagut" panose="00000400000000000000" pitchFamily="2" charset="-78"/>
              </a:rPr>
              <a:t> با شرکت 7 نماینده از معاونت های بهداشت و درمان </a:t>
            </a:r>
          </a:p>
          <a:p>
            <a:pPr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fa-IR" sz="3200" b="1" dirty="0" smtClean="0">
                <a:cs typeface="B Yagut" panose="00000400000000000000" pitchFamily="2" charset="-78"/>
              </a:rPr>
              <a:t>برگزاری </a:t>
            </a:r>
            <a:r>
              <a:rPr lang="fa-IR" sz="3200" b="1" dirty="0" err="1" smtClean="0">
                <a:cs typeface="B Yagut" panose="00000400000000000000" pitchFamily="2" charset="-78"/>
              </a:rPr>
              <a:t>گارکاه</a:t>
            </a:r>
            <a:r>
              <a:rPr lang="fa-IR" sz="3200" b="1" dirty="0" smtClean="0">
                <a:cs typeface="B Yagut" panose="00000400000000000000" pitchFamily="2" charset="-78"/>
              </a:rPr>
              <a:t> آموزشی کارشناسان مراقبت عفونت های بیمارستانی تمام دانشگاه ها و پرستاران کنترل عفونت های بیمارستانهای بالای 200 تخت در بندرعباس</a:t>
            </a:r>
            <a:endParaRPr lang="fa-IR" sz="3200" b="1" dirty="0">
              <a:cs typeface="B Yagut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3200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6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757</Words>
  <Application>Microsoft Office PowerPoint</Application>
  <PresentationFormat>Widescreen</PresentationFormat>
  <Paragraphs>64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2  Titr</vt:lpstr>
      <vt:lpstr>Afra Light</vt:lpstr>
      <vt:lpstr>Ardakanian Mtype Koufi</vt:lpstr>
      <vt:lpstr>Arial</vt:lpstr>
      <vt:lpstr>B Titr</vt:lpstr>
      <vt:lpstr>B Yagut</vt:lpstr>
      <vt:lpstr>Calibri</vt:lpstr>
      <vt:lpstr>Calibri Light</vt:lpstr>
      <vt:lpstr>IranNastaliq</vt:lpstr>
      <vt:lpstr>Times New Roman</vt:lpstr>
      <vt:lpstr>Office Theme</vt:lpstr>
      <vt:lpstr>Document</vt:lpstr>
      <vt:lpstr>PowerPoint Presentation</vt:lpstr>
      <vt:lpstr>PowerPoint Presentation</vt:lpstr>
      <vt:lpstr>روند تدوين راهنماي كشوري نظام مراقبت عفونتهاي بيمارستاني در ايران</vt:lpstr>
      <vt:lpstr>روند تدوين راهنماي كشوري نظام مراقبت عفونتهاي بيمارستاني در ايران (ادامه...)</vt:lpstr>
      <vt:lpstr>http://www.who.int/patientsafety/events/media/iran_infection_surv.pdf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پزشكي خانم زهرا</dc:creator>
  <cp:lastModifiedBy>پزشكي خانم زهرا</cp:lastModifiedBy>
  <cp:revision>83</cp:revision>
  <dcterms:created xsi:type="dcterms:W3CDTF">2018-06-12T10:47:25Z</dcterms:created>
  <dcterms:modified xsi:type="dcterms:W3CDTF">2018-07-15T07:33:46Z</dcterms:modified>
</cp:coreProperties>
</file>