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5" r:id="rId1"/>
  </p:sldMasterIdLst>
  <p:notesMasterIdLst>
    <p:notesMasterId r:id="rId23"/>
  </p:notesMasterIdLst>
  <p:sldIdLst>
    <p:sldId id="272" r:id="rId2"/>
    <p:sldId id="271" r:id="rId3"/>
    <p:sldId id="273" r:id="rId4"/>
    <p:sldId id="274" r:id="rId5"/>
    <p:sldId id="275" r:id="rId6"/>
    <p:sldId id="276" r:id="rId7"/>
    <p:sldId id="278" r:id="rId8"/>
    <p:sldId id="279" r:id="rId9"/>
    <p:sldId id="266" r:id="rId10"/>
    <p:sldId id="267" r:id="rId11"/>
    <p:sldId id="268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70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2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1499" autoAdjust="0"/>
  </p:normalViewPr>
  <p:slideViewPr>
    <p:cSldViewPr snapToGrid="0">
      <p:cViewPr varScale="1">
        <p:scale>
          <a:sx n="37" d="100"/>
          <a:sy n="37" d="100"/>
        </p:scale>
        <p:origin x="1062" y="24"/>
      </p:cViewPr>
      <p:guideLst/>
    </p:cSldViewPr>
  </p:slideViewPr>
  <p:outlineViewPr>
    <p:cViewPr>
      <p:scale>
        <a:sx n="33" d="100"/>
        <a:sy n="33" d="100"/>
      </p:scale>
      <p:origin x="0" y="-798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5768E-718E-4B34-B0D8-5407740DD108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A80C5-5034-4CE5-82C8-92F5EC503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1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A80C5-5034-4CE5-82C8-92F5EC503C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0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A80C5-5034-4CE5-82C8-92F5EC503C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5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A80C5-5034-4CE5-82C8-92F5EC503C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A80C5-5034-4CE5-82C8-92F5EC503C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0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2BA9-795E-4D7A-AE31-155F6D2A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A927-F7E9-41BB-A0EF-C12F0C496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39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2BA9-795E-4D7A-AE31-155F6D2A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A927-F7E9-41BB-A0EF-C12F0C496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9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2BA9-795E-4D7A-AE31-155F6D2A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A927-F7E9-41BB-A0EF-C12F0C4962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1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2BA9-795E-4D7A-AE31-155F6D2A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A927-F7E9-41BB-A0EF-C12F0C496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2BA9-795E-4D7A-AE31-155F6D2A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A927-F7E9-41BB-A0EF-C12F0C4962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1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2BA9-795E-4D7A-AE31-155F6D2A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A927-F7E9-41BB-A0EF-C12F0C496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2BA9-795E-4D7A-AE31-155F6D2A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A927-F7E9-41BB-A0EF-C12F0C496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8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2BA9-795E-4D7A-AE31-155F6D2A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A927-F7E9-41BB-A0EF-C12F0C496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96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2BA9-795E-4D7A-AE31-155F6D2A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A927-F7E9-41BB-A0EF-C12F0C496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25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2BA9-795E-4D7A-AE31-155F6D2A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A927-F7E9-41BB-A0EF-C12F0C496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14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2BA9-795E-4D7A-AE31-155F6D2A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A927-F7E9-41BB-A0EF-C12F0C496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53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2BA9-795E-4D7A-AE31-155F6D2A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A927-F7E9-41BB-A0EF-C12F0C496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7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2BA9-795E-4D7A-AE31-155F6D2A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A927-F7E9-41BB-A0EF-C12F0C496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05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2BA9-795E-4D7A-AE31-155F6D2A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A927-F7E9-41BB-A0EF-C12F0C496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52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2BA9-795E-4D7A-AE31-155F6D2A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A927-F7E9-41BB-A0EF-C12F0C496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29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A927-F7E9-41BB-A0EF-C12F0C4962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2BA9-795E-4D7A-AE31-155F6D2A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42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62BA9-795E-4D7A-AE31-155F6D2AB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68A927-F7E9-41BB-A0EF-C12F0C496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1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  <p:sldLayoutId id="2147484110" r:id="rId15"/>
    <p:sldLayoutId id="2147484111" r:id="rId16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86" y="-218661"/>
            <a:ext cx="12463986" cy="7024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661"/>
            <a:ext cx="12399264" cy="7076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562" y="-369651"/>
            <a:ext cx="13079812" cy="7584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9865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85" y="435963"/>
            <a:ext cx="8438750" cy="841248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solidFill>
                  <a:srgbClr val="7030A0"/>
                </a:solidFill>
                <a:latin typeface="+mn-lt"/>
                <a:ea typeface="+mn-ea"/>
                <a:cs typeface="B Titr" panose="00000700000000000000" pitchFamily="2" charset="-78"/>
              </a:rPr>
              <a:t>استراتژی</a:t>
            </a:r>
            <a:r>
              <a:rPr lang="en-US" sz="4400" dirty="0" smtClean="0">
                <a:solidFill>
                  <a:srgbClr val="7030A0"/>
                </a:solidFill>
                <a:latin typeface="+mn-lt"/>
                <a:ea typeface="+mn-ea"/>
                <a:cs typeface="B Titr" panose="00000700000000000000" pitchFamily="2" charset="-78"/>
              </a:rPr>
              <a:t> </a:t>
            </a:r>
            <a:r>
              <a:rPr lang="fa-IR" sz="4400" dirty="0" smtClean="0">
                <a:solidFill>
                  <a:srgbClr val="7030A0"/>
                </a:solidFill>
                <a:latin typeface="+mn-lt"/>
                <a:ea typeface="+mn-ea"/>
                <a:cs typeface="B Titr" panose="00000700000000000000" pitchFamily="2" charset="-78"/>
              </a:rPr>
              <a:t>ها</a:t>
            </a:r>
            <a:endParaRPr lang="en-US" sz="2800" dirty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29" y="1651462"/>
            <a:ext cx="9523366" cy="5206538"/>
          </a:xfrm>
        </p:spPr>
        <p:txBody>
          <a:bodyPr>
            <a:noAutofit/>
          </a:bodyPr>
          <a:lstStyle/>
          <a:p>
            <a:pPr lvl="0" algn="justLow" rtl="1">
              <a:buClr>
                <a:srgbClr val="A53010"/>
              </a:buClr>
            </a:pP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ارزیابی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و تطبیق فرآیند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های جاری نظام مراقبت عفونت بیمارستانی در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بیمارستانهای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تابعه با دستورالعمل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کشوری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0" algn="justLow" rtl="1">
              <a:buClr>
                <a:srgbClr val="A53010"/>
              </a:buClr>
            </a:pP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ارزیابی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و تطبیق موارد طراحی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شده در سامانه کشوری نظام مراقبت عفونت بیمارستانی</a:t>
            </a:r>
            <a:r>
              <a:rPr lang="en-US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 (INIS)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با نیازهای اصلی نظام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مراقبت</a:t>
            </a:r>
            <a:endParaRPr lang="fa-IR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0" algn="justLow" rtl="1">
              <a:buClr>
                <a:srgbClr val="A53010"/>
              </a:buClr>
            </a:pP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ارزیابی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و تطبیق اطلاعات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طراحی شده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کاربردی در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سامانه با منابع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و امکانات موجود(تجهیزات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آزمایشگاهی ،منابع انسانی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آموزش دیده )</a:t>
            </a:r>
            <a:endParaRPr lang="fa-IR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0" algn="justLow" rtl="1">
              <a:buClr>
                <a:srgbClr val="A53010"/>
              </a:buClr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دریافت اطلاعات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مربوط به نقاط قوت ،نقاط ضعف، چالش ها و مشکلات احتمالی سامانه از دیدگاه کاربران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4" y="5408579"/>
            <a:ext cx="11705616" cy="1449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114" y="533421"/>
            <a:ext cx="629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/ 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ارزیابی/تطبیق/ دریافت اطلاعات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5446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0846" y="428546"/>
            <a:ext cx="5960159" cy="128089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>
                <a:solidFill>
                  <a:srgbClr val="7030A0"/>
                </a:solidFill>
                <a:latin typeface="+mn-lt"/>
                <a:ea typeface="+mn-ea"/>
                <a:cs typeface="B Titr" panose="00000700000000000000" pitchFamily="2" charset="-78"/>
              </a:rPr>
              <a:t>روش اجرا</a:t>
            </a:r>
            <a:endParaRPr lang="en-US" sz="4400" dirty="0">
              <a:solidFill>
                <a:srgbClr val="7030A0"/>
              </a:solidFill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35" y="1303507"/>
            <a:ext cx="9144000" cy="4377446"/>
          </a:xfrm>
        </p:spPr>
        <p:txBody>
          <a:bodyPr>
            <a:normAutofit fontScale="92500"/>
          </a:bodyPr>
          <a:lstStyle/>
          <a:p>
            <a:pPr algn="justLow" rtl="1">
              <a:buFont typeface="Arial" panose="020B0604020202020204" pitchFamily="34" charset="0"/>
              <a:buChar char="•"/>
            </a:pP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بازدید تیم ستادی وزارت بهداشت از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ستاد دانشگاه و بیمارستان ها</a:t>
            </a:r>
          </a:p>
          <a:p>
            <a:pPr algn="justLow" rtl="1"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کارشناسان سطح کشوری به همراه کارشناسان بهداشت و درمان دانشگاه</a:t>
            </a:r>
          </a:p>
          <a:p>
            <a:pPr algn="justLow" rtl="1"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ارزیابی وضعیت موجود با استفاده از چک لیست یکسان </a:t>
            </a:r>
          </a:p>
          <a:p>
            <a:pPr algn="justLow" rtl="1"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بررسی وضعیت ثبت موارد عفونت ها در سامانه و</a:t>
            </a:r>
            <a:r>
              <a:rPr lang="en-US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گزارش گیری</a:t>
            </a:r>
          </a:p>
          <a:p>
            <a:pPr algn="justLow" rtl="1"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دریافت نقطه نظرات کارشناس کنترل عفونت در</a:t>
            </a:r>
            <a:r>
              <a:rPr lang="en-US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خصوص سامانه و</a:t>
            </a:r>
            <a:r>
              <a:rPr lang="en-US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موارد دیگر</a:t>
            </a:r>
          </a:p>
          <a:p>
            <a:pPr algn="justLow" rtl="1"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بررسی فرم های 1و2 و عملیات اجرایی مربوط به آن </a:t>
            </a:r>
          </a:p>
          <a:p>
            <a:pPr algn="justLow" rtl="1"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نتایج حاصل از</a:t>
            </a:r>
            <a:r>
              <a:rPr lang="en-US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بازدید ها قابل تعمیم به کل کشور می</a:t>
            </a:r>
            <a:r>
              <a:rPr lang="en-US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باشد</a:t>
            </a:r>
          </a:p>
          <a:p>
            <a:pPr algn="justLow" rtl="1"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تیپ های مختلف دانشگاهی و بیمارستان های متفاوت از منظر</a:t>
            </a:r>
            <a:r>
              <a:rPr lang="en-US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تخت بستری</a:t>
            </a:r>
          </a:p>
          <a:p>
            <a:pPr algn="justLow" rt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0952"/>
            <a:ext cx="12192000" cy="11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32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1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29" y="1052050"/>
            <a:ext cx="8359673" cy="483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4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936" y="817124"/>
            <a:ext cx="8715983" cy="50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313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149" y="1011677"/>
            <a:ext cx="7548664" cy="43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250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588" y="564205"/>
            <a:ext cx="7684850" cy="489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2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221" y="894944"/>
            <a:ext cx="8151779" cy="464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6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71" y="587830"/>
            <a:ext cx="9274629" cy="54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60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896112"/>
            <a:ext cx="9400032" cy="523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15" y="522514"/>
            <a:ext cx="9035142" cy="59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64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904565"/>
            <a:ext cx="10540538" cy="1849844"/>
          </a:xfrm>
        </p:spPr>
        <p:txBody>
          <a:bodyPr>
            <a:normAutofit/>
          </a:bodyPr>
          <a:lstStyle/>
          <a:p>
            <a:pPr algn="ctr" rtl="1"/>
            <a:r>
              <a:rPr lang="fa-IR" sz="4800" b="1" i="1" dirty="0" smtClean="0">
                <a:solidFill>
                  <a:schemeClr val="accent6">
                    <a:lumMod val="50000"/>
                  </a:schemeClr>
                </a:solidFill>
                <a:latin typeface="4YEOSPORT" panose="00000400000000000000" pitchFamily="2" charset="0"/>
                <a:cs typeface="B Titr" panose="00000700000000000000" pitchFamily="2" charset="-78"/>
              </a:rPr>
              <a:t>پایش و ارزیابی</a:t>
            </a:r>
            <a:br>
              <a:rPr lang="fa-IR" sz="4800" b="1" i="1" dirty="0" smtClean="0">
                <a:solidFill>
                  <a:schemeClr val="accent6">
                    <a:lumMod val="50000"/>
                  </a:schemeClr>
                </a:solidFill>
                <a:latin typeface="4YEOSPORT" panose="00000400000000000000" pitchFamily="2" charset="0"/>
                <a:cs typeface="B Titr" panose="00000700000000000000" pitchFamily="2" charset="-78"/>
              </a:rPr>
            </a:br>
            <a:r>
              <a:rPr lang="fa-IR" sz="4800" b="1" i="1" dirty="0" smtClean="0">
                <a:solidFill>
                  <a:schemeClr val="accent6">
                    <a:lumMod val="50000"/>
                  </a:schemeClr>
                </a:solidFill>
                <a:latin typeface="4YEOSPORT" panose="00000400000000000000" pitchFamily="2" charset="0"/>
                <a:cs typeface="B Titr" panose="00000700000000000000" pitchFamily="2" charset="-78"/>
              </a:rPr>
              <a:t>برنامه نظام مراقبت عفونت های بیمارستانی</a:t>
            </a:r>
            <a:endParaRPr lang="en-US" sz="4800" b="1" i="1" dirty="0">
              <a:solidFill>
                <a:schemeClr val="accent6">
                  <a:lumMod val="50000"/>
                </a:schemeClr>
              </a:solidFill>
              <a:latin typeface="4YEOSPORT" panose="00000400000000000000" pitchFamily="2" charset="0"/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1174" y="4754409"/>
            <a:ext cx="6906640" cy="1840944"/>
          </a:xfrm>
        </p:spPr>
        <p:txBody>
          <a:bodyPr>
            <a:normAutofit/>
          </a:bodyPr>
          <a:lstStyle/>
          <a:p>
            <a:pPr algn="ctr" rtl="1"/>
            <a:r>
              <a:rPr lang="fa-IR" sz="2000" b="1" dirty="0" smtClean="0">
                <a:solidFill>
                  <a:schemeClr val="tx1"/>
                </a:solidFill>
                <a:latin typeface="4YEOSPORT" panose="00000400000000000000" pitchFamily="2" charset="0"/>
                <a:cs typeface="B Yagut" panose="00000400000000000000" pitchFamily="2" charset="-78"/>
              </a:rPr>
              <a:t>مهندس فریدون زیاری</a:t>
            </a:r>
          </a:p>
          <a:p>
            <a:pPr algn="ctr" rtl="1"/>
            <a:r>
              <a:rPr lang="fa-IR" sz="2000" b="1" dirty="0" smtClean="0">
                <a:solidFill>
                  <a:schemeClr val="tx1"/>
                </a:solidFill>
                <a:latin typeface="4YEOSPORT" panose="00000400000000000000" pitchFamily="2" charset="0"/>
                <a:cs typeface="B Yagut" panose="00000400000000000000" pitchFamily="2" charset="-78"/>
              </a:rPr>
              <a:t>کارشناس ارشد  بیماری ها</a:t>
            </a:r>
          </a:p>
          <a:p>
            <a:pPr algn="ctr" rtl="1"/>
            <a:r>
              <a:rPr lang="fa-IR" sz="2000" b="1" dirty="0" smtClean="0">
                <a:solidFill>
                  <a:schemeClr val="tx1"/>
                </a:solidFill>
                <a:latin typeface="4YEOSPORT" panose="00000400000000000000" pitchFamily="2" charset="0"/>
                <a:cs typeface="B Yagut" panose="00000400000000000000" pitchFamily="2" charset="-78"/>
              </a:rPr>
              <a:t>گروه مدیریت بیماری های منتقله از آب و غذا و عفونت های بیمارستانی</a:t>
            </a:r>
          </a:p>
          <a:p>
            <a:pPr algn="ctr" rtl="1"/>
            <a:r>
              <a:rPr lang="fa-IR" sz="2000" b="1" dirty="0" smtClean="0">
                <a:solidFill>
                  <a:schemeClr val="tx1"/>
                </a:solidFill>
                <a:latin typeface="4YEOSPORT" panose="00000400000000000000" pitchFamily="2" charset="0"/>
                <a:cs typeface="B Yagut" panose="00000400000000000000" pitchFamily="2" charset="-78"/>
              </a:rPr>
              <a:t>مرکز مدیریت بیماری های واگیر</a:t>
            </a:r>
            <a:endParaRPr lang="en-US" sz="2000" b="1" dirty="0">
              <a:solidFill>
                <a:schemeClr val="tx1"/>
              </a:solidFill>
              <a:latin typeface="4YEOSPORT" panose="00000400000000000000" pitchFamily="2" charset="0"/>
              <a:cs typeface="B Yagut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4728"/>
            <a:ext cx="2101173" cy="196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99"/>
            <a:ext cx="12155032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0393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"/>
                            </p:stCondLst>
                            <p:childTnLst>
                              <p:par>
                                <p:cTn id="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60"/>
                            </p:stCondLst>
                            <p:childTnLst>
                              <p:par>
                                <p:cTn id="9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31" y="3229769"/>
            <a:ext cx="2619375" cy="17430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536"/>
            <a:ext cx="12191998" cy="6760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136" y="97536"/>
            <a:ext cx="12362688" cy="6760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36"/>
            <a:ext cx="12192000" cy="6760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7536"/>
            <a:ext cx="12192001" cy="6760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0"/>
            <a:ext cx="12094463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135" y="1"/>
            <a:ext cx="13203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2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6285" y="470263"/>
            <a:ext cx="13820502" cy="1018902"/>
          </a:xfrm>
        </p:spPr>
        <p:txBody>
          <a:bodyPr>
            <a:noAutofit/>
          </a:bodyPr>
          <a:lstStyle/>
          <a:p>
            <a:r>
              <a:rPr lang="fa-IR" sz="4000" b="1" dirty="0" err="1" smtClean="0">
                <a:solidFill>
                  <a:srgbClr val="0070C0"/>
                </a:solidFill>
                <a:latin typeface="A Armita Black" panose="02000000000000000000" pitchFamily="2" charset="-78"/>
                <a:cs typeface="2  Titr" panose="00000700000000000000" pitchFamily="2" charset="-78"/>
              </a:rPr>
              <a:t>باتشکر</a:t>
            </a:r>
            <a:r>
              <a:rPr lang="fa-IR" sz="4000" b="1" dirty="0" smtClean="0">
                <a:solidFill>
                  <a:srgbClr val="0070C0"/>
                </a:solidFill>
                <a:latin typeface="A Armita Black" panose="02000000000000000000" pitchFamily="2" charset="-78"/>
                <a:cs typeface="2  Titr" panose="00000700000000000000" pitchFamily="2" charset="-78"/>
              </a:rPr>
              <a:t> از توجه شما                </a:t>
            </a:r>
            <a:endParaRPr lang="en-US" sz="4000" b="1" dirty="0">
              <a:solidFill>
                <a:srgbClr val="0070C0"/>
              </a:solidFill>
              <a:cs typeface="2  Titr" panose="000007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857999"/>
            <a:ext cx="12192000" cy="45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48125" y="8934450"/>
            <a:ext cx="1855788" cy="1855788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05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6259" y="504677"/>
            <a:ext cx="4234775" cy="1024128"/>
          </a:xfrm>
        </p:spPr>
        <p:txBody>
          <a:bodyPr>
            <a:normAutofit/>
          </a:bodyPr>
          <a:lstStyle/>
          <a:p>
            <a:pPr algn="r"/>
            <a:r>
              <a:rPr lang="fa-IR" sz="4000" b="1" u="sng" dirty="0" smtClean="0">
                <a:solidFill>
                  <a:srgbClr val="FFC000"/>
                </a:solidFill>
                <a:cs typeface="B Titr" panose="00000700000000000000" pitchFamily="2" charset="-78"/>
              </a:rPr>
              <a:t>عفونت های بیمارستانی</a:t>
            </a:r>
            <a:endParaRPr lang="en-US" sz="4800" b="1" u="sng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67605"/>
            <a:ext cx="8910973" cy="4791456"/>
          </a:xfrm>
        </p:spPr>
        <p:txBody>
          <a:bodyPr>
            <a:no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افزایش عفونت های بیمارستانی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افزایش انتشار</a:t>
            </a:r>
            <a:r>
              <a:rPr lang="en-US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عفونت میان بیماران کارکنان و مراجعین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افزایش مرگ و بروز عوارض جبران ناپذیر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افزایش طول اقامت بیمار</a:t>
            </a:r>
            <a:r>
              <a:rPr lang="en-US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</a:t>
            </a:r>
            <a:r>
              <a:rPr lang="en-US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بیمارستان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افزایش هزینه های درمان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افزایش مقاومت میکروبی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افزایش ریسک ایمنی بیمار       </a:t>
            </a:r>
            <a:endParaRPr lang="en-US" sz="3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22617"/>
            <a:ext cx="4738253" cy="2475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828" y="412593"/>
            <a:ext cx="4415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b="1" u="sng" dirty="0">
                <a:solidFill>
                  <a:srgbClr val="FF0000"/>
                </a:solidFill>
                <a:cs typeface="B Titr" panose="00000700000000000000" pitchFamily="2" charset="-78"/>
              </a:rPr>
              <a:t>/ نگرانی های جدی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55694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307"/>
            <a:ext cx="9019676" cy="1005388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پیشگیری و کنترل عفونت های ناشی از خدمات سلامت نیازمند:</a:t>
            </a:r>
            <a:endParaRPr lang="en-US" sz="32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8458" y="1575207"/>
            <a:ext cx="6821714" cy="4232893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برنامه ریزی دقیق</a:t>
            </a:r>
          </a:p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تدوین خط مشی</a:t>
            </a:r>
            <a:r>
              <a:rPr lang="en-US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          </a:t>
            </a:r>
            <a:endParaRPr lang="fa-IR" sz="28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بهبود روش ها</a:t>
            </a:r>
            <a:r>
              <a:rPr lang="en-US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    </a:t>
            </a:r>
            <a:endParaRPr lang="fa-IR" sz="28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تامین منابع </a:t>
            </a:r>
            <a:r>
              <a:rPr lang="en-US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        </a:t>
            </a:r>
            <a:endParaRPr lang="fa-IR" sz="28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امکانات و تجهیزات</a:t>
            </a:r>
          </a:p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نیروی انسانی مجرب </a:t>
            </a:r>
            <a:endParaRPr lang="en-US" sz="28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1135"/>
            <a:ext cx="12192000" cy="1936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264" y="1575207"/>
            <a:ext cx="36742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96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پایش</a:t>
            </a:r>
            <a:r>
              <a:rPr lang="en-US" sz="96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96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 ارزیابی</a:t>
            </a:r>
            <a:endParaRPr lang="en-US" sz="96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6104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0" y="495545"/>
            <a:ext cx="8737373" cy="694626"/>
          </a:xfrm>
        </p:spPr>
        <p:txBody>
          <a:bodyPr>
            <a:noAutofit/>
          </a:bodyPr>
          <a:lstStyle/>
          <a:p>
            <a:pPr algn="r"/>
            <a:r>
              <a:rPr lang="fa-IR" sz="24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 </a:t>
            </a:r>
            <a:r>
              <a:rPr lang="fa-IR" sz="28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استاندارد های برنامه کشوری مراقبت عفونت های بیمارستانی</a:t>
            </a:r>
            <a:endParaRPr lang="en-US" sz="28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30" y="667656"/>
            <a:ext cx="8530467" cy="4510546"/>
          </a:xfrm>
        </p:spPr>
        <p:txBody>
          <a:bodyPr>
            <a:normAutofit/>
          </a:bodyPr>
          <a:lstStyle/>
          <a:p>
            <a:pPr marL="514350" indent="-514350" algn="l" rtl="1">
              <a:buFont typeface="+mj-lt"/>
              <a:buAutoNum type="arabicParenR"/>
            </a:pPr>
            <a:endParaRPr lang="fa-IR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514350" indent="-514350" algn="r" rtl="1">
              <a:buFont typeface="+mj-lt"/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کاهش میزان خطر عفونت های بیمارستانی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کاهش خطر انتقال عفونت به کارکنان و مراجعین</a:t>
            </a:r>
            <a:endParaRPr lang="en-US" sz="28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514350" indent="-514350" algn="r" rtl="1">
              <a:buFont typeface="+mj-lt"/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کاهش هزینه های درمانی</a:t>
            </a:r>
            <a:endParaRPr lang="en-US" sz="28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514350" indent="-514350" algn="r" rtl="1">
              <a:buFont typeface="+mj-lt"/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کاهش مقاومت میکروبی</a:t>
            </a:r>
            <a:endParaRPr lang="en-US" sz="28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514350" indent="-514350" algn="r" rtl="1">
              <a:buFont typeface="+mj-lt"/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کاهش زمان اقامت بیمار</a:t>
            </a:r>
            <a:endParaRPr lang="en-US" sz="28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514350" indent="-514350" algn="r" rtl="1">
              <a:buFont typeface="+mj-lt"/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کاهش مرگ ناشی از عفونت بیمارستانی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کاهش ریسک ایمنی بیمار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2" y="5622587"/>
            <a:ext cx="7884425" cy="1235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589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56" y="991288"/>
            <a:ext cx="9674352" cy="1865376"/>
          </a:xfrm>
        </p:spPr>
        <p:txBody>
          <a:bodyPr>
            <a:normAutofit/>
          </a:bodyPr>
          <a:lstStyle/>
          <a:p>
            <a:pPr algn="ctr" rtl="1"/>
            <a:r>
              <a:rPr lang="fa-IR" sz="32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شناسایی و ثبت موارد و گزارش دهی عفونت های بیمارستانی بر اساس برنامه کشوری مراقبت عفونت های بیمارستانی</a:t>
            </a:r>
            <a:endParaRPr lang="en-US" sz="32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134" y="2856664"/>
            <a:ext cx="9354017" cy="3191158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روش اجرایی با توجه به برنامه کشوری نظام مراقبت عفونت های بیمارستانی</a:t>
            </a:r>
          </a:p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صاحبان فرایند کمیته و تیم کنترل عفونت بیمارستانی </a:t>
            </a:r>
            <a:endParaRPr lang="fa-IR" sz="36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مشارکت مسئولین بخش ها و واحد ها و کارکنان بالینی</a:t>
            </a:r>
            <a:endParaRPr lang="en-US" sz="36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6" y="5525311"/>
            <a:ext cx="11978544" cy="23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41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574" y="877824"/>
            <a:ext cx="7858157" cy="1320800"/>
          </a:xfrm>
        </p:spPr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rgbClr val="7030A0"/>
                </a:solidFill>
                <a:cs typeface="B Titr" panose="00000700000000000000" pitchFamily="2" charset="-78"/>
              </a:rPr>
              <a:t>ترتیب عملیات ثبت موارد در سامانه کشوری</a:t>
            </a:r>
            <a:endParaRPr lang="en-US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54" y="1775837"/>
            <a:ext cx="8596668" cy="4819516"/>
          </a:xfrm>
        </p:spPr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نصب نرم افزار ثبت موارد در سامانه کشوری </a:t>
            </a:r>
            <a:r>
              <a:rPr lang="en-US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INIS</a:t>
            </a:r>
            <a:endParaRPr lang="fa-IR" sz="32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ورود اطلاعات موارد عفونت های بیمارستانی به سامانه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گزارش گیری ماهیانه از خروجی نرم افزار سامانه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گزارش دهی ماهیانه میزان عفونت های بیمارستانی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مسئول هدایت عملیات کارشناس کنترل عفونت</a:t>
            </a:r>
          </a:p>
          <a:p>
            <a:pPr algn="r" rtl="1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3" y="5155660"/>
            <a:ext cx="8793804" cy="14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0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65762" y="566486"/>
            <a:ext cx="10291864" cy="879086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کمیته و تیم کنترل عفونت بیمارستانی/بهبود روش/ارتقاء کیفیت</a:t>
            </a:r>
            <a:endParaRPr lang="en-US" sz="32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68" y="1445573"/>
            <a:ext cx="9125034" cy="3554446"/>
          </a:xfrm>
        </p:spPr>
        <p:txBody>
          <a:bodyPr>
            <a:no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گزارش منظم تیم کنترل عفونت به کمیته کنترل عفونت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گزارش ماهیانه میزان عفونت های بیمارستانی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بررسی و تحلیل نتایج گزارشات عفونت های بیمارستانی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تدوین اقدام اصلاحی و برنامه بهبود کیفیت در کمیته کنترل عفونت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ابلاغ مصوبات اجرایی کمیته کنترل عفونت به مسئولین بخش ها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هدایت برنامه با تیم کنترل عفونت و کمیته کنترل عفونت 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8" y="4708187"/>
            <a:ext cx="8579795" cy="214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72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14" y="39424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a-IR" sz="4800" dirty="0">
                <a:solidFill>
                  <a:srgbClr val="7030A0"/>
                </a:solidFill>
                <a:latin typeface="+mn-lt"/>
                <a:ea typeface="+mn-ea"/>
                <a:cs typeface="B Titr" panose="00000700000000000000" pitchFamily="2" charset="-78"/>
              </a:rPr>
              <a:t>اهداف پایش</a:t>
            </a:r>
            <a:endParaRPr lang="en-US" sz="4800" dirty="0">
              <a:solidFill>
                <a:srgbClr val="7030A0"/>
              </a:solidFill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14" y="1284051"/>
            <a:ext cx="8911687" cy="557394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هدف کلی:</a:t>
            </a:r>
          </a:p>
          <a:p>
            <a:pPr algn="justLow" rtl="1"/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ارتقاء روند اجرای </a:t>
            </a: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برنامه کشوری </a:t>
            </a: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مراقبت عفونت </a:t>
            </a: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بیمارستانی</a:t>
            </a:r>
          </a:p>
          <a:p>
            <a:pPr algn="justLow" rtl="1"/>
            <a:endParaRPr lang="fa-IR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justLow" rtl="1">
              <a:buNone/>
            </a:pPr>
            <a:r>
              <a:rPr lang="fa-IR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اهداف اختصاصی</a:t>
            </a: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</a:p>
          <a:p>
            <a:pPr lvl="0" algn="justLow" rtl="1">
              <a:buClr>
                <a:srgbClr val="A53010"/>
              </a:buClr>
            </a:pP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افزایش میزان تطابق فرایند اجرای نظام مراقبت عفونت بیمارستانی در بیمارستانها با </a:t>
            </a: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دستورالعمل </a:t>
            </a: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کشوری</a:t>
            </a:r>
          </a:p>
          <a:p>
            <a:pPr lvl="0" algn="justLow" rtl="1">
              <a:buClr>
                <a:srgbClr val="A53010"/>
              </a:buClr>
            </a:pP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ارتقاء سامانه کشوری برنامه نظام مراقبت عفونت بیمارستانی</a:t>
            </a:r>
          </a:p>
          <a:p>
            <a:pPr marL="0" lvl="0" indent="0" algn="justLow" rtl="1">
              <a:buClr>
                <a:srgbClr val="A53010"/>
              </a:buClr>
              <a:buNone/>
            </a:pPr>
            <a:endParaRPr lang="fa-IR" sz="3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7158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1709</TotalTime>
  <Words>519</Words>
  <Application>Microsoft Office PowerPoint</Application>
  <PresentationFormat>Widescreen</PresentationFormat>
  <Paragraphs>76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2  Titr</vt:lpstr>
      <vt:lpstr>4YEOSPORT</vt:lpstr>
      <vt:lpstr>A Armita Black</vt:lpstr>
      <vt:lpstr>Arial</vt:lpstr>
      <vt:lpstr>B Nazanin</vt:lpstr>
      <vt:lpstr>B Titr</vt:lpstr>
      <vt:lpstr>B Yagut</vt:lpstr>
      <vt:lpstr>Calibri</vt:lpstr>
      <vt:lpstr>Trebuchet MS</vt:lpstr>
      <vt:lpstr>Wingdings 3</vt:lpstr>
      <vt:lpstr>Facet</vt:lpstr>
      <vt:lpstr>PowerPoint Presentation</vt:lpstr>
      <vt:lpstr>پایش و ارزیابی برنامه نظام مراقبت عفونت های بیمارستانی</vt:lpstr>
      <vt:lpstr>عفونت های بیمارستانی</vt:lpstr>
      <vt:lpstr>پیشگیری و کنترل عفونت های ناشی از خدمات سلامت نیازمند:</vt:lpstr>
      <vt:lpstr> استاندارد های برنامه کشوری مراقبت عفونت های بیمارستانی</vt:lpstr>
      <vt:lpstr>شناسایی و ثبت موارد و گزارش دهی عفونت های بیمارستانی بر اساس برنامه کشوری مراقبت عفونت های بیمارستانی</vt:lpstr>
      <vt:lpstr>ترتیب عملیات ثبت موارد در سامانه کشوری</vt:lpstr>
      <vt:lpstr>کمیته و تیم کنترل عفونت بیمارستانی/بهبود روش/ارتقاء کیفیت</vt:lpstr>
      <vt:lpstr>اهداف پایش</vt:lpstr>
      <vt:lpstr>استراتژی ها</vt:lpstr>
      <vt:lpstr>روش اجرا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باتشکر از توجه شما                </vt:lpstr>
    </vt:vector>
  </TitlesOfParts>
  <Company>health.gov.ir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برنامه های آتی</dc:title>
  <dc:creator>مسعودي فر دكتر مريم</dc:creator>
  <cp:lastModifiedBy>زیاری آقای فریدون</cp:lastModifiedBy>
  <cp:revision>158</cp:revision>
  <dcterms:created xsi:type="dcterms:W3CDTF">2018-05-30T07:37:47Z</dcterms:created>
  <dcterms:modified xsi:type="dcterms:W3CDTF">2018-07-15T14:42:25Z</dcterms:modified>
</cp:coreProperties>
</file>