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46"/>
  </p:notesMasterIdLst>
  <p:sldIdLst>
    <p:sldId id="309" r:id="rId2"/>
    <p:sldId id="331" r:id="rId3"/>
    <p:sldId id="307" r:id="rId4"/>
    <p:sldId id="321" r:id="rId5"/>
    <p:sldId id="322" r:id="rId6"/>
    <p:sldId id="323" r:id="rId7"/>
    <p:sldId id="386" r:id="rId8"/>
    <p:sldId id="292" r:id="rId9"/>
    <p:sldId id="377" r:id="rId10"/>
    <p:sldId id="340" r:id="rId11"/>
    <p:sldId id="324" r:id="rId12"/>
    <p:sldId id="353" r:id="rId13"/>
    <p:sldId id="354" r:id="rId14"/>
    <p:sldId id="294" r:id="rId15"/>
    <p:sldId id="356" r:id="rId16"/>
    <p:sldId id="317" r:id="rId17"/>
    <p:sldId id="295" r:id="rId18"/>
    <p:sldId id="344" r:id="rId19"/>
    <p:sldId id="363" r:id="rId20"/>
    <p:sldId id="357" r:id="rId21"/>
    <p:sldId id="367" r:id="rId22"/>
    <p:sldId id="364" r:id="rId23"/>
    <p:sldId id="360" r:id="rId24"/>
    <p:sldId id="365" r:id="rId25"/>
    <p:sldId id="366" r:id="rId26"/>
    <p:sldId id="298" r:id="rId27"/>
    <p:sldId id="352" r:id="rId28"/>
    <p:sldId id="351" r:id="rId29"/>
    <p:sldId id="349" r:id="rId30"/>
    <p:sldId id="350" r:id="rId31"/>
    <p:sldId id="375" r:id="rId32"/>
    <p:sldId id="299" r:id="rId33"/>
    <p:sldId id="300" r:id="rId34"/>
    <p:sldId id="372" r:id="rId35"/>
    <p:sldId id="373" r:id="rId36"/>
    <p:sldId id="387" r:id="rId37"/>
    <p:sldId id="301" r:id="rId38"/>
    <p:sldId id="329" r:id="rId39"/>
    <p:sldId id="333" r:id="rId40"/>
    <p:sldId id="334" r:id="rId41"/>
    <p:sldId id="328" r:id="rId42"/>
    <p:sldId id="330" r:id="rId43"/>
    <p:sldId id="304" r:id="rId44"/>
    <p:sldId id="369" r:id="rId4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100" d="100"/>
          <a:sy n="100" d="100"/>
        </p:scale>
        <p:origin x="-917" y="2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F9A379C-B47F-4DA0-B833-32EEA71EE5BB}" type="datetimeFigureOut">
              <a:rPr lang="fa-IR" smtClean="0"/>
              <a:pPr/>
              <a:t>04/11/1439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062C4E6-F215-4DF3-BFC6-82F13C542644}" type="slidenum">
              <a:rPr lang="fa-IR" smtClean="0"/>
              <a:pPr/>
              <a:t>‹#›</a:t>
            </a:fld>
            <a:endParaRPr lang="fa-IR"/>
          </a:p>
        </p:txBody>
      </p:sp>
    </p:spTree>
    <p:extLst>
      <p:ext uri="{BB962C8B-B14F-4D97-AF65-F5344CB8AC3E}">
        <p14:creationId xmlns:p14="http://schemas.microsoft.com/office/powerpoint/2010/main" xmlns="" val="17769072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AB3FAE-5AB6-44BB-8384-4401F1DD6049}" type="slidenum">
              <a:rPr lang="en-US" smtClean="0"/>
              <a:pPr/>
              <a:t>3</a:t>
            </a:fld>
            <a:endParaRPr lang="en-US"/>
          </a:p>
        </p:txBody>
      </p:sp>
    </p:spTree>
    <p:extLst>
      <p:ext uri="{BB962C8B-B14F-4D97-AF65-F5344CB8AC3E}">
        <p14:creationId xmlns:p14="http://schemas.microsoft.com/office/powerpoint/2010/main" xmlns="" val="2289883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10"/>
          </p:nvPr>
        </p:nvSpPr>
        <p:spPr/>
        <p:txBody>
          <a:bodyPr/>
          <a:lstStyle/>
          <a:p>
            <a:fld id="{4BF685CE-4C3F-443A-9731-9F7A7A8D4786}" type="slidenum">
              <a:rPr lang="en-US" smtClean="0"/>
              <a:pPr/>
              <a:t>10</a:t>
            </a:fld>
            <a:endParaRPr lang="en-US"/>
          </a:p>
        </p:txBody>
      </p:sp>
    </p:spTree>
    <p:extLst>
      <p:ext uri="{BB962C8B-B14F-4D97-AF65-F5344CB8AC3E}">
        <p14:creationId xmlns:p14="http://schemas.microsoft.com/office/powerpoint/2010/main" xmlns="" val="3930866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62C4E6-F215-4DF3-BFC6-82F13C542644}" type="slidenum">
              <a:rPr lang="fa-IR" smtClean="0"/>
              <a:pPr/>
              <a:t>12</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7FAB3FAE-5AB6-44BB-8384-4401F1DD6049}" type="slidenum">
              <a:rPr lang="en-US" smtClean="0"/>
              <a:pPr/>
              <a:t>23</a:t>
            </a:fld>
            <a:endParaRPr lang="en-US"/>
          </a:p>
        </p:txBody>
      </p:sp>
    </p:spTree>
    <p:extLst>
      <p:ext uri="{BB962C8B-B14F-4D97-AF65-F5344CB8AC3E}">
        <p14:creationId xmlns:p14="http://schemas.microsoft.com/office/powerpoint/2010/main" xmlns="" val="2958197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7FAB3FAE-5AB6-44BB-8384-4401F1DD6049}" type="slidenum">
              <a:rPr lang="en-US" smtClean="0"/>
              <a:pPr/>
              <a:t>38</a:t>
            </a:fld>
            <a:endParaRPr lang="en-US"/>
          </a:p>
        </p:txBody>
      </p:sp>
    </p:spTree>
    <p:extLst>
      <p:ext uri="{BB962C8B-B14F-4D97-AF65-F5344CB8AC3E}">
        <p14:creationId xmlns:p14="http://schemas.microsoft.com/office/powerpoint/2010/main" xmlns="" val="304052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6FEBF0D-7222-4F28-8D67-B96D55746594}" type="datetime8">
              <a:rPr lang="fa-IR" smtClean="0"/>
              <a:pPr/>
              <a:t>16 ژوئيه 18</a:t>
            </a:fld>
            <a:endParaRPr lang="fa-IR"/>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Cheraghi.azam79@yahoo.com</a:t>
            </a:r>
            <a:endParaRPr lang="fa-I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EF4801C-47A6-44E3-B060-EC1F02F68B6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D4F6B5-7D53-4002-B3B7-9D8EE0AA4F15}" type="datetime8">
              <a:rPr lang="fa-IR" smtClean="0"/>
              <a:pPr/>
              <a:t>16 ژوئيه 18</a:t>
            </a:fld>
            <a:endParaRPr lang="fa-IR"/>
          </a:p>
        </p:txBody>
      </p:sp>
      <p:sp>
        <p:nvSpPr>
          <p:cNvPr id="5" name="Footer Placeholder 4"/>
          <p:cNvSpPr>
            <a:spLocks noGrp="1"/>
          </p:cNvSpPr>
          <p:nvPr>
            <p:ph type="ftr" sz="quarter" idx="11"/>
          </p:nvPr>
        </p:nvSpPr>
        <p:spPr/>
        <p:txBody>
          <a:bodyPr/>
          <a:lstStyle/>
          <a:p>
            <a:r>
              <a:rPr lang="en-US" smtClean="0"/>
              <a:t>Cheraghi.azam79@yahoo.com</a:t>
            </a:r>
            <a:endParaRPr lang="fa-IR"/>
          </a:p>
        </p:txBody>
      </p:sp>
      <p:sp>
        <p:nvSpPr>
          <p:cNvPr id="6" name="Slide Number Placeholder 5"/>
          <p:cNvSpPr>
            <a:spLocks noGrp="1"/>
          </p:cNvSpPr>
          <p:nvPr>
            <p:ph type="sldNum" sz="quarter" idx="12"/>
          </p:nvPr>
        </p:nvSpPr>
        <p:spPr/>
        <p:txBody>
          <a:bodyPr/>
          <a:lstStyle/>
          <a:p>
            <a:fld id="{0EF4801C-47A6-44E3-B060-EC1F02F68B6D}"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E6BE77-FBD4-496F-B5EF-4628463854F7}" type="datetime8">
              <a:rPr lang="fa-IR" smtClean="0"/>
              <a:pPr/>
              <a:t>16 ژوئيه 18</a:t>
            </a:fld>
            <a:endParaRPr lang="fa-IR"/>
          </a:p>
        </p:txBody>
      </p:sp>
      <p:sp>
        <p:nvSpPr>
          <p:cNvPr id="5" name="Footer Placeholder 4"/>
          <p:cNvSpPr>
            <a:spLocks noGrp="1"/>
          </p:cNvSpPr>
          <p:nvPr>
            <p:ph type="ftr" sz="quarter" idx="11"/>
          </p:nvPr>
        </p:nvSpPr>
        <p:spPr/>
        <p:txBody>
          <a:bodyPr/>
          <a:lstStyle/>
          <a:p>
            <a:r>
              <a:rPr lang="en-US" smtClean="0"/>
              <a:t>Cheraghi.azam79@yahoo.com</a:t>
            </a:r>
            <a:endParaRPr lang="fa-IR"/>
          </a:p>
        </p:txBody>
      </p:sp>
      <p:sp>
        <p:nvSpPr>
          <p:cNvPr id="6" name="Slide Number Placeholder 5"/>
          <p:cNvSpPr>
            <a:spLocks noGrp="1"/>
          </p:cNvSpPr>
          <p:nvPr>
            <p:ph type="sldNum" sz="quarter" idx="12"/>
          </p:nvPr>
        </p:nvSpPr>
        <p:spPr/>
        <p:txBody>
          <a:bodyPr/>
          <a:lstStyle/>
          <a:p>
            <a:fld id="{0EF4801C-47A6-44E3-B060-EC1F02F68B6D}"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12D1679-844C-47E8-9D61-06B962CF53FE}" type="datetime8">
              <a:rPr lang="fa-IR" smtClean="0"/>
              <a:pPr/>
              <a:t>16 ژوئيه 18</a:t>
            </a:fld>
            <a:endParaRPr lang="fa-IR"/>
          </a:p>
        </p:txBody>
      </p:sp>
      <p:sp>
        <p:nvSpPr>
          <p:cNvPr id="9" name="Slide Number Placeholder 8"/>
          <p:cNvSpPr>
            <a:spLocks noGrp="1"/>
          </p:cNvSpPr>
          <p:nvPr>
            <p:ph type="sldNum" sz="quarter" idx="15"/>
          </p:nvPr>
        </p:nvSpPr>
        <p:spPr/>
        <p:txBody>
          <a:bodyPr rtlCol="0"/>
          <a:lstStyle/>
          <a:p>
            <a:fld id="{0EF4801C-47A6-44E3-B060-EC1F02F68B6D}" type="slidenum">
              <a:rPr lang="fa-IR" smtClean="0"/>
              <a:pPr/>
              <a:t>‹#›</a:t>
            </a:fld>
            <a:endParaRPr lang="fa-IR"/>
          </a:p>
        </p:txBody>
      </p:sp>
      <p:sp>
        <p:nvSpPr>
          <p:cNvPr id="10" name="Footer Placeholder 9"/>
          <p:cNvSpPr>
            <a:spLocks noGrp="1"/>
          </p:cNvSpPr>
          <p:nvPr>
            <p:ph type="ftr" sz="quarter" idx="16"/>
          </p:nvPr>
        </p:nvSpPr>
        <p:spPr/>
        <p:txBody>
          <a:bodyPr rtlCol="0"/>
          <a:lstStyle/>
          <a:p>
            <a:r>
              <a:rPr lang="en-US" smtClean="0"/>
              <a:t>Cheraghi.azam79@yahoo.com</a:t>
            </a:r>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96BFFF2-2BA5-4218-B67F-EE6BC9FA9109}" type="datetime8">
              <a:rPr lang="fa-IR" smtClean="0"/>
              <a:pPr/>
              <a:t>16 ژوئيه 18</a:t>
            </a:fld>
            <a:endParaRPr lang="fa-IR"/>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Cheraghi.azam79@yahoo.com</a:t>
            </a:r>
            <a:endParaRPr lang="fa-I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EF4801C-47A6-44E3-B060-EC1F02F68B6D}"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4387412-5239-448A-8864-B0F5AD64633A}" type="datetime8">
              <a:rPr lang="fa-IR" smtClean="0"/>
              <a:pPr/>
              <a:t>16 ژوئيه 18</a:t>
            </a:fld>
            <a:endParaRPr lang="fa-IR"/>
          </a:p>
        </p:txBody>
      </p:sp>
      <p:sp>
        <p:nvSpPr>
          <p:cNvPr id="6" name="Footer Placeholder 5"/>
          <p:cNvSpPr>
            <a:spLocks noGrp="1"/>
          </p:cNvSpPr>
          <p:nvPr>
            <p:ph type="ftr" sz="quarter" idx="11"/>
          </p:nvPr>
        </p:nvSpPr>
        <p:spPr/>
        <p:txBody>
          <a:bodyPr/>
          <a:lstStyle/>
          <a:p>
            <a:r>
              <a:rPr lang="en-US" smtClean="0"/>
              <a:t>Cheraghi.azam79@yahoo.com</a:t>
            </a:r>
            <a:endParaRPr lang="fa-IR"/>
          </a:p>
        </p:txBody>
      </p:sp>
      <p:sp>
        <p:nvSpPr>
          <p:cNvPr id="7" name="Slide Number Placeholder 6"/>
          <p:cNvSpPr>
            <a:spLocks noGrp="1"/>
          </p:cNvSpPr>
          <p:nvPr>
            <p:ph type="sldNum" sz="quarter" idx="12"/>
          </p:nvPr>
        </p:nvSpPr>
        <p:spPr/>
        <p:txBody>
          <a:bodyPr/>
          <a:lstStyle/>
          <a:p>
            <a:fld id="{0EF4801C-47A6-44E3-B060-EC1F02F68B6D}" type="slidenum">
              <a:rPr lang="fa-IR" smtClean="0"/>
              <a:pPr/>
              <a:t>‹#›</a:t>
            </a:fld>
            <a:endParaRPr lang="fa-I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9584266-54BD-4C66-BF2F-9BFE625DA013}" type="datetime8">
              <a:rPr lang="fa-IR" smtClean="0"/>
              <a:pPr/>
              <a:t>16 ژوئيه 18</a:t>
            </a:fld>
            <a:endParaRPr lang="fa-IR"/>
          </a:p>
        </p:txBody>
      </p:sp>
      <p:sp>
        <p:nvSpPr>
          <p:cNvPr id="8" name="Footer Placeholder 7"/>
          <p:cNvSpPr>
            <a:spLocks noGrp="1"/>
          </p:cNvSpPr>
          <p:nvPr>
            <p:ph type="ftr" sz="quarter" idx="11"/>
          </p:nvPr>
        </p:nvSpPr>
        <p:spPr/>
        <p:txBody>
          <a:bodyPr/>
          <a:lstStyle/>
          <a:p>
            <a:r>
              <a:rPr lang="en-US" smtClean="0"/>
              <a:t>Cheraghi.azam79@yahoo.com</a:t>
            </a:r>
            <a:endParaRPr lang="fa-IR"/>
          </a:p>
        </p:txBody>
      </p:sp>
      <p:sp>
        <p:nvSpPr>
          <p:cNvPr id="9" name="Slide Number Placeholder 8"/>
          <p:cNvSpPr>
            <a:spLocks noGrp="1"/>
          </p:cNvSpPr>
          <p:nvPr>
            <p:ph type="sldNum" sz="quarter" idx="12"/>
          </p:nvPr>
        </p:nvSpPr>
        <p:spPr/>
        <p:txBody>
          <a:bodyPr/>
          <a:lstStyle/>
          <a:p>
            <a:fld id="{0EF4801C-47A6-44E3-B060-EC1F02F68B6D}" type="slidenum">
              <a:rPr lang="fa-IR" smtClean="0"/>
              <a:pPr/>
              <a:t>‹#›</a:t>
            </a:fld>
            <a:endParaRPr lang="fa-I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522DAB5-B65B-4ADF-84BE-BF2D12B87A97}" type="datetime8">
              <a:rPr lang="fa-IR" smtClean="0"/>
              <a:pPr/>
              <a:t>16 ژوئيه 18</a:t>
            </a:fld>
            <a:endParaRPr lang="fa-IR"/>
          </a:p>
        </p:txBody>
      </p:sp>
      <p:sp>
        <p:nvSpPr>
          <p:cNvPr id="7" name="Slide Number Placeholder 6"/>
          <p:cNvSpPr>
            <a:spLocks noGrp="1"/>
          </p:cNvSpPr>
          <p:nvPr>
            <p:ph type="sldNum" sz="quarter" idx="11"/>
          </p:nvPr>
        </p:nvSpPr>
        <p:spPr/>
        <p:txBody>
          <a:bodyPr rtlCol="0"/>
          <a:lstStyle/>
          <a:p>
            <a:fld id="{0EF4801C-47A6-44E3-B060-EC1F02F68B6D}" type="slidenum">
              <a:rPr lang="fa-IR" smtClean="0"/>
              <a:pPr/>
              <a:t>‹#›</a:t>
            </a:fld>
            <a:endParaRPr lang="fa-IR"/>
          </a:p>
        </p:txBody>
      </p:sp>
      <p:sp>
        <p:nvSpPr>
          <p:cNvPr id="8" name="Footer Placeholder 7"/>
          <p:cNvSpPr>
            <a:spLocks noGrp="1"/>
          </p:cNvSpPr>
          <p:nvPr>
            <p:ph type="ftr" sz="quarter" idx="12"/>
          </p:nvPr>
        </p:nvSpPr>
        <p:spPr/>
        <p:txBody>
          <a:bodyPr rtlCol="0"/>
          <a:lstStyle/>
          <a:p>
            <a:r>
              <a:rPr lang="en-US" smtClean="0"/>
              <a:t>Cheraghi.azam79@yahoo.com</a:t>
            </a:r>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F1239F-59AC-4C74-B998-E3AAC05C32EA}" type="datetime8">
              <a:rPr lang="fa-IR" smtClean="0"/>
              <a:pPr/>
              <a:t>16 ژوئيه 18</a:t>
            </a:fld>
            <a:endParaRPr lang="fa-IR"/>
          </a:p>
        </p:txBody>
      </p:sp>
      <p:sp>
        <p:nvSpPr>
          <p:cNvPr id="3" name="Footer Placeholder 2"/>
          <p:cNvSpPr>
            <a:spLocks noGrp="1"/>
          </p:cNvSpPr>
          <p:nvPr>
            <p:ph type="ftr" sz="quarter" idx="11"/>
          </p:nvPr>
        </p:nvSpPr>
        <p:spPr/>
        <p:txBody>
          <a:bodyPr/>
          <a:lstStyle/>
          <a:p>
            <a:r>
              <a:rPr lang="en-US" smtClean="0"/>
              <a:t>Cheraghi.azam79@yahoo.com</a:t>
            </a:r>
            <a:endParaRPr lang="fa-IR"/>
          </a:p>
        </p:txBody>
      </p:sp>
      <p:sp>
        <p:nvSpPr>
          <p:cNvPr id="4" name="Slide Number Placeholder 3"/>
          <p:cNvSpPr>
            <a:spLocks noGrp="1"/>
          </p:cNvSpPr>
          <p:nvPr>
            <p:ph type="sldNum" sz="quarter" idx="12"/>
          </p:nvPr>
        </p:nvSpPr>
        <p:spPr/>
        <p:txBody>
          <a:bodyPr/>
          <a:lstStyle/>
          <a:p>
            <a:fld id="{0EF4801C-47A6-44E3-B060-EC1F02F68B6D}"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D6A00DA-46B6-4B48-AF06-8383FDE73350}" type="datetime8">
              <a:rPr lang="fa-IR" smtClean="0"/>
              <a:pPr/>
              <a:t>16 ژوئيه 18</a:t>
            </a:fld>
            <a:endParaRPr lang="fa-IR"/>
          </a:p>
        </p:txBody>
      </p:sp>
      <p:sp>
        <p:nvSpPr>
          <p:cNvPr id="22" name="Slide Number Placeholder 21"/>
          <p:cNvSpPr>
            <a:spLocks noGrp="1"/>
          </p:cNvSpPr>
          <p:nvPr>
            <p:ph type="sldNum" sz="quarter" idx="15"/>
          </p:nvPr>
        </p:nvSpPr>
        <p:spPr/>
        <p:txBody>
          <a:bodyPr rtlCol="0"/>
          <a:lstStyle/>
          <a:p>
            <a:fld id="{0EF4801C-47A6-44E3-B060-EC1F02F68B6D}" type="slidenum">
              <a:rPr lang="fa-IR" smtClean="0"/>
              <a:pPr/>
              <a:t>‹#›</a:t>
            </a:fld>
            <a:endParaRPr lang="fa-IR"/>
          </a:p>
        </p:txBody>
      </p:sp>
      <p:sp>
        <p:nvSpPr>
          <p:cNvPr id="23" name="Footer Placeholder 22"/>
          <p:cNvSpPr>
            <a:spLocks noGrp="1"/>
          </p:cNvSpPr>
          <p:nvPr>
            <p:ph type="ftr" sz="quarter" idx="16"/>
          </p:nvPr>
        </p:nvSpPr>
        <p:spPr/>
        <p:txBody>
          <a:bodyPr rtlCol="0"/>
          <a:lstStyle/>
          <a:p>
            <a:r>
              <a:rPr lang="en-US" smtClean="0"/>
              <a:t>Cheraghi.azam79@yahoo.com</a:t>
            </a:r>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ABA305C-890C-4490-8D20-933283736A42}" type="datetime8">
              <a:rPr lang="fa-IR" smtClean="0"/>
              <a:pPr/>
              <a:t>16 ژوئيه 18</a:t>
            </a:fld>
            <a:endParaRPr lang="fa-IR"/>
          </a:p>
        </p:txBody>
      </p:sp>
      <p:sp>
        <p:nvSpPr>
          <p:cNvPr id="18" name="Slide Number Placeholder 17"/>
          <p:cNvSpPr>
            <a:spLocks noGrp="1"/>
          </p:cNvSpPr>
          <p:nvPr>
            <p:ph type="sldNum" sz="quarter" idx="11"/>
          </p:nvPr>
        </p:nvSpPr>
        <p:spPr/>
        <p:txBody>
          <a:bodyPr rtlCol="0"/>
          <a:lstStyle/>
          <a:p>
            <a:fld id="{0EF4801C-47A6-44E3-B060-EC1F02F68B6D}" type="slidenum">
              <a:rPr lang="fa-IR" smtClean="0"/>
              <a:pPr/>
              <a:t>‹#›</a:t>
            </a:fld>
            <a:endParaRPr lang="fa-IR"/>
          </a:p>
        </p:txBody>
      </p:sp>
      <p:sp>
        <p:nvSpPr>
          <p:cNvPr id="21" name="Footer Placeholder 20"/>
          <p:cNvSpPr>
            <a:spLocks noGrp="1"/>
          </p:cNvSpPr>
          <p:nvPr>
            <p:ph type="ftr" sz="quarter" idx="12"/>
          </p:nvPr>
        </p:nvSpPr>
        <p:spPr/>
        <p:txBody>
          <a:bodyPr rtlCol="0"/>
          <a:lstStyle/>
          <a:p>
            <a:r>
              <a:rPr lang="en-US" smtClean="0"/>
              <a:t>Cheraghi.azam79@yahoo.com</a:t>
            </a:r>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DA4D277-A198-4DFE-8880-260E3BE4E4C8}" type="datetime8">
              <a:rPr lang="fa-IR" smtClean="0"/>
              <a:pPr/>
              <a:t>16 ژوئيه 18</a:t>
            </a:fld>
            <a:endParaRPr lang="fa-I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Cheraghi.azam79@yahoo.com</a:t>
            </a:r>
            <a:endParaRPr lang="fa-I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EF4801C-47A6-44E3-B060-EC1F02F68B6D}"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Global%20Guidelines%20for%20the%20Prevention%20of%20Surgical%20Site%20Infection.pdf" TargetMode="External"/><Relationship Id="rId2" Type="http://schemas.openxmlformats.org/officeDocument/2006/relationships/hyperlink" Target="&#1575;&#1606;&#1578;&#1740;%20&#1576;&#1740;&#1608;&#1578;&#1740;&#1705;%20&#1578;&#1585;&#1575;&#1662;&#1740;.pdf" TargetMode="External"/><Relationship Id="rId1" Type="http://schemas.openxmlformats.org/officeDocument/2006/relationships/slideLayout" Target="../slideLayouts/slideLayout2.xml"/><Relationship Id="rId4" Type="http://schemas.openxmlformats.org/officeDocument/2006/relationships/hyperlink" Target="GLASS-Manual_eng.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1670;&#1705;%20&#1604;&#1740;&#1587;&#1578;%20&#1575;&#1587;&#1578;&#1608;&#1575;&#1585;&#1583;%20&#1588;&#1740;&#1576;%20&#1575;&#1606;&#1578;&#1740;%20&#1576;&#1740;&#1608;.pdf" TargetMode="External"/><Relationship Id="rId2" Type="http://schemas.openxmlformats.org/officeDocument/2006/relationships/hyperlink" Target="Protocol_on_Antimicrobial_Stewardship.pdf"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1583;&#1587;&#1578;&#1608;&#1585;&#1575;&#1604;&#1593;&#1605;&#1604;%20&#1588;&#1605;&#1575;&#1585;&#1607;%201.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1608;&#1740;&#1585;&#1575;&#1740;&#1588;%20&#1583;&#1608;&#1605;%20&#1583;&#1587;&#1578;&#1608;&#1585;&#1575;&#1604;&#1593;&#1605;&#1604;%20&#1588;&#1605;&#1575;&#1585;&#1607;%201.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5" name="Date Placeholder 4"/>
          <p:cNvSpPr>
            <a:spLocks noGrp="1"/>
          </p:cNvSpPr>
          <p:nvPr>
            <p:ph type="dt" sz="half" idx="10"/>
          </p:nvPr>
        </p:nvSpPr>
        <p:spPr/>
        <p:txBody>
          <a:bodyPr/>
          <a:lstStyle/>
          <a:p>
            <a:fld id="{40092384-3584-48D7-B03F-CB5675523393}" type="datetime8">
              <a:rPr lang="fa-IR" smtClean="0"/>
              <a:pPr/>
              <a:t>16 ژوئيه 18</a:t>
            </a:fld>
            <a:endParaRPr lang="fa-IR"/>
          </a:p>
        </p:txBody>
      </p:sp>
      <p:sp>
        <p:nvSpPr>
          <p:cNvPr id="6" name="Footer Placeholder 5"/>
          <p:cNvSpPr>
            <a:spLocks noGrp="1"/>
          </p:cNvSpPr>
          <p:nvPr>
            <p:ph type="ftr" sz="quarter" idx="11"/>
          </p:nvPr>
        </p:nvSpPr>
        <p:spPr/>
        <p:txBody>
          <a:bodyPr/>
          <a:lstStyle/>
          <a:p>
            <a:r>
              <a:rPr lang="en-US" smtClean="0"/>
              <a:t>Cheraghi.azam79@yahoo.com</a:t>
            </a:r>
            <a:endParaRPr lang="fa-IR"/>
          </a:p>
        </p:txBody>
      </p:sp>
      <p:pic>
        <p:nvPicPr>
          <p:cNvPr id="4" name="Picture 2" descr="G:\My Office\Besmelah\03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429784"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cstate="print"/>
          <a:srcRect/>
          <a:stretch>
            <a:fillRect/>
          </a:stretch>
        </p:blipFill>
        <p:spPr bwMode="auto">
          <a:xfrm>
            <a:off x="0" y="0"/>
            <a:ext cx="8604448" cy="5517231"/>
          </a:xfrm>
          <a:prstGeom prst="rect">
            <a:avLst/>
          </a:prstGeom>
          <a:noFill/>
          <a:ln w="9525">
            <a:noFill/>
            <a:miter lim="800000"/>
            <a:headEnd/>
            <a:tailEnd/>
          </a:ln>
        </p:spPr>
      </p:pic>
      <p:sp>
        <p:nvSpPr>
          <p:cNvPr id="4" name="TextBox 3"/>
          <p:cNvSpPr txBox="1"/>
          <p:nvPr/>
        </p:nvSpPr>
        <p:spPr>
          <a:xfrm>
            <a:off x="179512" y="5619803"/>
            <a:ext cx="8640960" cy="1169551"/>
          </a:xfrm>
          <a:prstGeom prst="rect">
            <a:avLst/>
          </a:prstGeom>
          <a:noFill/>
        </p:spPr>
        <p:txBody>
          <a:bodyPr wrap="square" rtlCol="0">
            <a:spAutoFit/>
          </a:bodyPr>
          <a:lstStyle/>
          <a:p>
            <a:pPr lvl="0"/>
            <a:r>
              <a:rPr lang="en-US" sz="1400" dirty="0">
                <a:solidFill>
                  <a:prstClr val="black"/>
                </a:solidFill>
                <a:latin typeface="Calibri"/>
                <a:cs typeface="B Nazanin" pitchFamily="2" charset="-78"/>
              </a:rPr>
              <a:t>WHO</a:t>
            </a:r>
            <a:r>
              <a:rPr lang="ar-SA" sz="1400" dirty="0">
                <a:solidFill>
                  <a:prstClr val="black"/>
                </a:solidFill>
                <a:latin typeface="Calibri"/>
                <a:cs typeface="B Nazanin" pitchFamily="2" charset="-78"/>
              </a:rPr>
              <a:t> : برای مراکز درمانی با 200-250 تخت خواب ، میانگین هر فرد باید 56 بار در هر شیفته 8 ساعته بهداشت دست را رعایت کند، جمع </a:t>
            </a:r>
            <a:r>
              <a:rPr lang="ar-SA" sz="1400" dirty="0" smtClean="0">
                <a:solidFill>
                  <a:prstClr val="black"/>
                </a:solidFill>
                <a:latin typeface="Calibri"/>
                <a:cs typeface="B Nazanin" pitchFamily="2" charset="-78"/>
              </a:rPr>
              <a:t>شستشو و هند </a:t>
            </a:r>
            <a:r>
              <a:rPr lang="ar-SA" sz="1400" dirty="0">
                <a:solidFill>
                  <a:prstClr val="black"/>
                </a:solidFill>
                <a:latin typeface="Calibri"/>
                <a:cs typeface="B Nazanin" pitchFamily="2" charset="-78"/>
              </a:rPr>
              <a:t>راب که 25% باید شستشو دست باشد و 75% استفاده از هندراب الکلی باشد (که جمعا 42 بار در یک شیفت محاسبه می شود). که در کشور ما خیلی کمتر از این مقدار از الکل استفاده می شود</a:t>
            </a:r>
            <a:r>
              <a:rPr lang="ar-SA" sz="1400" dirty="0" smtClean="0">
                <a:solidFill>
                  <a:prstClr val="black"/>
                </a:solidFill>
                <a:latin typeface="Calibri"/>
                <a:cs typeface="B Nazanin" pitchFamily="2" charset="-78"/>
              </a:rPr>
              <a:t>.</a:t>
            </a:r>
            <a:endParaRPr lang="en-US" sz="1400" dirty="0">
              <a:solidFill>
                <a:prstClr val="black"/>
              </a:solidFill>
              <a:latin typeface="Calibri"/>
              <a:cs typeface="B Nazanin" pitchFamily="2" charset="-78"/>
            </a:endParaRPr>
          </a:p>
          <a:p>
            <a:pPr lvl="0"/>
            <a:r>
              <a:rPr lang="fa-IR" sz="1400" dirty="0">
                <a:solidFill>
                  <a:prstClr val="black"/>
                </a:solidFill>
                <a:latin typeface="Calibri"/>
                <a:cs typeface="B Nazanin" pitchFamily="2" charset="-78"/>
              </a:rPr>
              <a:t>مقالات اثبات کننده بی خطری استفاده از الکل</a:t>
            </a:r>
            <a:endParaRPr lang="en-US" sz="1400" dirty="0">
              <a:solidFill>
                <a:prstClr val="black"/>
              </a:solidFill>
              <a:latin typeface="Calibri"/>
              <a:cs typeface="B Nazanin" pitchFamily="2" charset="-78"/>
            </a:endParaRPr>
          </a:p>
          <a:p>
            <a:pPr lvl="0"/>
            <a:r>
              <a:rPr lang="fa-IR" sz="1400" dirty="0">
                <a:solidFill>
                  <a:prstClr val="black"/>
                </a:solidFill>
                <a:latin typeface="Calibri"/>
                <a:cs typeface="B Nazanin" pitchFamily="2" charset="-78"/>
              </a:rPr>
              <a:t>مقایسه اثر بخشی بیشتر الکل نسبت به کلروهگزیدین </a:t>
            </a:r>
            <a:r>
              <a:rPr lang="fa-IR" sz="1400" dirty="0" smtClean="0">
                <a:solidFill>
                  <a:prstClr val="black"/>
                </a:solidFill>
                <a:latin typeface="Calibri"/>
                <a:cs typeface="B Nazanin" pitchFamily="2" charset="-78"/>
              </a:rPr>
              <a:t>خالص</a:t>
            </a:r>
            <a:endParaRPr lang="en-US" sz="1400" dirty="0">
              <a:solidFill>
                <a:prstClr val="black"/>
              </a:solidFill>
              <a:latin typeface="Calibri"/>
              <a:cs typeface="B Nazanin" pitchFamily="2" charset="-78"/>
            </a:endParaRPr>
          </a:p>
        </p:txBody>
      </p:sp>
    </p:spTree>
    <p:extLst>
      <p:ext uri="{BB962C8B-B14F-4D97-AF65-F5344CB8AC3E}">
        <p14:creationId xmlns:p14="http://schemas.microsoft.com/office/powerpoint/2010/main" xmlns="" val="3561967623"/>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1471" y="487680"/>
            <a:ext cx="8090453" cy="5715000"/>
          </a:xfrm>
        </p:spPr>
        <p:txBody>
          <a:bodyPr>
            <a:normAutofit fontScale="92500" lnSpcReduction="10000"/>
          </a:bodyPr>
          <a:lstStyle/>
          <a:p>
            <a:pPr algn="r" rtl="1"/>
            <a:r>
              <a:rPr lang="fa-IR" sz="4000" b="1" dirty="0" smtClean="0">
                <a:solidFill>
                  <a:schemeClr val="tx1"/>
                </a:solidFill>
                <a:cs typeface="B Nazanin" panose="00000400000000000000" pitchFamily="2" charset="-78"/>
              </a:rPr>
              <a:t>پيشنهادات براي فرهنگ سازي بهداشت دست :(اموزش وانگیزش)</a:t>
            </a:r>
            <a:r>
              <a:rPr lang="fa-IR" sz="1200" b="1" dirty="0" smtClean="0">
                <a:solidFill>
                  <a:schemeClr val="tx1"/>
                </a:solidFill>
                <a:cs typeface="B Nazanin" panose="00000400000000000000" pitchFamily="2" charset="-78"/>
              </a:rPr>
              <a:t>دکتر </a:t>
            </a:r>
            <a:r>
              <a:rPr lang="en-US" sz="1200" b="1" dirty="0" err="1" smtClean="0">
                <a:solidFill>
                  <a:schemeClr val="tx1"/>
                </a:solidFill>
                <a:cs typeface="B Nazanin" panose="00000400000000000000" pitchFamily="2" charset="-78"/>
              </a:rPr>
              <a:t>seto</a:t>
            </a:r>
            <a:r>
              <a:rPr lang="fa-IR" sz="1200" b="1" dirty="0" smtClean="0">
                <a:solidFill>
                  <a:schemeClr val="tx1"/>
                </a:solidFill>
                <a:cs typeface="B Nazanin" panose="00000400000000000000" pitchFamily="2" charset="-78"/>
              </a:rPr>
              <a:t>بررسی علوم رفتاری کارکنان در مورد سیاستهای کنترل عفونت در بیمارستان سه زمینه تحقیقاتی شامل روانشناسی اجتماعی، رفتار سازمانی، رفتار مصرف کننده دکتر پیتتو همکاران نقش الگویی پزشکان برای کارکنان</a:t>
            </a:r>
          </a:p>
          <a:p>
            <a:r>
              <a:rPr lang="fa-IR" dirty="0" smtClean="0">
                <a:cs typeface="B Nazanin" panose="00000400000000000000" pitchFamily="2" charset="-78"/>
              </a:rPr>
              <a:t>استفاده از كليپهاي اموزشي</a:t>
            </a:r>
          </a:p>
          <a:p>
            <a:r>
              <a:rPr lang="fa-IR" dirty="0" smtClean="0">
                <a:cs typeface="B Nazanin" panose="00000400000000000000" pitchFamily="2" charset="-78"/>
              </a:rPr>
              <a:t>تهيه پوستر ،پمفلت و تراكت آموزشي </a:t>
            </a:r>
          </a:p>
          <a:p>
            <a:r>
              <a:rPr lang="fa-IR" dirty="0" smtClean="0">
                <a:cs typeface="B Nazanin" panose="00000400000000000000" pitchFamily="2" charset="-78"/>
              </a:rPr>
              <a:t>اجرايي برنامه هاي آموزشي و ارتقا آموزشي رابطين كنترل عفونت  </a:t>
            </a:r>
          </a:p>
          <a:p>
            <a:r>
              <a:rPr lang="fa-IR" dirty="0" smtClean="0">
                <a:cs typeface="B Nazanin" panose="00000400000000000000" pitchFamily="2" charset="-78"/>
              </a:rPr>
              <a:t>ارزيابي كمپليانس بهداشت دست </a:t>
            </a:r>
          </a:p>
          <a:p>
            <a:pPr algn="r" rtl="1"/>
            <a:r>
              <a:rPr lang="fa-IR" dirty="0" smtClean="0">
                <a:solidFill>
                  <a:schemeClr val="tx1"/>
                </a:solidFill>
                <a:cs typeface="B Nazanin" panose="00000400000000000000" pitchFamily="2" charset="-78"/>
              </a:rPr>
              <a:t>منابع انگيزشي رعايت بهداشت دست</a:t>
            </a:r>
          </a:p>
          <a:p>
            <a:pPr algn="r" rtl="1"/>
            <a:r>
              <a:rPr lang="fa-IR" dirty="0" err="1" smtClean="0">
                <a:solidFill>
                  <a:schemeClr val="tx1"/>
                </a:solidFill>
                <a:cs typeface="B Nazanin" panose="00000400000000000000" pitchFamily="2" charset="-78"/>
              </a:rPr>
              <a:t>تشويق</a:t>
            </a:r>
            <a:r>
              <a:rPr lang="fa-IR" dirty="0" smtClean="0">
                <a:solidFill>
                  <a:schemeClr val="tx1"/>
                </a:solidFill>
                <a:cs typeface="B Nazanin" panose="00000400000000000000" pitchFamily="2" charset="-78"/>
              </a:rPr>
              <a:t> </a:t>
            </a:r>
            <a:r>
              <a:rPr lang="fa-IR" dirty="0" err="1" smtClean="0">
                <a:solidFill>
                  <a:schemeClr val="tx1"/>
                </a:solidFill>
                <a:cs typeface="B Nazanin" panose="00000400000000000000" pitchFamily="2" charset="-78"/>
              </a:rPr>
              <a:t>كاركنان</a:t>
            </a:r>
            <a:r>
              <a:rPr lang="fa-IR" dirty="0" smtClean="0">
                <a:solidFill>
                  <a:schemeClr val="tx1"/>
                </a:solidFill>
                <a:cs typeface="B Nazanin" panose="00000400000000000000" pitchFamily="2" charset="-78"/>
              </a:rPr>
              <a:t> </a:t>
            </a:r>
          </a:p>
          <a:p>
            <a:pPr algn="r" rtl="1"/>
            <a:r>
              <a:rPr lang="fa-IR" dirty="0" smtClean="0">
                <a:solidFill>
                  <a:schemeClr val="tx1"/>
                </a:solidFill>
                <a:cs typeface="B Nazanin" panose="00000400000000000000" pitchFamily="2" charset="-78"/>
              </a:rPr>
              <a:t>اناليز ميزان رعايت به تفكيك واحد يا رده كاركنان </a:t>
            </a:r>
          </a:p>
          <a:p>
            <a:pPr algn="r" rtl="1"/>
            <a:r>
              <a:rPr lang="fa-IR" dirty="0" smtClean="0">
                <a:solidFill>
                  <a:schemeClr val="tx1"/>
                </a:solidFill>
                <a:cs typeface="B Nazanin" panose="00000400000000000000" pitchFamily="2" charset="-78"/>
              </a:rPr>
              <a:t>طرح در </a:t>
            </a:r>
            <a:r>
              <a:rPr lang="fa-IR" dirty="0" err="1" smtClean="0">
                <a:solidFill>
                  <a:schemeClr val="tx1"/>
                </a:solidFill>
                <a:cs typeface="B Nazanin" panose="00000400000000000000" pitchFamily="2" charset="-78"/>
              </a:rPr>
              <a:t>كميته</a:t>
            </a:r>
            <a:r>
              <a:rPr lang="fa-IR" dirty="0" smtClean="0">
                <a:solidFill>
                  <a:schemeClr val="tx1"/>
                </a:solidFill>
                <a:cs typeface="B Nazanin" panose="00000400000000000000" pitchFamily="2" charset="-78"/>
              </a:rPr>
              <a:t> </a:t>
            </a:r>
            <a:r>
              <a:rPr lang="fa-IR" dirty="0" err="1" smtClean="0">
                <a:solidFill>
                  <a:schemeClr val="tx1"/>
                </a:solidFill>
                <a:cs typeface="B Nazanin" panose="00000400000000000000" pitchFamily="2" charset="-78"/>
              </a:rPr>
              <a:t>كنترل</a:t>
            </a:r>
            <a:r>
              <a:rPr lang="fa-IR" dirty="0" smtClean="0">
                <a:solidFill>
                  <a:schemeClr val="tx1"/>
                </a:solidFill>
                <a:cs typeface="B Nazanin" panose="00000400000000000000" pitchFamily="2" charset="-78"/>
              </a:rPr>
              <a:t> عفونت و </a:t>
            </a:r>
            <a:r>
              <a:rPr lang="fa-IR" dirty="0" err="1" smtClean="0">
                <a:solidFill>
                  <a:schemeClr val="tx1"/>
                </a:solidFill>
                <a:cs typeface="B Nazanin" panose="00000400000000000000" pitchFamily="2" charset="-78"/>
              </a:rPr>
              <a:t>تدوين</a:t>
            </a:r>
            <a:r>
              <a:rPr lang="fa-IR" dirty="0" smtClean="0">
                <a:solidFill>
                  <a:schemeClr val="tx1"/>
                </a:solidFill>
                <a:cs typeface="B Nazanin" panose="00000400000000000000" pitchFamily="2" charset="-78"/>
              </a:rPr>
              <a:t> برنامه مداخله </a:t>
            </a:r>
            <a:r>
              <a:rPr lang="fa-IR" dirty="0" err="1" smtClean="0">
                <a:solidFill>
                  <a:schemeClr val="tx1"/>
                </a:solidFill>
                <a:cs typeface="B Nazanin" panose="00000400000000000000" pitchFamily="2" charset="-78"/>
              </a:rPr>
              <a:t>اي</a:t>
            </a:r>
            <a:r>
              <a:rPr lang="fa-IR" dirty="0" smtClean="0">
                <a:solidFill>
                  <a:schemeClr val="tx1"/>
                </a:solidFill>
                <a:cs typeface="B Nazanin" panose="00000400000000000000" pitchFamily="2" charset="-78"/>
              </a:rPr>
              <a:t> </a:t>
            </a:r>
          </a:p>
          <a:p>
            <a:pPr algn="r" rtl="1"/>
            <a:r>
              <a:rPr lang="fa-IR" dirty="0" smtClean="0">
                <a:solidFill>
                  <a:schemeClr val="tx1"/>
                </a:solidFill>
                <a:cs typeface="B Nazanin" panose="00000400000000000000" pitchFamily="2" charset="-78"/>
              </a:rPr>
              <a:t>ابلاغ مصوبه </a:t>
            </a:r>
            <a:r>
              <a:rPr lang="fa-IR" dirty="0" err="1" smtClean="0">
                <a:solidFill>
                  <a:schemeClr val="tx1"/>
                </a:solidFill>
                <a:cs typeface="B Nazanin" panose="00000400000000000000" pitchFamily="2" charset="-78"/>
              </a:rPr>
              <a:t>كميته</a:t>
            </a:r>
            <a:r>
              <a:rPr lang="fa-IR" dirty="0" smtClean="0">
                <a:solidFill>
                  <a:schemeClr val="tx1"/>
                </a:solidFill>
                <a:cs typeface="B Nazanin" panose="00000400000000000000" pitchFamily="2" charset="-78"/>
              </a:rPr>
              <a:t> به بخشها و </a:t>
            </a:r>
            <a:r>
              <a:rPr lang="fa-IR" dirty="0" err="1" smtClean="0">
                <a:solidFill>
                  <a:schemeClr val="tx1"/>
                </a:solidFill>
                <a:cs typeface="B Nazanin" panose="00000400000000000000" pitchFamily="2" charset="-78"/>
              </a:rPr>
              <a:t>مدير</a:t>
            </a:r>
            <a:r>
              <a:rPr lang="fa-IR" dirty="0" smtClean="0">
                <a:solidFill>
                  <a:schemeClr val="tx1"/>
                </a:solidFill>
                <a:cs typeface="B Nazanin" panose="00000400000000000000" pitchFamily="2" charset="-78"/>
              </a:rPr>
              <a:t> </a:t>
            </a:r>
            <a:r>
              <a:rPr lang="fa-IR" dirty="0" err="1" smtClean="0">
                <a:solidFill>
                  <a:schemeClr val="tx1"/>
                </a:solidFill>
                <a:cs typeface="B Nazanin" panose="00000400000000000000" pitchFamily="2" charset="-78"/>
              </a:rPr>
              <a:t>گروههاي</a:t>
            </a:r>
            <a:r>
              <a:rPr lang="fa-IR" dirty="0" smtClean="0">
                <a:solidFill>
                  <a:schemeClr val="tx1"/>
                </a:solidFill>
                <a:cs typeface="B Nazanin" panose="00000400000000000000" pitchFamily="2" charset="-78"/>
              </a:rPr>
              <a:t> </a:t>
            </a:r>
            <a:r>
              <a:rPr lang="fa-IR" dirty="0" err="1" smtClean="0">
                <a:solidFill>
                  <a:schemeClr val="tx1"/>
                </a:solidFill>
                <a:cs typeface="B Nazanin" panose="00000400000000000000" pitchFamily="2" charset="-78"/>
              </a:rPr>
              <a:t>تخصصهاي</a:t>
            </a:r>
            <a:r>
              <a:rPr lang="fa-IR" dirty="0" smtClean="0">
                <a:solidFill>
                  <a:schemeClr val="tx1"/>
                </a:solidFill>
                <a:cs typeface="B Nazanin" panose="00000400000000000000" pitchFamily="2" charset="-78"/>
              </a:rPr>
              <a:t> </a:t>
            </a:r>
            <a:r>
              <a:rPr lang="fa-IR" dirty="0" err="1" smtClean="0">
                <a:solidFill>
                  <a:schemeClr val="tx1"/>
                </a:solidFill>
                <a:cs typeface="B Nazanin" panose="00000400000000000000" pitchFamily="2" charset="-78"/>
              </a:rPr>
              <a:t>پزشكي</a:t>
            </a:r>
            <a:endParaRPr lang="fa-IR" dirty="0" smtClean="0">
              <a:solidFill>
                <a:schemeClr val="tx1"/>
              </a:solidFill>
              <a:cs typeface="B Nazanin" panose="00000400000000000000" pitchFamily="2" charset="-78"/>
            </a:endParaRPr>
          </a:p>
          <a:p>
            <a:pPr algn="r" rtl="1"/>
            <a:r>
              <a:rPr lang="fa-IR" dirty="0" smtClean="0">
                <a:solidFill>
                  <a:schemeClr val="tx1"/>
                </a:solidFill>
                <a:cs typeface="B Nazanin" panose="00000400000000000000" pitchFamily="2" charset="-78"/>
              </a:rPr>
              <a:t>ارسال </a:t>
            </a:r>
            <a:r>
              <a:rPr lang="fa-IR" dirty="0" err="1" smtClean="0">
                <a:solidFill>
                  <a:schemeClr val="tx1"/>
                </a:solidFill>
                <a:cs typeface="B Nazanin" panose="00000400000000000000" pitchFamily="2" charset="-78"/>
              </a:rPr>
              <a:t>پيامك</a:t>
            </a:r>
            <a:r>
              <a:rPr lang="fa-IR" dirty="0" smtClean="0">
                <a:solidFill>
                  <a:schemeClr val="tx1"/>
                </a:solidFill>
                <a:cs typeface="B Nazanin" panose="00000400000000000000" pitchFamily="2" charset="-78"/>
              </a:rPr>
              <a:t> و </a:t>
            </a:r>
            <a:r>
              <a:rPr lang="fa-IR" dirty="0" err="1" smtClean="0">
                <a:solidFill>
                  <a:schemeClr val="tx1"/>
                </a:solidFill>
                <a:cs typeface="B Nazanin" panose="00000400000000000000" pitchFamily="2" charset="-78"/>
              </a:rPr>
              <a:t>ايميلهاي</a:t>
            </a:r>
            <a:r>
              <a:rPr lang="fa-IR" dirty="0" smtClean="0">
                <a:solidFill>
                  <a:schemeClr val="tx1"/>
                </a:solidFill>
                <a:cs typeface="B Nazanin" panose="00000400000000000000" pitchFamily="2" charset="-78"/>
              </a:rPr>
              <a:t> </a:t>
            </a:r>
            <a:r>
              <a:rPr lang="fa-IR" dirty="0" err="1" smtClean="0">
                <a:solidFill>
                  <a:schemeClr val="tx1"/>
                </a:solidFill>
                <a:cs typeface="B Nazanin" panose="00000400000000000000" pitchFamily="2" charset="-78"/>
              </a:rPr>
              <a:t>آموزشي</a:t>
            </a:r>
            <a:r>
              <a:rPr lang="fa-IR" dirty="0" smtClean="0">
                <a:solidFill>
                  <a:schemeClr val="tx1"/>
                </a:solidFill>
                <a:cs typeface="B Nazanin" panose="00000400000000000000" pitchFamily="2" charset="-78"/>
              </a:rPr>
              <a:t> </a:t>
            </a:r>
          </a:p>
          <a:p>
            <a:pPr algn="r" rtl="1"/>
            <a:r>
              <a:rPr lang="fa-IR" dirty="0" err="1" smtClean="0">
                <a:solidFill>
                  <a:schemeClr val="tx1"/>
                </a:solidFill>
                <a:cs typeface="B Nazanin" panose="00000400000000000000" pitchFamily="2" charset="-78"/>
              </a:rPr>
              <a:t>ارايه</a:t>
            </a:r>
            <a:r>
              <a:rPr lang="fa-IR" dirty="0" smtClean="0">
                <a:solidFill>
                  <a:schemeClr val="tx1"/>
                </a:solidFill>
                <a:cs typeface="B Nazanin" panose="00000400000000000000" pitchFamily="2" charset="-78"/>
              </a:rPr>
              <a:t> </a:t>
            </a:r>
            <a:r>
              <a:rPr lang="fa-IR" dirty="0" err="1" smtClean="0">
                <a:solidFill>
                  <a:schemeClr val="tx1"/>
                </a:solidFill>
                <a:cs typeface="B Nazanin" panose="00000400000000000000" pitchFamily="2" charset="-78"/>
              </a:rPr>
              <a:t>نتايج</a:t>
            </a:r>
            <a:r>
              <a:rPr lang="fa-IR" dirty="0" smtClean="0">
                <a:solidFill>
                  <a:schemeClr val="tx1"/>
                </a:solidFill>
                <a:cs typeface="B Nazanin" panose="00000400000000000000" pitchFamily="2" charset="-78"/>
              </a:rPr>
              <a:t> </a:t>
            </a:r>
            <a:r>
              <a:rPr lang="fa-IR" dirty="0" err="1" smtClean="0">
                <a:solidFill>
                  <a:schemeClr val="tx1"/>
                </a:solidFill>
                <a:cs typeface="B Nazanin" panose="00000400000000000000" pitchFamily="2" charset="-78"/>
              </a:rPr>
              <a:t>تحقيقات</a:t>
            </a:r>
            <a:r>
              <a:rPr lang="fa-IR" dirty="0" smtClean="0">
                <a:solidFill>
                  <a:schemeClr val="tx1"/>
                </a:solidFill>
                <a:cs typeface="B Nazanin" panose="00000400000000000000" pitchFamily="2" charset="-78"/>
              </a:rPr>
              <a:t> در </a:t>
            </a:r>
            <a:r>
              <a:rPr lang="fa-IR" dirty="0" err="1" smtClean="0">
                <a:solidFill>
                  <a:schemeClr val="tx1"/>
                </a:solidFill>
                <a:cs typeface="B Nazanin" panose="00000400000000000000" pitchFamily="2" charset="-78"/>
              </a:rPr>
              <a:t>كشور</a:t>
            </a:r>
            <a:r>
              <a:rPr lang="fa-IR" dirty="0" smtClean="0">
                <a:solidFill>
                  <a:schemeClr val="tx1"/>
                </a:solidFill>
                <a:cs typeface="B Nazanin" panose="00000400000000000000" pitchFamily="2" charset="-78"/>
              </a:rPr>
              <a:t> و </a:t>
            </a:r>
            <a:r>
              <a:rPr lang="fa-IR" dirty="0" err="1" smtClean="0">
                <a:solidFill>
                  <a:schemeClr val="tx1"/>
                </a:solidFill>
                <a:cs typeface="B Nazanin" panose="00000400000000000000" pitchFamily="2" charset="-78"/>
              </a:rPr>
              <a:t>بين</a:t>
            </a:r>
            <a:r>
              <a:rPr lang="fa-IR" dirty="0" smtClean="0">
                <a:solidFill>
                  <a:schemeClr val="tx1"/>
                </a:solidFill>
                <a:cs typeface="B Nazanin" panose="00000400000000000000" pitchFamily="2" charset="-78"/>
              </a:rPr>
              <a:t> </a:t>
            </a:r>
            <a:r>
              <a:rPr lang="fa-IR" dirty="0" err="1" smtClean="0">
                <a:solidFill>
                  <a:schemeClr val="tx1"/>
                </a:solidFill>
                <a:cs typeface="B Nazanin" panose="00000400000000000000" pitchFamily="2" charset="-78"/>
              </a:rPr>
              <a:t>الملل</a:t>
            </a:r>
            <a:r>
              <a:rPr lang="fa-IR" dirty="0" smtClean="0">
                <a:solidFill>
                  <a:schemeClr val="tx1"/>
                </a:solidFill>
                <a:cs typeface="B Nazanin" panose="00000400000000000000" pitchFamily="2" charset="-78"/>
              </a:rPr>
              <a:t> در </a:t>
            </a:r>
            <a:r>
              <a:rPr lang="fa-IR" dirty="0" err="1" smtClean="0">
                <a:solidFill>
                  <a:schemeClr val="tx1"/>
                </a:solidFill>
                <a:cs typeface="B Nazanin" panose="00000400000000000000" pitchFamily="2" charset="-78"/>
              </a:rPr>
              <a:t>كلاسهاي</a:t>
            </a:r>
            <a:r>
              <a:rPr lang="fa-IR" dirty="0" smtClean="0">
                <a:solidFill>
                  <a:schemeClr val="tx1"/>
                </a:solidFill>
                <a:cs typeface="B Nazanin" panose="00000400000000000000" pitchFamily="2" charset="-78"/>
              </a:rPr>
              <a:t> </a:t>
            </a:r>
            <a:r>
              <a:rPr lang="fa-IR" dirty="0" err="1" smtClean="0">
                <a:solidFill>
                  <a:schemeClr val="tx1"/>
                </a:solidFill>
                <a:cs typeface="B Nazanin" panose="00000400000000000000" pitchFamily="2" charset="-78"/>
              </a:rPr>
              <a:t>آموزشي</a:t>
            </a:r>
            <a:r>
              <a:rPr lang="fa-IR" dirty="0" smtClean="0">
                <a:solidFill>
                  <a:schemeClr val="tx1"/>
                </a:solidFill>
                <a:cs typeface="B Nazanin" panose="00000400000000000000" pitchFamily="2" charset="-78"/>
              </a:rPr>
              <a:t> </a:t>
            </a:r>
          </a:p>
          <a:p>
            <a:pPr algn="r" rtl="1"/>
            <a:endParaRPr lang="fa-IR" dirty="0">
              <a:solidFill>
                <a:schemeClr val="tx1"/>
              </a:solidFill>
            </a:endParaRPr>
          </a:p>
        </p:txBody>
      </p:sp>
      <p:sp>
        <p:nvSpPr>
          <p:cNvPr id="5" name="Date Placeholder 4"/>
          <p:cNvSpPr>
            <a:spLocks noGrp="1"/>
          </p:cNvSpPr>
          <p:nvPr>
            <p:ph type="dt" sz="half" idx="14"/>
          </p:nvPr>
        </p:nvSpPr>
        <p:spPr/>
        <p:txBody>
          <a:bodyPr/>
          <a:lstStyle/>
          <a:p>
            <a:fld id="{EE10FA9E-C179-4EDC-9F0F-31AEDB7A0FFC}" type="datetime8">
              <a:rPr lang="fa-IR" smtClean="0"/>
              <a:pPr/>
              <a:t>16 ژوئيه 18</a:t>
            </a:fld>
            <a:endParaRPr lang="fa-IR"/>
          </a:p>
        </p:txBody>
      </p:sp>
      <p:sp>
        <p:nvSpPr>
          <p:cNvPr id="4" name="Footer Placeholder 3"/>
          <p:cNvSpPr>
            <a:spLocks noGrp="1"/>
          </p:cNvSpPr>
          <p:nvPr>
            <p:ph type="ftr" sz="quarter" idx="16"/>
          </p:nvPr>
        </p:nvSpPr>
        <p:spPr/>
        <p:txBody>
          <a:bodyPr/>
          <a:lstStyle/>
          <a:p>
            <a:r>
              <a:rPr lang="en-US" dirty="0" smtClean="0"/>
              <a:t>Cheraghi.azam79@yahoo.com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15328" cy="857232"/>
          </a:xfrm>
        </p:spPr>
        <p:txBody>
          <a:bodyPr/>
          <a:lstStyle/>
          <a:p>
            <a:pPr algn="r"/>
            <a:r>
              <a:rPr lang="fa-IR" b="1" dirty="0" smtClean="0">
                <a:latin typeface="0 Nazanin"/>
                <a:cs typeface="B Nazanin" pitchFamily="2" charset="-78"/>
              </a:rPr>
              <a:t>مثالهایی از نکات قابل تامل</a:t>
            </a:r>
            <a:endParaRPr lang="fa-IR" b="1" dirty="0">
              <a:latin typeface="0 Nazanin"/>
              <a:cs typeface="B Nazanin" pitchFamily="2" charset="-78"/>
            </a:endParaRPr>
          </a:p>
        </p:txBody>
      </p:sp>
      <p:sp>
        <p:nvSpPr>
          <p:cNvPr id="3" name="Content Placeholder 2"/>
          <p:cNvSpPr>
            <a:spLocks noGrp="1"/>
          </p:cNvSpPr>
          <p:nvPr>
            <p:ph sz="quarter" idx="1"/>
          </p:nvPr>
        </p:nvSpPr>
        <p:spPr>
          <a:xfrm>
            <a:off x="428596" y="571480"/>
            <a:ext cx="8186766" cy="5116654"/>
          </a:xfrm>
        </p:spPr>
        <p:txBody>
          <a:bodyPr>
            <a:normAutofit fontScale="25000" lnSpcReduction="20000"/>
          </a:bodyPr>
          <a:lstStyle/>
          <a:p>
            <a:pPr algn="just">
              <a:lnSpc>
                <a:spcPct val="170000"/>
              </a:lnSpc>
            </a:pPr>
            <a:r>
              <a:rPr lang="fa-IR" sz="9600" dirty="0" smtClean="0"/>
              <a:t>- </a:t>
            </a:r>
            <a:r>
              <a:rPr lang="fa-IR" sz="9600" dirty="0" smtClean="0">
                <a:cs typeface="B Nazanin" pitchFamily="2" charset="-78"/>
              </a:rPr>
              <a:t>تهیه محلولهای هندراب دستی بدون انجام کنترل کیفی محلولهای ساخته شده(محیط تمیز ، استفاده از </a:t>
            </a:r>
            <a:r>
              <a:rPr lang="fa-IR" sz="9600" b="1" dirty="0" smtClean="0">
                <a:solidFill>
                  <a:srgbClr val="FF0000"/>
                </a:solidFill>
                <a:cs typeface="B Nazanin" pitchFamily="2" charset="-78"/>
              </a:rPr>
              <a:t>روش کروماتوگرافی گازها </a:t>
            </a:r>
            <a:r>
              <a:rPr lang="fa-IR" sz="9600" dirty="0" smtClean="0">
                <a:cs typeface="B Nazanin" pitchFamily="2" charset="-78"/>
              </a:rPr>
              <a:t>برای اندازه گیری میزان الکل و </a:t>
            </a:r>
            <a:r>
              <a:rPr lang="fa-IR" sz="9600" b="1" dirty="0" smtClean="0">
                <a:solidFill>
                  <a:srgbClr val="FF0000"/>
                </a:solidFill>
                <a:cs typeface="B Nazanin" pitchFamily="2" charset="-78"/>
              </a:rPr>
              <a:t>تیترومتری</a:t>
            </a:r>
            <a:r>
              <a:rPr lang="fa-IR" sz="9600" dirty="0" smtClean="0">
                <a:cs typeface="B Nazanin" pitchFamily="2" charset="-78"/>
              </a:rPr>
              <a:t> برای ارزیابی میزان اب اکسیژنه) فرمول اصلی : اتانول 80 درصد ،گلیسرول 1/45درصدو پراکسید هیدروژون فرمول دوم ایزوپوپیل الکل75 درصد نقش پراکسید هیدوژن بعنوان اسپورسیدال</a:t>
            </a:r>
          </a:p>
          <a:p>
            <a:pPr>
              <a:lnSpc>
                <a:spcPct val="170000"/>
              </a:lnSpc>
            </a:pPr>
            <a:r>
              <a:rPr lang="fa-IR" sz="9600" dirty="0" smtClean="0">
                <a:cs typeface="B Nazanin" pitchFamily="2" charset="-78"/>
              </a:rPr>
              <a:t>نااگاهی کارکنان از اندیکاسیونهای بهداشت دست در بخشها خصوصا بخشهای ویژه</a:t>
            </a:r>
          </a:p>
          <a:p>
            <a:pPr>
              <a:lnSpc>
                <a:spcPct val="170000"/>
              </a:lnSpc>
            </a:pPr>
            <a:r>
              <a:rPr lang="fa-IR" sz="9600" dirty="0" smtClean="0">
                <a:cs typeface="B Nazanin" pitchFamily="2" charset="-78"/>
              </a:rPr>
              <a:t>ذخیره سازی و نگهداری استاندارد محلولهای ضدعفونی کننده دست (نقطه اشتعال الکل 18 تا 24 درجه سانتی گراد)</a:t>
            </a:r>
          </a:p>
          <a:p>
            <a:pPr>
              <a:lnSpc>
                <a:spcPct val="170000"/>
              </a:lnSpc>
            </a:pPr>
            <a:r>
              <a:rPr lang="fa-IR" sz="9600" dirty="0" smtClean="0">
                <a:cs typeface="B Nazanin" pitchFamily="2" charset="-78"/>
              </a:rPr>
              <a:t>ظرفیت ظروف نگهداری: نیم لیتری جهت جلوگیری از تبخیر در بخشهای عادی و ظروف یک لیتری برای اتاق عمل</a:t>
            </a:r>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endParaRPr lang="fa-IR" dirty="0" smtClean="0"/>
          </a:p>
          <a:p>
            <a:pPr>
              <a:buNone/>
            </a:pPr>
            <a:r>
              <a:rPr lang="fa-IR" dirty="0" smtClean="0"/>
              <a:t> </a:t>
            </a:r>
            <a:endParaRPr lang="fa-IR" dirty="0"/>
          </a:p>
        </p:txBody>
      </p:sp>
      <p:sp>
        <p:nvSpPr>
          <p:cNvPr id="4" name="Date Placeholder 3"/>
          <p:cNvSpPr>
            <a:spLocks noGrp="1"/>
          </p:cNvSpPr>
          <p:nvPr>
            <p:ph type="dt" sz="half" idx="14"/>
          </p:nvPr>
        </p:nvSpPr>
        <p:spPr/>
        <p:txBody>
          <a:bodyPr/>
          <a:lstStyle/>
          <a:p>
            <a:fld id="{912D1679-844C-47E8-9D61-06B962CF53FE}" type="datetime8">
              <a:rPr lang="fa-IR" smtClean="0"/>
              <a:pPr/>
              <a:t>16 ژوئيه 18</a:t>
            </a:fld>
            <a:endParaRPr lang="fa-IR" dirty="0"/>
          </a:p>
        </p:txBody>
      </p:sp>
      <p:sp>
        <p:nvSpPr>
          <p:cNvPr id="5" name="Footer Placeholder 4"/>
          <p:cNvSpPr>
            <a:spLocks noGrp="1"/>
          </p:cNvSpPr>
          <p:nvPr>
            <p:ph type="ftr" sz="quarter" idx="16"/>
          </p:nvPr>
        </p:nvSpPr>
        <p:spPr/>
        <p:txBody>
          <a:bodyPr/>
          <a:lstStyle/>
          <a:p>
            <a:r>
              <a:rPr lang="en-US" smtClean="0"/>
              <a:t>Cheraghi.azam79@yahoo.com</a:t>
            </a:r>
            <a:endParaRPr lang="fa-I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71480"/>
            <a:ext cx="7972452" cy="5753120"/>
          </a:xfrm>
        </p:spPr>
        <p:txBody>
          <a:bodyPr>
            <a:normAutofit/>
          </a:bodyPr>
          <a:lstStyle/>
          <a:p>
            <a:pPr algn="l">
              <a:buNone/>
            </a:pPr>
            <a:r>
              <a:rPr lang="en-US" sz="2800" dirty="0" smtClean="0">
                <a:cs typeface="B Nazanin" pitchFamily="2" charset="-78"/>
              </a:rPr>
              <a:t>Natural nail tips should be kept to ¼ inch in length.</a:t>
            </a:r>
          </a:p>
          <a:p>
            <a:pPr marL="0" indent="0" algn="just">
              <a:lnSpc>
                <a:spcPct val="150000"/>
              </a:lnSpc>
              <a:spcBef>
                <a:spcPts val="0"/>
              </a:spcBef>
              <a:buClrTx/>
              <a:buSzTx/>
              <a:buNone/>
              <a:defRPr/>
            </a:pPr>
            <a:r>
              <a:rPr lang="fa-IR" dirty="0" smtClean="0">
                <a:cs typeface="B Nazanin" pitchFamily="2" charset="-78"/>
              </a:rPr>
              <a:t>ناخن های مصنوعی هم که در مراکز درمانی منع شده است. از طرفی </a:t>
            </a:r>
            <a:r>
              <a:rPr lang="fa-IR" b="1" dirty="0" smtClean="0">
                <a:solidFill>
                  <a:srgbClr val="FF0000"/>
                </a:solidFill>
                <a:cs typeface="B Nazanin" pitchFamily="2" charset="-78"/>
              </a:rPr>
              <a:t>ناخن مصنوعی یا ناخن لاک زده شده نسبت سطح به حجم را افزایش می دهد </a:t>
            </a:r>
            <a:r>
              <a:rPr lang="fa-IR" dirty="0" smtClean="0">
                <a:cs typeface="B Nazanin" pitchFamily="2" charset="-78"/>
              </a:rPr>
              <a:t>ناخن های مصنوعی، پلیمر های مصنوعی اند، در صنایع بیوشیمیایی وقتی می خواهند یک باکتری خیلی زیاد رشد بکند، در مخزن بیوراکتور پک پلیمری می ریزند، میکرواگانیسم را روی آن میریزند، میکرو ارگانیسم به سختی به پک های پلیمری میچسبد، چون هم نسبت سطح به حجم پلیمر زیاد هست هم جنسش برای چسبیدن میکروارگانیسم مناسب است. ناخن مصنوعی هم به همین شکل است و تا 7 برابر ماندگاری میکروارگانیسم روی دست را افزایش می دهد.</a:t>
            </a:r>
          </a:p>
          <a:p>
            <a:endParaRPr lang="en-US" dirty="0"/>
          </a:p>
        </p:txBody>
      </p:sp>
      <p:sp>
        <p:nvSpPr>
          <p:cNvPr id="4" name="Date Placeholder 3"/>
          <p:cNvSpPr>
            <a:spLocks noGrp="1"/>
          </p:cNvSpPr>
          <p:nvPr>
            <p:ph type="dt" sz="half" idx="14"/>
          </p:nvPr>
        </p:nvSpPr>
        <p:spPr/>
        <p:txBody>
          <a:bodyPr/>
          <a:lstStyle/>
          <a:p>
            <a:fld id="{912D1679-844C-47E8-9D61-06B962CF53FE}" type="datetime8">
              <a:rPr lang="fa-IR" smtClean="0"/>
              <a:pPr/>
              <a:t>16 ژوئيه 18</a:t>
            </a:fld>
            <a:endParaRPr lang="fa-IR" dirty="0"/>
          </a:p>
        </p:txBody>
      </p:sp>
      <p:sp>
        <p:nvSpPr>
          <p:cNvPr id="5" name="Footer Placeholder 4"/>
          <p:cNvSpPr>
            <a:spLocks noGrp="1"/>
          </p:cNvSpPr>
          <p:nvPr>
            <p:ph type="ftr" sz="quarter" idx="16"/>
          </p:nvPr>
        </p:nvSpPr>
        <p:spPr/>
        <p:txBody>
          <a:bodyPr/>
          <a:lstStyle/>
          <a:p>
            <a:r>
              <a:rPr lang="en-US" dirty="0" smtClean="0"/>
              <a:t>Cheraghi.azam79@yahoo.com</a:t>
            </a:r>
            <a:endParaRPr lang="fa-I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14356"/>
            <a:ext cx="7829576" cy="5610244"/>
          </a:xfrm>
        </p:spPr>
        <p:txBody>
          <a:bodyPr/>
          <a:lstStyle/>
          <a:p>
            <a:pPr>
              <a:lnSpc>
                <a:spcPct val="150000"/>
              </a:lnSpc>
            </a:pPr>
            <a:r>
              <a:rPr lang="ar-SA" dirty="0" smtClean="0">
                <a:cs typeface="B Nazanin" pitchFamily="2" charset="-78"/>
              </a:rPr>
              <a:t>سنجه 1. دستورالعمل "استفاده ایمن از وسایل حفاظت فردی با توجه به نوع مراقبت" با حداقل‏های مورد انتظار تدوین و کارکنان از آن آگاهی داشته و </a:t>
            </a:r>
            <a:r>
              <a:rPr lang="ar-SA" b="1" dirty="0" smtClean="0">
                <a:solidFill>
                  <a:srgbClr val="FF0000"/>
                </a:solidFill>
                <a:cs typeface="B Nazanin" pitchFamily="2" charset="-78"/>
              </a:rPr>
              <a:t>براساس آن عمل </a:t>
            </a:r>
            <a:r>
              <a:rPr lang="ar-SA" dirty="0" smtClean="0">
                <a:cs typeface="B Nazanin" pitchFamily="2" charset="-78"/>
              </a:rPr>
              <a:t>می‏شود.</a:t>
            </a:r>
            <a:endParaRPr lang="en-US" dirty="0" smtClean="0">
              <a:cs typeface="B Nazanin" pitchFamily="2" charset="-78"/>
            </a:endParaRPr>
          </a:p>
          <a:p>
            <a:pPr>
              <a:lnSpc>
                <a:spcPct val="150000"/>
              </a:lnSpc>
            </a:pPr>
            <a:r>
              <a:rPr lang="ar-SA" dirty="0" smtClean="0">
                <a:cs typeface="B Nazanin" pitchFamily="2" charset="-78"/>
              </a:rPr>
              <a:t>سنجه 2.تمام افرادی که با بیمار در تماس هستند، طبق دستورالعمل "استفاده ایمن از وسایل حفاظت فردی با توجه به نوع مراقبت"اصول حفاظت فردی را رعایت می‏نمایند.</a:t>
            </a:r>
            <a:endParaRPr lang="en-US" dirty="0">
              <a:cs typeface="B Nazanin" pitchFamily="2" charset="-78"/>
            </a:endParaRPr>
          </a:p>
        </p:txBody>
      </p:sp>
      <p:sp>
        <p:nvSpPr>
          <p:cNvPr id="4" name="Date Placeholder 3"/>
          <p:cNvSpPr>
            <a:spLocks noGrp="1"/>
          </p:cNvSpPr>
          <p:nvPr>
            <p:ph type="dt" sz="half" idx="14"/>
          </p:nvPr>
        </p:nvSpPr>
        <p:spPr/>
        <p:txBody>
          <a:bodyPr/>
          <a:lstStyle/>
          <a:p>
            <a:fld id="{C14E9A26-43B0-42DA-91C0-6E21AED1E2D3}" type="datetime8">
              <a:rPr lang="fa-IR" smtClean="0"/>
              <a:pPr/>
              <a:t>16 ژوئيه 18</a:t>
            </a:fld>
            <a:endParaRPr lang="fa-IR"/>
          </a:p>
        </p:txBody>
      </p:sp>
      <p:sp>
        <p:nvSpPr>
          <p:cNvPr id="5" name="Footer Placeholder 4"/>
          <p:cNvSpPr>
            <a:spLocks noGrp="1"/>
          </p:cNvSpPr>
          <p:nvPr>
            <p:ph type="ftr" sz="quarter" idx="16"/>
          </p:nvPr>
        </p:nvSpPr>
        <p:spPr/>
        <p:txBody>
          <a:bodyPr/>
          <a:lstStyle/>
          <a:p>
            <a:r>
              <a:rPr lang="en-US" smtClean="0"/>
              <a:t>Cheraghi.azam79@yahoo.com</a:t>
            </a:r>
            <a:endParaRPr lang="fa-I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0034" y="857232"/>
            <a:ext cx="7715304" cy="5174938"/>
          </a:xfrm>
        </p:spPr>
        <p:txBody>
          <a:bodyPr>
            <a:noAutofit/>
          </a:bodyPr>
          <a:lstStyle/>
          <a:p>
            <a:pPr algn="just" rtl="1">
              <a:lnSpc>
                <a:spcPct val="200000"/>
              </a:lnSpc>
            </a:pPr>
            <a:r>
              <a:rPr lang="fa-IR" sz="2800" b="1" dirty="0" smtClean="0">
                <a:solidFill>
                  <a:schemeClr val="tx1"/>
                </a:solidFill>
                <a:cs typeface="B Nazanin" panose="00000400000000000000" pitchFamily="2" charset="-78"/>
              </a:rPr>
              <a:t>با توجه به نوع مراقبت (تماسی- قطره ای و هوابرد) وسایل حفاظت فردی شناسایی و در بخشهای بستری با توجه به نوع مراقبت موجود، ورودی </a:t>
            </a:r>
            <a:r>
              <a:rPr lang="fa-IR" sz="2800" b="1" u="sng" dirty="0" smtClean="0">
                <a:solidFill>
                  <a:srgbClr val="FF0000"/>
                </a:solidFill>
                <a:cs typeface="B Nazanin" panose="00000400000000000000" pitchFamily="2" charset="-78"/>
              </a:rPr>
              <a:t>اتاقهای ایزوله </a:t>
            </a:r>
            <a:r>
              <a:rPr lang="fa-IR" sz="2800" b="1" dirty="0" smtClean="0">
                <a:solidFill>
                  <a:schemeClr val="tx1"/>
                </a:solidFill>
                <a:cs typeface="B Nazanin" panose="00000400000000000000" pitchFamily="2" charset="-78"/>
              </a:rPr>
              <a:t>و بخشهای بستری بیماران با نقص سیستم ایمنی/ پیوند / شیمی درمانی برای کارکنان و مراقبت دهندگان بیماران تأمین شده است</a:t>
            </a:r>
            <a:r>
              <a:rPr lang="fa-IR" sz="2800" b="1" dirty="0" smtClean="0">
                <a:solidFill>
                  <a:schemeClr val="tx1"/>
                </a:solidFill>
              </a:rPr>
              <a:t>.</a:t>
            </a:r>
          </a:p>
        </p:txBody>
      </p:sp>
      <p:sp>
        <p:nvSpPr>
          <p:cNvPr id="5" name="Date Placeholder 4"/>
          <p:cNvSpPr>
            <a:spLocks noGrp="1"/>
          </p:cNvSpPr>
          <p:nvPr>
            <p:ph type="dt" sz="half" idx="14"/>
          </p:nvPr>
        </p:nvSpPr>
        <p:spPr/>
        <p:txBody>
          <a:bodyPr/>
          <a:lstStyle/>
          <a:p>
            <a:fld id="{AEC5F2B0-2BFF-4B55-A85D-9C30C21FEC54}" type="datetime8">
              <a:rPr lang="fa-IR" smtClean="0"/>
              <a:pPr/>
              <a:t>16 ژوئيه 18</a:t>
            </a:fld>
            <a:endParaRPr lang="fa-IR"/>
          </a:p>
        </p:txBody>
      </p:sp>
      <p:sp>
        <p:nvSpPr>
          <p:cNvPr id="4" name="Footer Placeholder 3"/>
          <p:cNvSpPr>
            <a:spLocks noGrp="1"/>
          </p:cNvSpPr>
          <p:nvPr>
            <p:ph type="ftr" sz="quarter" idx="16"/>
          </p:nvPr>
        </p:nvSpPr>
        <p:spPr/>
        <p:txBody>
          <a:bodyPr/>
          <a:lstStyle/>
          <a:p>
            <a:r>
              <a:rPr lang="en-US" smtClean="0"/>
              <a:t>Cheraghi.azam79@yahoo.com</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4546" y="642918"/>
            <a:ext cx="4286279" cy="584775"/>
          </a:xfrm>
          <a:prstGeom prst="rect">
            <a:avLst/>
          </a:prstGeom>
        </p:spPr>
        <p:txBody>
          <a:bodyPr wrap="square">
            <a:spAutoFit/>
          </a:bodyPr>
          <a:lstStyle/>
          <a:p>
            <a:r>
              <a:rPr lang="fa-IR" sz="3200" b="1" dirty="0" smtClean="0">
                <a:effectLst>
                  <a:outerShdw blurRad="38100" dist="38100" dir="2700000" algn="tl">
                    <a:srgbClr val="C0C0C0"/>
                  </a:outerShdw>
                </a:effectLst>
                <a:cs typeface="B Nazanin" pitchFamily="2" charset="-78"/>
              </a:rPr>
              <a:t>تجهیزات حفاظت فردی</a:t>
            </a:r>
            <a:endParaRPr lang="fa-IR" sz="3200" dirty="0">
              <a:cs typeface="B Nazanin" pitchFamily="2" charset="-78"/>
            </a:endParaRPr>
          </a:p>
        </p:txBody>
      </p:sp>
      <p:pic>
        <p:nvPicPr>
          <p:cNvPr id="9" name="Picture 9" descr="MASK"/>
          <p:cNvPicPr>
            <a:picLocks noGrp="1" noChangeAspect="1" noChangeArrowheads="1"/>
          </p:cNvPicPr>
          <p:nvPr>
            <p:ph sz="quarter" idx="1"/>
          </p:nvPr>
        </p:nvPicPr>
        <p:blipFill>
          <a:blip r:embed="rId2" cstate="print"/>
          <a:srcRect/>
          <a:stretch>
            <a:fillRect/>
          </a:stretch>
        </p:blipFill>
        <p:spPr>
          <a:xfrm>
            <a:off x="1857356" y="1844675"/>
            <a:ext cx="2160588" cy="2016125"/>
          </a:xfrm>
          <a:ln/>
        </p:spPr>
      </p:pic>
      <p:sp>
        <p:nvSpPr>
          <p:cNvPr id="12" name="Date Placeholder 11"/>
          <p:cNvSpPr>
            <a:spLocks noGrp="1"/>
          </p:cNvSpPr>
          <p:nvPr>
            <p:ph type="dt" sz="half" idx="14"/>
          </p:nvPr>
        </p:nvSpPr>
        <p:spPr/>
        <p:txBody>
          <a:bodyPr/>
          <a:lstStyle/>
          <a:p>
            <a:fld id="{574807F8-6FE8-4CA3-918F-8C8018915F07}" type="datetime8">
              <a:rPr lang="fa-IR" smtClean="0"/>
              <a:pPr/>
              <a:t>16 ژوئيه 18</a:t>
            </a:fld>
            <a:endParaRPr lang="fa-IR"/>
          </a:p>
        </p:txBody>
      </p:sp>
      <p:sp>
        <p:nvSpPr>
          <p:cNvPr id="13" name="Footer Placeholder 12"/>
          <p:cNvSpPr>
            <a:spLocks noGrp="1"/>
          </p:cNvSpPr>
          <p:nvPr>
            <p:ph type="ftr" sz="quarter" idx="16"/>
          </p:nvPr>
        </p:nvSpPr>
        <p:spPr/>
        <p:txBody>
          <a:bodyPr/>
          <a:lstStyle/>
          <a:p>
            <a:r>
              <a:rPr lang="en-US" smtClean="0"/>
              <a:t>Cheraghi.azam79@yahoo.com</a:t>
            </a:r>
            <a:endParaRPr lang="fa-IR"/>
          </a:p>
        </p:txBody>
      </p:sp>
      <p:pic>
        <p:nvPicPr>
          <p:cNvPr id="5" name="Picture 10" descr="Scrubbing"/>
          <p:cNvPicPr>
            <a:picLocks noGrp="1" noChangeAspect="1" noChangeArrowheads="1"/>
          </p:cNvPicPr>
          <p:nvPr>
            <p:ph sz="quarter" idx="4294967295"/>
          </p:nvPr>
        </p:nvPicPr>
        <p:blipFill>
          <a:blip r:embed="rId3" cstate="print"/>
          <a:srcRect/>
          <a:stretch>
            <a:fillRect/>
          </a:stretch>
        </p:blipFill>
        <p:spPr>
          <a:xfrm>
            <a:off x="5214942" y="1857364"/>
            <a:ext cx="2384425" cy="2160588"/>
          </a:xfrm>
          <a:prstGeom prst="rect">
            <a:avLst/>
          </a:prstGeom>
          <a:ln/>
        </p:spPr>
      </p:pic>
      <p:pic>
        <p:nvPicPr>
          <p:cNvPr id="8" name="Picture 14" descr="hopes03"/>
          <p:cNvPicPr>
            <a:picLocks noGrp="1" noChangeAspect="1" noChangeArrowheads="1"/>
          </p:cNvPicPr>
          <p:nvPr>
            <p:ph sz="quarter" idx="4294967295"/>
          </p:nvPr>
        </p:nvPicPr>
        <p:blipFill>
          <a:blip r:embed="rId4" cstate="print"/>
          <a:srcRect/>
          <a:stretch>
            <a:fillRect/>
          </a:stretch>
        </p:blipFill>
        <p:spPr>
          <a:xfrm>
            <a:off x="5143504" y="4286256"/>
            <a:ext cx="2460625" cy="2127250"/>
          </a:xfrm>
          <a:prstGeom prst="rect">
            <a:avLst/>
          </a:prstGeom>
          <a:ln/>
        </p:spPr>
      </p:pic>
      <p:cxnSp>
        <p:nvCxnSpPr>
          <p:cNvPr id="7" name="Straight Connector 6"/>
          <p:cNvCxnSpPr/>
          <p:nvPr/>
        </p:nvCxnSpPr>
        <p:spPr>
          <a:xfrm rot="5400000">
            <a:off x="2607455" y="4250537"/>
            <a:ext cx="4214842"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12" descr="CAJ6RYV9"/>
          <p:cNvPicPr>
            <a:picLocks noChangeAspect="1" noChangeArrowheads="1"/>
          </p:cNvPicPr>
          <p:nvPr/>
        </p:nvPicPr>
        <p:blipFill>
          <a:blip r:embed="rId5" cstate="print"/>
          <a:srcRect/>
          <a:stretch>
            <a:fillRect/>
          </a:stretch>
        </p:blipFill>
        <p:spPr>
          <a:xfrm>
            <a:off x="1857356" y="3933825"/>
            <a:ext cx="2160588" cy="2232025"/>
          </a:xfrm>
          <a:prstGeom prst="rect">
            <a:avLst/>
          </a:prstGeom>
          <a:ln/>
        </p:spPr>
      </p:pic>
    </p:spTree>
  </p:cSld>
  <p:clrMapOvr>
    <a:masterClrMapping/>
  </p:clrMapOvr>
  <p:transition>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571480"/>
            <a:ext cx="8358214" cy="5753120"/>
          </a:xfrm>
        </p:spPr>
        <p:txBody>
          <a:bodyPr>
            <a:normAutofit/>
          </a:bodyPr>
          <a:lstStyle/>
          <a:p>
            <a:pPr lvl="1">
              <a:lnSpc>
                <a:spcPct val="200000"/>
              </a:lnSpc>
            </a:pPr>
            <a:r>
              <a:rPr lang="fa-IR" sz="2800" dirty="0" smtClean="0">
                <a:cs typeface="B Nazanin" pitchFamily="2" charset="-78"/>
              </a:rPr>
              <a:t>انتقال از نوع تماسی ( زونا منتشر ، تب های خونریزی دهنده ، اسهال های شدید ، </a:t>
            </a:r>
            <a:r>
              <a:rPr lang="en-US" sz="2800" dirty="0" smtClean="0">
                <a:cs typeface="B Nazanin" pitchFamily="2" charset="-78"/>
              </a:rPr>
              <a:t>Multi Drug Resistance</a:t>
            </a:r>
            <a:r>
              <a:rPr lang="fa-IR" sz="2800" dirty="0" smtClean="0">
                <a:cs typeface="B Nazanin" pitchFamily="2" charset="-78"/>
              </a:rPr>
              <a:t> )</a:t>
            </a:r>
            <a:r>
              <a:rPr lang="en-US" sz="2800" dirty="0" err="1" smtClean="0">
                <a:cs typeface="B Nazanin" pitchFamily="2" charset="-78"/>
              </a:rPr>
              <a:t>cantact</a:t>
            </a:r>
            <a:endParaRPr lang="en-US" sz="2800" dirty="0" smtClean="0">
              <a:cs typeface="B Nazanin" pitchFamily="2" charset="-78"/>
            </a:endParaRPr>
          </a:p>
          <a:p>
            <a:pPr lvl="1">
              <a:lnSpc>
                <a:spcPct val="200000"/>
              </a:lnSpc>
            </a:pPr>
            <a:r>
              <a:rPr lang="fa-IR" sz="2800" dirty="0" smtClean="0">
                <a:cs typeface="B Nazanin" pitchFamily="2" charset="-78"/>
              </a:rPr>
              <a:t>انتقال از نوع قطره ایی ( مننژیت ، آنفلونزاهای فصلی، پنومونی ها )</a:t>
            </a:r>
            <a:r>
              <a:rPr lang="en-US" sz="2800" dirty="0" err="1" smtClean="0">
                <a:cs typeface="B Nazanin" pitchFamily="2" charset="-78"/>
              </a:rPr>
              <a:t>deraplet</a:t>
            </a:r>
            <a:endParaRPr lang="en-US" sz="2800" dirty="0" smtClean="0">
              <a:cs typeface="B Nazanin" pitchFamily="2" charset="-78"/>
            </a:endParaRPr>
          </a:p>
          <a:p>
            <a:pPr lvl="1">
              <a:lnSpc>
                <a:spcPct val="200000"/>
              </a:lnSpc>
            </a:pPr>
            <a:r>
              <a:rPr lang="fa-IR" sz="2800" dirty="0" smtClean="0">
                <a:cs typeface="B Nazanin" pitchFamily="2" charset="-78"/>
              </a:rPr>
              <a:t>انتقال از نوع هوابرد (سارس ، سل ، تب های خونریزی دهنده ، زونا منتشر)</a:t>
            </a:r>
            <a:r>
              <a:rPr lang="en-US" sz="2800" dirty="0" err="1" smtClean="0">
                <a:cs typeface="B Nazanin" pitchFamily="2" charset="-78"/>
              </a:rPr>
              <a:t>airborn</a:t>
            </a:r>
            <a:endParaRPr lang="en-US" sz="2800" dirty="0" smtClean="0">
              <a:cs typeface="B Nazanin" pitchFamily="2" charset="-78"/>
            </a:endParaRPr>
          </a:p>
          <a:p>
            <a:endParaRPr lang="en-US" dirty="0"/>
          </a:p>
        </p:txBody>
      </p:sp>
      <p:sp>
        <p:nvSpPr>
          <p:cNvPr id="4" name="Date Placeholder 3"/>
          <p:cNvSpPr>
            <a:spLocks noGrp="1"/>
          </p:cNvSpPr>
          <p:nvPr>
            <p:ph type="dt" sz="half" idx="14"/>
          </p:nvPr>
        </p:nvSpPr>
        <p:spPr/>
        <p:txBody>
          <a:bodyPr/>
          <a:lstStyle/>
          <a:p>
            <a:fld id="{AE317C2E-304E-474E-8640-13BCE2979C78}" type="datetime8">
              <a:rPr lang="fa-IR" smtClean="0"/>
              <a:pPr/>
              <a:t>16 ژوئيه 18</a:t>
            </a:fld>
            <a:endParaRPr lang="fa-IR"/>
          </a:p>
        </p:txBody>
      </p:sp>
      <p:sp>
        <p:nvSpPr>
          <p:cNvPr id="5" name="Footer Placeholder 4"/>
          <p:cNvSpPr>
            <a:spLocks noGrp="1"/>
          </p:cNvSpPr>
          <p:nvPr>
            <p:ph type="ftr" sz="quarter" idx="16"/>
          </p:nvPr>
        </p:nvSpPr>
        <p:spPr/>
        <p:txBody>
          <a:bodyPr/>
          <a:lstStyle/>
          <a:p>
            <a:r>
              <a:rPr lang="en-US" smtClean="0"/>
              <a:t>Cheraghi.azam79@yahoo.com</a:t>
            </a:r>
            <a:endParaRPr lang="fa-I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20" y="714356"/>
            <a:ext cx="8229600" cy="5538806"/>
          </a:xfrm>
        </p:spPr>
        <p:txBody>
          <a:bodyPr/>
          <a:lstStyle/>
          <a:p>
            <a:pPr>
              <a:lnSpc>
                <a:spcPct val="200000"/>
              </a:lnSpc>
            </a:pPr>
            <a:r>
              <a:rPr lang="ar-SA" dirty="0" smtClean="0">
                <a:cs typeface="B Nazanin" pitchFamily="2" charset="-78"/>
              </a:rPr>
              <a:t>سنجه 1.روش اجرایی "مدیریت مواجهه شغلی" با حداقل‏های مورد انتظار تدوین شده و کارکنان از آن آگاهی دارند و براساس آن عمل می‏نمایند.</a:t>
            </a:r>
            <a:endParaRPr lang="en-US" dirty="0" smtClean="0">
              <a:cs typeface="B Nazanin" pitchFamily="2" charset="-78"/>
            </a:endParaRPr>
          </a:p>
          <a:p>
            <a:pPr>
              <a:lnSpc>
                <a:spcPct val="200000"/>
              </a:lnSpc>
            </a:pPr>
            <a:r>
              <a:rPr lang="ar-SA" dirty="0" smtClean="0">
                <a:cs typeface="B Nazanin" pitchFamily="2" charset="-78"/>
              </a:rPr>
              <a:t>سنجه 2 . کمیته کنترل عفونت نتایج مواجهه شغلی را بررسی و اقدامات اصلاحی / بهبود کیفیت تدوین و اجرا می‏نماید.</a:t>
            </a:r>
            <a:endParaRPr lang="en-US" dirty="0" smtClean="0">
              <a:cs typeface="B Nazanin" pitchFamily="2" charset="-78"/>
            </a:endParaRPr>
          </a:p>
          <a:p>
            <a:endParaRPr lang="fa-IR" dirty="0"/>
          </a:p>
        </p:txBody>
      </p:sp>
      <p:sp>
        <p:nvSpPr>
          <p:cNvPr id="4" name="Date Placeholder 3"/>
          <p:cNvSpPr>
            <a:spLocks noGrp="1"/>
          </p:cNvSpPr>
          <p:nvPr>
            <p:ph type="dt" sz="half" idx="14"/>
          </p:nvPr>
        </p:nvSpPr>
        <p:spPr/>
        <p:txBody>
          <a:bodyPr/>
          <a:lstStyle/>
          <a:p>
            <a:fld id="{912D1679-844C-47E8-9D61-06B962CF53FE}" type="datetime8">
              <a:rPr lang="fa-IR" smtClean="0"/>
              <a:pPr/>
              <a:t>16 ژوئيه 18</a:t>
            </a:fld>
            <a:endParaRPr lang="fa-IR"/>
          </a:p>
        </p:txBody>
      </p:sp>
      <p:sp>
        <p:nvSpPr>
          <p:cNvPr id="5" name="Footer Placeholder 4"/>
          <p:cNvSpPr>
            <a:spLocks noGrp="1"/>
          </p:cNvSpPr>
          <p:nvPr>
            <p:ph type="ftr" sz="quarter" idx="16"/>
          </p:nvPr>
        </p:nvSpPr>
        <p:spPr/>
        <p:txBody>
          <a:bodyPr/>
          <a:lstStyle/>
          <a:p>
            <a:r>
              <a:rPr lang="en-US" smtClean="0"/>
              <a:t>Cheraghi.azam79@yahoo.com</a:t>
            </a:r>
            <a:endParaRPr lang="fa-I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8429652" cy="6643710"/>
          </a:xfrm>
        </p:spPr>
        <p:txBody>
          <a:bodyPr>
            <a:normAutofit lnSpcReduction="10000"/>
          </a:bodyPr>
          <a:lstStyle/>
          <a:p>
            <a:pPr algn="r" rtl="1">
              <a:lnSpc>
                <a:spcPct val="150000"/>
              </a:lnSpc>
            </a:pPr>
            <a:r>
              <a:rPr lang="fa-IR" sz="2600" dirty="0" smtClean="0">
                <a:cs typeface="B Nazanin" pitchFamily="2" charset="-78"/>
              </a:rPr>
              <a:t>اقدامات پیشگیری شامل</a:t>
            </a:r>
            <a:r>
              <a:rPr lang="en-US" sz="2600" dirty="0" smtClean="0">
                <a:cs typeface="B Nazanin" pitchFamily="2" charset="-78"/>
              </a:rPr>
              <a:t>: </a:t>
            </a:r>
            <a:r>
              <a:rPr lang="fa-IR" sz="2600" dirty="0" smtClean="0">
                <a:cs typeface="B Nazanin" pitchFamily="2" charset="-78"/>
              </a:rPr>
              <a:t>ارزیابی تیتر آنتی بادی</a:t>
            </a:r>
            <a:endParaRPr lang="en-US" sz="2600" dirty="0" smtClean="0">
              <a:cs typeface="B Nazanin" pitchFamily="2" charset="-78"/>
            </a:endParaRPr>
          </a:p>
          <a:p>
            <a:pPr algn="r" rtl="1">
              <a:lnSpc>
                <a:spcPct val="150000"/>
              </a:lnSpc>
            </a:pPr>
            <a:r>
              <a:rPr lang="fa-IR" sz="2600" dirty="0" smtClean="0">
                <a:cs typeface="B Nazanin" pitchFamily="2" charset="-78"/>
              </a:rPr>
              <a:t>چینش نیروها و کسانی که تیتر پایین آنتی بادی</a:t>
            </a:r>
            <a:r>
              <a:rPr lang="en-US" sz="2600" dirty="0" smtClean="0">
                <a:cs typeface="B Nazanin" pitchFamily="2" charset="-78"/>
              </a:rPr>
              <a:t>)</a:t>
            </a:r>
            <a:r>
              <a:rPr lang="fa-IR" sz="2600" dirty="0" smtClean="0">
                <a:cs typeface="B Nazanin" pitchFamily="2" charset="-78"/>
              </a:rPr>
              <a:t>ایمنی کمتر</a:t>
            </a:r>
            <a:r>
              <a:rPr lang="en-US" sz="2600" dirty="0" smtClean="0">
                <a:cs typeface="B Nazanin" pitchFamily="2" charset="-78"/>
              </a:rPr>
              <a:t>( </a:t>
            </a:r>
            <a:r>
              <a:rPr lang="fa-IR" sz="2600" dirty="0" smtClean="0">
                <a:cs typeface="B Nazanin" pitchFamily="2" charset="-78"/>
              </a:rPr>
              <a:t>دارند</a:t>
            </a:r>
            <a:endParaRPr lang="en-US" sz="2600" dirty="0" smtClean="0">
              <a:cs typeface="B Nazanin" pitchFamily="2" charset="-78"/>
            </a:endParaRPr>
          </a:p>
          <a:p>
            <a:pPr>
              <a:lnSpc>
                <a:spcPct val="150000"/>
              </a:lnSpc>
            </a:pPr>
            <a:r>
              <a:rPr lang="fa-IR" sz="2600" dirty="0" smtClean="0">
                <a:cs typeface="B Nazanin" pitchFamily="2" charset="-78"/>
              </a:rPr>
              <a:t>معاینات شغلی در بدو شروع به کار</a:t>
            </a:r>
            <a:endParaRPr lang="en-US" sz="2600" dirty="0" smtClean="0">
              <a:cs typeface="B Nazanin" pitchFamily="2" charset="-78"/>
            </a:endParaRPr>
          </a:p>
          <a:p>
            <a:pPr algn="r" rtl="1">
              <a:lnSpc>
                <a:spcPct val="150000"/>
              </a:lnSpc>
            </a:pPr>
            <a:r>
              <a:rPr lang="fa-IR" sz="2600" dirty="0" smtClean="0">
                <a:cs typeface="B Nazanin" pitchFamily="2" charset="-78"/>
              </a:rPr>
              <a:t>اطلاع رسانی مدیریت مواجهه شغلی</a:t>
            </a:r>
            <a:r>
              <a:rPr lang="en-US" sz="2600" dirty="0" smtClean="0">
                <a:cs typeface="B Nazanin" pitchFamily="2" charset="-78"/>
              </a:rPr>
              <a:t> - </a:t>
            </a:r>
            <a:r>
              <a:rPr lang="fa-IR" sz="2600" dirty="0" smtClean="0">
                <a:cs typeface="B Nazanin" pitchFamily="2" charset="-78"/>
              </a:rPr>
              <a:t>تامین امکانات کافی حفاظت فردی </a:t>
            </a:r>
            <a:endParaRPr lang="en-US" sz="2600" dirty="0" smtClean="0">
              <a:cs typeface="B Nazanin" pitchFamily="2" charset="-78"/>
            </a:endParaRPr>
          </a:p>
          <a:p>
            <a:pPr>
              <a:lnSpc>
                <a:spcPct val="150000"/>
              </a:lnSpc>
            </a:pPr>
            <a:r>
              <a:rPr lang="fa-IR" sz="2600" dirty="0" smtClean="0">
                <a:cs typeface="B Nazanin" pitchFamily="2" charset="-78"/>
              </a:rPr>
              <a:t>اقدامات درمان شامل</a:t>
            </a:r>
            <a:r>
              <a:rPr lang="en-US" sz="2600" dirty="0" smtClean="0">
                <a:cs typeface="B Nazanin" pitchFamily="2" charset="-78"/>
              </a:rPr>
              <a:t>: </a:t>
            </a:r>
            <a:r>
              <a:rPr lang="fa-IR" sz="2600" dirty="0" smtClean="0">
                <a:solidFill>
                  <a:srgbClr val="FF0000"/>
                </a:solidFill>
                <a:cs typeface="B Nazanin" pitchFamily="2" charset="-78"/>
              </a:rPr>
              <a:t>ویالهای ایمونوگلوبولین مورد نیاز آنها جهت مدیریت مواجهه </a:t>
            </a:r>
            <a:r>
              <a:rPr lang="fa-IR" sz="2600" dirty="0" smtClean="0">
                <a:solidFill>
                  <a:srgbClr val="FF0000"/>
                </a:solidFill>
                <a:cs typeface="B Nazanin" pitchFamily="2" charset="-78"/>
              </a:rPr>
              <a:t>شغلی</a:t>
            </a:r>
            <a:r>
              <a:rPr lang="en-US" sz="900" dirty="0" smtClean="0">
                <a:solidFill>
                  <a:srgbClr val="FF0000"/>
                </a:solidFill>
                <a:cs typeface="B Nazanin" pitchFamily="2" charset="-78"/>
              </a:rPr>
              <a:t>m/</a:t>
            </a:r>
            <a:r>
              <a:rPr lang="en-US" sz="900" dirty="0" err="1" smtClean="0">
                <a:solidFill>
                  <a:srgbClr val="FF0000"/>
                </a:solidFill>
                <a:cs typeface="B Nazanin" pitchFamily="2" charset="-78"/>
              </a:rPr>
              <a:t>pkg</a:t>
            </a:r>
            <a:r>
              <a:rPr lang="fa-IR" sz="2600" dirty="0" smtClean="0">
                <a:solidFill>
                  <a:srgbClr val="FF0000"/>
                </a:solidFill>
                <a:cs typeface="B Nazanin" pitchFamily="2" charset="-78"/>
              </a:rPr>
              <a:t>0/06</a:t>
            </a:r>
            <a:r>
              <a:rPr lang="fa-IR" sz="2600" dirty="0" smtClean="0">
                <a:cs typeface="B Nazanin" pitchFamily="2" charset="-78"/>
              </a:rPr>
              <a:t>افراد </a:t>
            </a:r>
            <a:r>
              <a:rPr lang="fa-IR" sz="2600" dirty="0" smtClean="0">
                <a:cs typeface="B Nazanin" pitchFamily="2" charset="-78"/>
              </a:rPr>
              <a:t>و کسانی که تیتر پایین آنتی بادی دارند مشخص نمودن کارکنان </a:t>
            </a:r>
            <a:r>
              <a:rPr lang="en-US" sz="2600" dirty="0" smtClean="0">
                <a:cs typeface="B Nazanin" pitchFamily="2" charset="-78"/>
              </a:rPr>
              <a:t>non-response</a:t>
            </a:r>
            <a:r>
              <a:rPr lang="fa-IR" sz="2800" dirty="0" smtClean="0">
                <a:cs typeface="B Nazanin" pitchFamily="2" charset="-78"/>
              </a:rPr>
              <a:t> </a:t>
            </a:r>
            <a:r>
              <a:rPr lang="fa-IR" sz="1500" dirty="0" smtClean="0">
                <a:cs typeface="B Nazanin" pitchFamily="2" charset="-78"/>
              </a:rPr>
              <a:t>(نوزادان بدنیا آمده از مادر الوده توصیه به تجویز ایمنوگلوبولین طی12 ساعت بعد از تولد بزرگسالان نیدل استیک زیر 24 ساعت و مواجهه </a:t>
            </a:r>
            <a:r>
              <a:rPr lang="en-US" sz="1500" dirty="0" smtClean="0">
                <a:cs typeface="B Nazanin" pitchFamily="2" charset="-78"/>
              </a:rPr>
              <a:t>Sexual</a:t>
            </a:r>
            <a:r>
              <a:rPr lang="fa-IR" sz="1500" dirty="0" smtClean="0">
                <a:cs typeface="B Nazanin" pitchFamily="2" charset="-78"/>
              </a:rPr>
              <a:t> تا </a:t>
            </a:r>
            <a:r>
              <a:rPr lang="fa-IR" sz="1500" dirty="0" smtClean="0">
                <a:cs typeface="B Nazanin" pitchFamily="2" charset="-78"/>
              </a:rPr>
              <a:t>14روز</a:t>
            </a:r>
            <a:r>
              <a:rPr lang="fa-IR" sz="1500" dirty="0" smtClean="0">
                <a:cs typeface="B Nazanin" pitchFamily="2" charset="-78"/>
              </a:rPr>
              <a:t>)</a:t>
            </a:r>
            <a:endParaRPr lang="en-US" sz="1500" dirty="0" smtClean="0">
              <a:cs typeface="B Nazanin" pitchFamily="2" charset="-78"/>
            </a:endParaRPr>
          </a:p>
          <a:p>
            <a:pPr algn="r" rtl="1">
              <a:lnSpc>
                <a:spcPct val="150000"/>
              </a:lnSpc>
            </a:pPr>
            <a:r>
              <a:rPr lang="fa-IR" sz="2600" dirty="0" smtClean="0">
                <a:cs typeface="B Nazanin" pitchFamily="2" charset="-78"/>
              </a:rPr>
              <a:t>اقدامات پیگیری شامل</a:t>
            </a:r>
            <a:r>
              <a:rPr lang="en-US" sz="2600" dirty="0" smtClean="0">
                <a:cs typeface="B Nazanin" pitchFamily="2" charset="-78"/>
              </a:rPr>
              <a:t>: </a:t>
            </a:r>
            <a:r>
              <a:rPr lang="fa-IR" sz="2600" dirty="0" smtClean="0">
                <a:cs typeface="B Nazanin" pitchFamily="2" charset="-78"/>
              </a:rPr>
              <a:t>اقداماتِ بعد از مواجهه شغلی در خصوص نحوه انجام آزمایشات</a:t>
            </a:r>
            <a:r>
              <a:rPr lang="en-US" sz="2600" dirty="0" smtClean="0">
                <a:cs typeface="B Nazanin" pitchFamily="2" charset="-78"/>
              </a:rPr>
              <a:t> </a:t>
            </a:r>
            <a:r>
              <a:rPr lang="en-US" sz="2600" dirty="0" smtClean="0">
                <a:cs typeface="B Nazanin" pitchFamily="2" charset="-78"/>
              </a:rPr>
              <a:t>/</a:t>
            </a:r>
            <a:r>
              <a:rPr lang="fa-IR" sz="2600" dirty="0" smtClean="0">
                <a:cs typeface="B Nazanin" pitchFamily="2" charset="-78"/>
              </a:rPr>
              <a:t>استفاده </a:t>
            </a:r>
            <a:r>
              <a:rPr lang="fa-IR" sz="2600" dirty="0" smtClean="0">
                <a:cs typeface="B Nazanin" pitchFamily="2" charset="-78"/>
              </a:rPr>
              <a:t>از آنتی ویروسها</a:t>
            </a:r>
          </a:p>
          <a:p>
            <a:pPr algn="r" rtl="1">
              <a:lnSpc>
                <a:spcPct val="150000"/>
              </a:lnSpc>
            </a:pPr>
            <a:r>
              <a:rPr lang="fa-IR" sz="2600" b="1" dirty="0" smtClean="0">
                <a:solidFill>
                  <a:srgbClr val="FF0000"/>
                </a:solidFill>
                <a:cs typeface="B Nazanin" pitchFamily="2" charset="-78"/>
              </a:rPr>
              <a:t>تحلیل نتایج مواجهه شغلی در کمیته کنترل عفونت</a:t>
            </a:r>
            <a:r>
              <a:rPr lang="fa-IR" sz="1400" b="1" dirty="0" smtClean="0">
                <a:solidFill>
                  <a:srgbClr val="FF0000"/>
                </a:solidFill>
                <a:cs typeface="B Nazanin" pitchFamily="2" charset="-78"/>
              </a:rPr>
              <a:t>(ایمنی الزامی)</a:t>
            </a:r>
            <a:endParaRPr lang="en-US" sz="1400" b="1" dirty="0" smtClean="0">
              <a:solidFill>
                <a:srgbClr val="FF0000"/>
              </a:solidFill>
              <a:cs typeface="B Nazanin" pitchFamily="2" charset="-78"/>
            </a:endParaRPr>
          </a:p>
        </p:txBody>
      </p:sp>
      <p:sp>
        <p:nvSpPr>
          <p:cNvPr id="5" name="Date Placeholder 4"/>
          <p:cNvSpPr>
            <a:spLocks noGrp="1"/>
          </p:cNvSpPr>
          <p:nvPr>
            <p:ph type="dt" sz="half" idx="14"/>
          </p:nvPr>
        </p:nvSpPr>
        <p:spPr/>
        <p:txBody>
          <a:bodyPr/>
          <a:lstStyle/>
          <a:p>
            <a:fld id="{0CF2239B-6C2D-459C-8D4D-2EB77DF7E51D}" type="datetime8">
              <a:rPr lang="fa-IR" smtClean="0"/>
              <a:pPr/>
              <a:t>16 ژوئيه 18</a:t>
            </a:fld>
            <a:endParaRPr lang="fa-IR"/>
          </a:p>
        </p:txBody>
      </p:sp>
      <p:sp>
        <p:nvSpPr>
          <p:cNvPr id="4" name="Footer Placeholder 3"/>
          <p:cNvSpPr>
            <a:spLocks noGrp="1"/>
          </p:cNvSpPr>
          <p:nvPr>
            <p:ph type="ftr" sz="quarter" idx="16"/>
          </p:nvPr>
        </p:nvSpPr>
        <p:spPr/>
        <p:txBody>
          <a:bodyPr/>
          <a:lstStyle/>
          <a:p>
            <a:r>
              <a:rPr lang="en-US" smtClean="0"/>
              <a:t>Cheraghi.azam79@yahoo.com</a:t>
            </a:r>
            <a:endParaRPr lang="en-US" dirty="0"/>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1143000"/>
          </a:xfrm>
        </p:spPr>
        <p:txBody>
          <a:bodyPr>
            <a:normAutofit/>
          </a:bodyPr>
          <a:lstStyle/>
          <a:p>
            <a:pPr algn="ctr"/>
            <a:r>
              <a:rPr lang="fa-IR" sz="4000" b="1" dirty="0" smtClean="0">
                <a:cs typeface="B Nazanin" pitchFamily="2" charset="-78"/>
              </a:rPr>
              <a:t>استانداردهای اعتباربخشی واحد کنترل عفونت </a:t>
            </a:r>
            <a:endParaRPr lang="en-US" sz="4000" b="1" dirty="0">
              <a:cs typeface="B Nazanin" pitchFamily="2" charset="-78"/>
            </a:endParaRPr>
          </a:p>
        </p:txBody>
      </p:sp>
      <p:sp>
        <p:nvSpPr>
          <p:cNvPr id="3" name="Content Placeholder 2"/>
          <p:cNvSpPr>
            <a:spLocks noGrp="1"/>
          </p:cNvSpPr>
          <p:nvPr>
            <p:ph sz="quarter" idx="1"/>
          </p:nvPr>
        </p:nvSpPr>
        <p:spPr>
          <a:xfrm>
            <a:off x="142844" y="1643050"/>
            <a:ext cx="7929618" cy="5000660"/>
          </a:xfrm>
        </p:spPr>
        <p:txBody>
          <a:bodyPr>
            <a:normAutofit/>
          </a:bodyPr>
          <a:lstStyle/>
          <a:p>
            <a:r>
              <a:rPr lang="fa-IR" sz="4000" b="1" dirty="0" smtClean="0">
                <a:cs typeface="B Nazanin" pitchFamily="2" charset="-78"/>
              </a:rPr>
              <a:t>ا. چراغی</a:t>
            </a:r>
          </a:p>
          <a:p>
            <a:pPr>
              <a:lnSpc>
                <a:spcPct val="200000"/>
              </a:lnSpc>
            </a:pPr>
            <a:r>
              <a:rPr lang="fa-IR" dirty="0" smtClean="0">
                <a:cs typeface="B Nazanin" pitchFamily="2" charset="-78"/>
              </a:rPr>
              <a:t>کارشناس ارشد پرستاری داخلی جراحی</a:t>
            </a:r>
          </a:p>
          <a:p>
            <a:pPr>
              <a:lnSpc>
                <a:spcPct val="200000"/>
              </a:lnSpc>
            </a:pPr>
            <a:r>
              <a:rPr lang="fa-IR" dirty="0" smtClean="0">
                <a:cs typeface="B Nazanin" pitchFamily="2" charset="-78"/>
              </a:rPr>
              <a:t>رییس اداره تعالی خدمات بالینی دانشگاه علوم پزشکی اصفهان</a:t>
            </a:r>
          </a:p>
          <a:p>
            <a:pPr>
              <a:lnSpc>
                <a:spcPct val="200000"/>
              </a:lnSpc>
            </a:pPr>
            <a:r>
              <a:rPr lang="fa-IR" dirty="0" smtClean="0">
                <a:cs typeface="B Nazanin" pitchFamily="2" charset="-78"/>
              </a:rPr>
              <a:t>عضو پانل اعتباربخشی وزارت بهداشت</a:t>
            </a:r>
          </a:p>
        </p:txBody>
      </p:sp>
      <p:sp>
        <p:nvSpPr>
          <p:cNvPr id="4" name="Date Placeholder 3"/>
          <p:cNvSpPr>
            <a:spLocks noGrp="1"/>
          </p:cNvSpPr>
          <p:nvPr>
            <p:ph type="dt" sz="half" idx="14"/>
          </p:nvPr>
        </p:nvSpPr>
        <p:spPr/>
        <p:txBody>
          <a:bodyPr/>
          <a:lstStyle/>
          <a:p>
            <a:fld id="{31511882-B5DE-497C-9B53-AFF53131D96B}" type="datetime8">
              <a:rPr lang="fa-IR" smtClean="0"/>
              <a:pPr/>
              <a:t>16 ژوئيه 18</a:t>
            </a:fld>
            <a:endParaRPr lang="fa-IR"/>
          </a:p>
        </p:txBody>
      </p:sp>
      <p:sp>
        <p:nvSpPr>
          <p:cNvPr id="5" name="Footer Placeholder 4"/>
          <p:cNvSpPr>
            <a:spLocks noGrp="1"/>
          </p:cNvSpPr>
          <p:nvPr>
            <p:ph type="ftr" sz="quarter" idx="16"/>
          </p:nvPr>
        </p:nvSpPr>
        <p:spPr/>
        <p:txBody>
          <a:bodyPr/>
          <a:lstStyle/>
          <a:p>
            <a:r>
              <a:rPr lang="en-US" smtClean="0"/>
              <a:t>Cheraghi.azam79@yahoo.com</a:t>
            </a:r>
            <a:endParaRPr lang="fa-IR"/>
          </a:p>
        </p:txBody>
      </p:sp>
    </p:spTree>
  </p:cSld>
  <p:clrMapOvr>
    <a:masterClrMapping/>
  </p:clrMapOvr>
  <p:transition>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282" y="214290"/>
            <a:ext cx="8215370" cy="6286544"/>
          </a:xfrm>
        </p:spPr>
        <p:txBody>
          <a:bodyPr>
            <a:normAutofit fontScale="92500"/>
          </a:bodyPr>
          <a:lstStyle/>
          <a:p>
            <a:pPr algn="just">
              <a:lnSpc>
                <a:spcPct val="150000"/>
              </a:lnSpc>
            </a:pPr>
            <a:r>
              <a:rPr lang="ar-SA" b="1" dirty="0" smtClean="0">
                <a:cs typeface="B Nazanin" pitchFamily="2" charset="-78"/>
              </a:rPr>
              <a:t>سنجه 5. روش اجرایی "پیشگیری و کنترل عفونت اقدامات درمانی و اسکوپی‏ها" تدوین شده و کارکنان از آن آگاهی دارند و براساس آن عمل می‏نمایند</a:t>
            </a:r>
            <a:r>
              <a:rPr lang="ar-SA" b="1" dirty="0" smtClean="0"/>
              <a:t>.</a:t>
            </a:r>
            <a:endParaRPr lang="fa-IR" b="1" dirty="0" smtClean="0"/>
          </a:p>
          <a:p>
            <a:pPr algn="just">
              <a:lnSpc>
                <a:spcPct val="150000"/>
              </a:lnSpc>
            </a:pPr>
            <a:r>
              <a:rPr lang="fa-IR" dirty="0" smtClean="0">
                <a:cs typeface="B Nazanin" pitchFamily="2" charset="-78"/>
              </a:rPr>
              <a:t>روش استریلیزاسیون وسایل مورد نیاز اسکوپی</a:t>
            </a:r>
          </a:p>
          <a:p>
            <a:pPr algn="just">
              <a:lnSpc>
                <a:spcPct val="150000"/>
              </a:lnSpc>
            </a:pPr>
            <a:r>
              <a:rPr lang="fa-IR" dirty="0" smtClean="0">
                <a:cs typeface="B Nazanin" pitchFamily="2" charset="-78"/>
              </a:rPr>
              <a:t>روش ضدعفونی سطح بالا وسایل بر اساس تقسیم بندی اسپالدینگ</a:t>
            </a:r>
          </a:p>
          <a:p>
            <a:pPr algn="just">
              <a:lnSpc>
                <a:spcPct val="150000"/>
              </a:lnSpc>
            </a:pPr>
            <a:r>
              <a:rPr lang="fa-IR" b="1" dirty="0" smtClean="0">
                <a:solidFill>
                  <a:srgbClr val="FF0000"/>
                </a:solidFill>
                <a:cs typeface="B Nazanin" pitchFamily="2" charset="-78"/>
              </a:rPr>
              <a:t>کدام ابزار حیاتی و کدامیک نیمه حیاتی؟ </a:t>
            </a:r>
          </a:p>
          <a:p>
            <a:pPr algn="just">
              <a:lnSpc>
                <a:spcPct val="150000"/>
              </a:lnSpc>
            </a:pPr>
            <a:r>
              <a:rPr lang="fa-IR" b="1" dirty="0" smtClean="0">
                <a:cs typeface="B Nazanin" pitchFamily="2" charset="-78"/>
              </a:rPr>
              <a:t>اندوسکوپها در کدام گروه قرار دارند؟ مخصوصا در موارد استفاده از فورسپسها و پنسهای بیوپسی </a:t>
            </a:r>
          </a:p>
          <a:p>
            <a:pPr algn="just">
              <a:lnSpc>
                <a:spcPct val="150000"/>
              </a:lnSpc>
            </a:pPr>
            <a:r>
              <a:rPr lang="fa-IR" b="1" dirty="0" smtClean="0">
                <a:cs typeface="B Nazanin" pitchFamily="2" charset="-78"/>
              </a:rPr>
              <a:t>نکته مهم: اندوسکوپهای انعطاف پذیر امروزی بدلیل تنوع حفره ها بعد از هربار استفاده بشدت الوده می شوند و استفاده از روشهای استریل سرد یا محلولهای ضدعفونی کننده سطح بالا زمانی موثر است که پاکسازی اصولی بر روی ابزار انجام شده باشد.</a:t>
            </a:r>
          </a:p>
        </p:txBody>
      </p:sp>
      <p:sp>
        <p:nvSpPr>
          <p:cNvPr id="4" name="Date Placeholder 3"/>
          <p:cNvSpPr>
            <a:spLocks noGrp="1"/>
          </p:cNvSpPr>
          <p:nvPr>
            <p:ph type="dt" sz="half" idx="14"/>
          </p:nvPr>
        </p:nvSpPr>
        <p:spPr/>
        <p:txBody>
          <a:bodyPr/>
          <a:lstStyle/>
          <a:p>
            <a:fld id="{912D1679-844C-47E8-9D61-06B962CF53FE}" type="datetime8">
              <a:rPr lang="fa-IR" smtClean="0"/>
              <a:pPr/>
              <a:t>16 ژوئيه 18</a:t>
            </a:fld>
            <a:endParaRPr lang="fa-IR"/>
          </a:p>
        </p:txBody>
      </p:sp>
      <p:sp>
        <p:nvSpPr>
          <p:cNvPr id="5" name="Footer Placeholder 4"/>
          <p:cNvSpPr>
            <a:spLocks noGrp="1"/>
          </p:cNvSpPr>
          <p:nvPr>
            <p:ph type="ftr" sz="quarter" idx="16"/>
          </p:nvPr>
        </p:nvSpPr>
        <p:spPr/>
        <p:txBody>
          <a:bodyPr/>
          <a:lstStyle/>
          <a:p>
            <a:r>
              <a:rPr lang="en-US" smtClean="0"/>
              <a:t>Cheraghi.azam79@yahoo.com</a:t>
            </a:r>
            <a:endParaRPr lang="fa-I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282" y="428604"/>
            <a:ext cx="8286808" cy="6072230"/>
          </a:xfrm>
        </p:spPr>
        <p:txBody>
          <a:bodyPr>
            <a:normAutofit/>
          </a:bodyPr>
          <a:lstStyle/>
          <a:p>
            <a:pPr algn="just"/>
            <a:r>
              <a:rPr lang="fa-IR" sz="2800" dirty="0" err="1" smtClean="0">
                <a:cs typeface="B Nazanin" pitchFamily="2" charset="-78"/>
              </a:rPr>
              <a:t>توصيه</a:t>
            </a:r>
            <a:r>
              <a:rPr lang="fa-IR" sz="2800" dirty="0" smtClean="0">
                <a:cs typeface="B Nazanin" pitchFamily="2" charset="-78"/>
              </a:rPr>
              <a:t>: یک فرآیند پاکسازی </a:t>
            </a:r>
            <a:r>
              <a:rPr lang="en-US" sz="2800" dirty="0" smtClean="0">
                <a:cs typeface="B Nazanin" pitchFamily="2" charset="-78"/>
              </a:rPr>
              <a:t>Cleaning</a:t>
            </a:r>
            <a:r>
              <a:rPr lang="fa-IR" sz="2800" dirty="0" smtClean="0">
                <a:cs typeface="B Nazanin" pitchFamily="2" charset="-78"/>
              </a:rPr>
              <a:t>موثر یک پروسه چند مرحله ای است که به فاکتورها و متغییرهای متعددی همچون؛ کیفیت آب، کیفیت و نوع دترژنت ها و پاک کننده های آنزیماتیک و غلظت مواد و محلول های مورد استفاده، روش مناسب و قابل قبول شستشو،آبکشی و خشک کردن، دما و زمان فرآیند آلودگی زدایی، روش و نحوه آماده سازی صحیح وسایل و ابزار، نحوه بارگذاری ابزار در ماشین های شستشو و نیز عملکرد اپراتورهای مجری و مسئول </a:t>
            </a:r>
            <a:r>
              <a:rPr lang="en-US" sz="2800" dirty="0" smtClean="0">
                <a:cs typeface="B Nazanin" pitchFamily="2" charset="-78"/>
              </a:rPr>
              <a:t>Cleaning</a:t>
            </a:r>
            <a:r>
              <a:rPr lang="fa-IR" sz="2800" dirty="0" smtClean="0">
                <a:cs typeface="B Nazanin" pitchFamily="2" charset="-78"/>
              </a:rPr>
              <a:t>وابسته است. </a:t>
            </a:r>
            <a:endParaRPr lang="en-US" sz="2800" dirty="0" smtClean="0">
              <a:cs typeface="B Nazanin" pitchFamily="2" charset="-78"/>
            </a:endParaRPr>
          </a:p>
          <a:p>
            <a:pPr algn="just"/>
            <a:r>
              <a:rPr lang="fa-IR" sz="2800" dirty="0" smtClean="0">
                <a:cs typeface="B Nazanin" pitchFamily="2" charset="-78"/>
              </a:rPr>
              <a:t>فرآیند </a:t>
            </a:r>
            <a:r>
              <a:rPr lang="en-US" sz="2800" dirty="0" smtClean="0">
                <a:cs typeface="B Nazanin" pitchFamily="2" charset="-78"/>
              </a:rPr>
              <a:t>Cleaning</a:t>
            </a:r>
            <a:r>
              <a:rPr lang="fa-IR" sz="2800" dirty="0" smtClean="0">
                <a:cs typeface="B Nazanin" pitchFamily="2" charset="-78"/>
              </a:rPr>
              <a:t> می تواند به صورت دستی - مکانیکی - ترکیبی از روش های دستی و مکانیکی انجام شود. البته در یک برنامه جامع</a:t>
            </a:r>
            <a:r>
              <a:rPr lang="en-US" sz="2800" dirty="0" err="1" smtClean="0">
                <a:cs typeface="B Nazanin" pitchFamily="2" charset="-78"/>
              </a:rPr>
              <a:t>Reprocesing</a:t>
            </a:r>
            <a:r>
              <a:rPr lang="fa-IR" sz="2800" dirty="0" smtClean="0">
                <a:cs typeface="B Nazanin" pitchFamily="2" charset="-78"/>
              </a:rPr>
              <a:t> و در یک مرکز مجهز معمولا بکار گیری روش های دستی و مکانیکی تواما اجتناب ناپذیر است. در هر صورت هر بیمارستان با توجه به امکانات خود می تواند نسبت به بهبود و ارتقاء کیفی برنامه پاکسازی خود اقدام کند. وپایش فرایند پاکسازی</a:t>
            </a:r>
            <a:endParaRPr lang="en-US" sz="2800" dirty="0" smtClean="0">
              <a:cs typeface="B Nazanin" pitchFamily="2" charset="-78"/>
            </a:endParaRPr>
          </a:p>
          <a:p>
            <a:endParaRPr lang="fa-IR" dirty="0"/>
          </a:p>
        </p:txBody>
      </p:sp>
      <p:sp>
        <p:nvSpPr>
          <p:cNvPr id="4" name="Date Placeholder 3"/>
          <p:cNvSpPr>
            <a:spLocks noGrp="1"/>
          </p:cNvSpPr>
          <p:nvPr>
            <p:ph type="dt" sz="half" idx="14"/>
          </p:nvPr>
        </p:nvSpPr>
        <p:spPr/>
        <p:txBody>
          <a:bodyPr/>
          <a:lstStyle/>
          <a:p>
            <a:fld id="{7EE3696D-4770-4DB6-9BEF-5FA33DA8C81B}" type="datetime8">
              <a:rPr lang="fa-IR" smtClean="0"/>
              <a:pPr/>
              <a:t>16 ژوئيه 18</a:t>
            </a:fld>
            <a:endParaRPr lang="fa-IR"/>
          </a:p>
        </p:txBody>
      </p:sp>
      <p:sp>
        <p:nvSpPr>
          <p:cNvPr id="5" name="Footer Placeholder 4"/>
          <p:cNvSpPr>
            <a:spLocks noGrp="1"/>
          </p:cNvSpPr>
          <p:nvPr>
            <p:ph type="ftr" sz="quarter" idx="16"/>
          </p:nvPr>
        </p:nvSpPr>
        <p:spPr/>
        <p:txBody>
          <a:bodyPr/>
          <a:lstStyle/>
          <a:p>
            <a:r>
              <a:rPr lang="en-US" smtClean="0"/>
              <a:t>Cheraghi.azam79@yahoo.com</a:t>
            </a:r>
            <a:endParaRPr lang="fa-I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003399"/>
                </a:solidFill>
                <a:latin typeface="Arial" pitchFamily="34" charset="0"/>
                <a:cs typeface="Times New Roman" pitchFamily="18" charset="0"/>
              </a:rPr>
              <a:t>Spaulding classification of medical devices</a:t>
            </a:r>
            <a:endParaRPr lang="fa-IR" dirty="0"/>
          </a:p>
        </p:txBody>
      </p:sp>
      <p:graphicFrame>
        <p:nvGraphicFramePr>
          <p:cNvPr id="4" name="Group 66"/>
          <p:cNvGraphicFramePr>
            <a:graphicFrameLocks/>
          </p:cNvGraphicFramePr>
          <p:nvPr/>
        </p:nvGraphicFramePr>
        <p:xfrm>
          <a:off x="395288" y="1981200"/>
          <a:ext cx="8137525" cy="4108705"/>
        </p:xfrm>
        <a:graphic>
          <a:graphicData uri="http://schemas.openxmlformats.org/drawingml/2006/table">
            <a:tbl>
              <a:tblPr/>
              <a:tblGrid>
                <a:gridCol w="1679575"/>
                <a:gridCol w="2443162"/>
                <a:gridCol w="2146300"/>
                <a:gridCol w="1868488"/>
              </a:tblGrid>
              <a:tr h="5746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1800" b="0" i="1" u="none" strike="noStrike" cap="none" normalizeH="0" baseline="0" dirty="0" smtClean="0">
                          <a:ln>
                            <a:noFill/>
                          </a:ln>
                          <a:solidFill>
                            <a:schemeClr val="tx1"/>
                          </a:solidFill>
                          <a:effectLst/>
                          <a:latin typeface="Times New Roman" pitchFamily="18" charset="0"/>
                          <a:cs typeface="Times New Roman" pitchFamily="18" charset="0"/>
                        </a:rPr>
                        <a:t>Class of item</a:t>
                      </a:r>
                    </a:p>
                  </a:txBody>
                  <a:tcPr marL="90000" marR="90000" marT="46800" marB="46800" anchor="ctr" horzOverflow="overflow">
                    <a:lnL w="28575"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1800" b="0" i="1" u="none" strike="noStrike" cap="none" normalizeH="0" baseline="0" dirty="0" smtClean="0">
                          <a:ln>
                            <a:noFill/>
                          </a:ln>
                          <a:solidFill>
                            <a:schemeClr val="tx1"/>
                          </a:solidFill>
                          <a:effectLst/>
                          <a:latin typeface="Times New Roman" pitchFamily="18" charset="0"/>
                          <a:cs typeface="Times New Roman" pitchFamily="18" charset="0"/>
                        </a:rPr>
                        <a:t>Use of item</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1800" b="0" i="1" u="none" strike="noStrike" cap="none" normalizeH="0" baseline="0" dirty="0" smtClean="0">
                          <a:ln>
                            <a:noFill/>
                          </a:ln>
                          <a:solidFill>
                            <a:schemeClr val="tx1"/>
                          </a:solidFill>
                          <a:effectLst/>
                          <a:latin typeface="Times New Roman" pitchFamily="18" charset="0"/>
                          <a:cs typeface="Times New Roman" pitchFamily="18" charset="0"/>
                        </a:rPr>
                        <a:t>Example</a:t>
                      </a:r>
                    </a:p>
                  </a:txBody>
                  <a:tcPr marL="90000" marR="90000" marT="46800" marB="46800"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1800" b="0" i="1" u="none" strike="noStrike" cap="none" normalizeH="0" baseline="0" dirty="0" err="1" smtClean="0">
                          <a:ln>
                            <a:noFill/>
                          </a:ln>
                          <a:solidFill>
                            <a:schemeClr val="tx1"/>
                          </a:solidFill>
                          <a:effectLst/>
                          <a:latin typeface="Times New Roman" pitchFamily="18" charset="0"/>
                          <a:cs typeface="Times New Roman" pitchFamily="18" charset="0"/>
                        </a:rPr>
                        <a:t>Decont</a:t>
                      </a:r>
                      <a:r>
                        <a:rPr kumimoji="0" lang="en-GB" sz="1800" b="0" i="1" u="none" strike="noStrike" cap="none" normalizeH="0" baseline="0" dirty="0" smtClean="0">
                          <a:ln>
                            <a:noFill/>
                          </a:ln>
                          <a:solidFill>
                            <a:schemeClr val="tx1"/>
                          </a:solidFill>
                          <a:effectLst/>
                          <a:latin typeface="Times New Roman" pitchFamily="18" charset="0"/>
                          <a:cs typeface="Times New Roman" pitchFamily="18" charset="0"/>
                        </a:rPr>
                        <a:t>. level needed</a:t>
                      </a:r>
                    </a:p>
                  </a:txBody>
                  <a:tcPr marL="90000" marR="90000" marT="46800" marB="46800" anchor="ctr"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r>
              <a:tr h="10287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1800" b="0" i="1" u="none" strike="noStrike" cap="none" normalizeH="0" baseline="0" dirty="0" smtClean="0">
                          <a:ln>
                            <a:noFill/>
                          </a:ln>
                          <a:solidFill>
                            <a:srgbClr val="FF0000"/>
                          </a:solidFill>
                          <a:effectLst/>
                          <a:latin typeface="Times New Roman" pitchFamily="18" charset="0"/>
                          <a:cs typeface="Times New Roman" pitchFamily="18" charset="0"/>
                        </a:rPr>
                        <a:t>Critical</a:t>
                      </a:r>
                    </a:p>
                  </a:txBody>
                  <a:tcPr anchor="ctr" horzOverflow="overflow">
                    <a:lnL w="28575"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1800" b="0" i="1" u="none" strike="noStrike" cap="none" normalizeH="0" baseline="0" smtClean="0">
                          <a:ln>
                            <a:noFill/>
                          </a:ln>
                          <a:solidFill>
                            <a:schemeClr val="tx1"/>
                          </a:solidFill>
                          <a:effectLst/>
                          <a:latin typeface="Times New Roman" pitchFamily="18" charset="0"/>
                          <a:cs typeface="Times New Roman" pitchFamily="18" charset="0"/>
                        </a:rPr>
                        <a:t>Enter vascular system or sterile body tissues</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1800" b="0" i="1" u="none" strike="noStrike" cap="none" normalizeH="0" baseline="0" smtClean="0">
                          <a:ln>
                            <a:noFill/>
                          </a:ln>
                          <a:solidFill>
                            <a:schemeClr val="tx1"/>
                          </a:solidFill>
                          <a:effectLst/>
                          <a:latin typeface="Times New Roman" pitchFamily="18" charset="0"/>
                          <a:cs typeface="Times New Roman" pitchFamily="18" charset="0"/>
                        </a:rPr>
                        <a:t>Hypodermic needle, Scalpels and other surgical instruments, Biopsy forceps</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1800" b="0" i="1" u="none" strike="noStrike" cap="none" normalizeH="0" baseline="0" dirty="0" smtClean="0">
                          <a:ln>
                            <a:noFill/>
                          </a:ln>
                          <a:solidFill>
                            <a:schemeClr val="tx1"/>
                          </a:solidFill>
                          <a:effectLst/>
                          <a:latin typeface="Times New Roman" pitchFamily="18" charset="0"/>
                          <a:cs typeface="Times New Roman" pitchFamily="18" charset="0"/>
                        </a:rPr>
                        <a:t>Sterilization</a:t>
                      </a:r>
                    </a:p>
                  </a:txBody>
                  <a:tcPr anchor="ctr"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0287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1800" b="0" i="1" u="none" strike="noStrike" cap="none" normalizeH="0" baseline="0" dirty="0" smtClean="0">
                          <a:ln>
                            <a:noFill/>
                          </a:ln>
                          <a:solidFill>
                            <a:srgbClr val="FF0000"/>
                          </a:solidFill>
                          <a:effectLst/>
                          <a:latin typeface="Times New Roman" pitchFamily="18" charset="0"/>
                          <a:cs typeface="Times New Roman" pitchFamily="18" charset="0"/>
                        </a:rPr>
                        <a:t>Semi-critical</a:t>
                      </a:r>
                    </a:p>
                  </a:txBody>
                  <a:tcPr anchor="ctr" horzOverflow="overflow">
                    <a:lnL w="28575"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1800" b="0" i="1" u="none" strike="noStrike" cap="none" normalizeH="0" baseline="0" smtClean="0">
                          <a:ln>
                            <a:noFill/>
                          </a:ln>
                          <a:solidFill>
                            <a:schemeClr val="tx1"/>
                          </a:solidFill>
                          <a:effectLst/>
                          <a:latin typeface="Times New Roman" pitchFamily="18" charset="0"/>
                          <a:cs typeface="Times New Roman" pitchFamily="18" charset="0"/>
                        </a:rPr>
                        <a:t>Comes in contact with intact mucous membranes</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1800" b="0" i="1" u="none" strike="noStrike" cap="none" normalizeH="0" baseline="0" smtClean="0">
                          <a:ln>
                            <a:noFill/>
                          </a:ln>
                          <a:solidFill>
                            <a:schemeClr val="tx1"/>
                          </a:solidFill>
                          <a:effectLst/>
                          <a:latin typeface="Times New Roman" pitchFamily="18" charset="0"/>
                          <a:cs typeface="Times New Roman" pitchFamily="18" charset="0"/>
                        </a:rPr>
                        <a:t>Vaginal spec., Anaesthetic equipment, flex. Endoscopes</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1800" b="0" i="1" u="sng" strike="noStrike" cap="none" normalizeH="0" baseline="0" dirty="0" smtClean="0">
                          <a:ln>
                            <a:noFill/>
                          </a:ln>
                          <a:solidFill>
                            <a:schemeClr val="tx1"/>
                          </a:solidFill>
                          <a:effectLst/>
                          <a:latin typeface="Times New Roman" pitchFamily="18" charset="0"/>
                          <a:cs typeface="Times New Roman" pitchFamily="18" charset="0"/>
                        </a:rPr>
                        <a:t>High-level disinfection</a:t>
                      </a:r>
                      <a:r>
                        <a:rPr kumimoji="0" lang="en-GB" sz="1800" b="0" i="1" u="none" strike="noStrike" cap="none" normalizeH="0" baseline="0" dirty="0" smtClean="0">
                          <a:ln>
                            <a:noFill/>
                          </a:ln>
                          <a:solidFill>
                            <a:schemeClr val="tx1"/>
                          </a:solidFill>
                          <a:effectLst/>
                          <a:latin typeface="Times New Roman" pitchFamily="18" charset="0"/>
                          <a:cs typeface="Times New Roman" pitchFamily="18" charset="0"/>
                        </a:rPr>
                        <a:t/>
                      </a:r>
                      <a:br>
                        <a:rPr kumimoji="0" lang="en-GB" sz="1800" b="0" i="1" u="none" strike="noStrike" cap="none" normalizeH="0" baseline="0" dirty="0" smtClean="0">
                          <a:ln>
                            <a:noFill/>
                          </a:ln>
                          <a:solidFill>
                            <a:schemeClr val="tx1"/>
                          </a:solidFill>
                          <a:effectLst/>
                          <a:latin typeface="Times New Roman" pitchFamily="18" charset="0"/>
                          <a:cs typeface="Times New Roman" pitchFamily="18" charset="0"/>
                        </a:rPr>
                      </a:br>
                      <a:r>
                        <a:rPr kumimoji="0" lang="en-GB" sz="1800" b="0" i="1" u="none" strike="noStrike" cap="none" normalizeH="0" baseline="0" dirty="0" smtClean="0">
                          <a:ln>
                            <a:noFill/>
                          </a:ln>
                          <a:solidFill>
                            <a:schemeClr val="tx1"/>
                          </a:solidFill>
                          <a:effectLst/>
                          <a:latin typeface="Times New Roman" pitchFamily="18" charset="0"/>
                          <a:cs typeface="Times New Roman" pitchFamily="18" charset="0"/>
                        </a:rPr>
                        <a:t>(by heat or chemicals)</a:t>
                      </a:r>
                    </a:p>
                  </a:txBody>
                  <a:tcPr anchor="ctr"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08902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1800" b="0" i="1" u="none" strike="noStrike" cap="none" normalizeH="0" baseline="0" dirty="0" smtClean="0">
                          <a:ln>
                            <a:noFill/>
                          </a:ln>
                          <a:solidFill>
                            <a:srgbClr val="FF0000"/>
                          </a:solidFill>
                          <a:effectLst/>
                          <a:latin typeface="Times New Roman" pitchFamily="18" charset="0"/>
                          <a:cs typeface="Times New Roman" pitchFamily="18" charset="0"/>
                        </a:rPr>
                        <a:t>Non-critical</a:t>
                      </a:r>
                    </a:p>
                  </a:txBody>
                  <a:tcPr anchor="ctr" horzOverflow="overflow">
                    <a:lnL w="28575"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1800" b="0" i="1" u="none" strike="noStrike" cap="none" normalizeH="0" baseline="0" smtClean="0">
                          <a:ln>
                            <a:noFill/>
                          </a:ln>
                          <a:solidFill>
                            <a:schemeClr val="tx1"/>
                          </a:solidFill>
                          <a:effectLst/>
                          <a:latin typeface="Times New Roman" pitchFamily="18" charset="0"/>
                          <a:cs typeface="Times New Roman" pitchFamily="18" charset="0"/>
                        </a:rPr>
                        <a:t>Touches only intact skin</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1800" b="0" i="1" u="none" strike="noStrike" cap="none" normalizeH="0" baseline="0" smtClean="0">
                          <a:ln>
                            <a:noFill/>
                          </a:ln>
                          <a:solidFill>
                            <a:schemeClr val="tx1"/>
                          </a:solidFill>
                          <a:effectLst/>
                          <a:latin typeface="Times New Roman" pitchFamily="18" charset="0"/>
                          <a:cs typeface="Times New Roman" pitchFamily="18" charset="0"/>
                        </a:rPr>
                        <a:t>Blood pressure cuff, Baby weigh scale, Examining table top</a:t>
                      </a: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GB" sz="1800" b="0" i="1" u="none" strike="noStrike" cap="none" normalizeH="0" baseline="0" dirty="0" smtClean="0">
                          <a:ln>
                            <a:noFill/>
                          </a:ln>
                          <a:solidFill>
                            <a:schemeClr val="tx1"/>
                          </a:solidFill>
                          <a:effectLst/>
                          <a:latin typeface="Times New Roman" pitchFamily="18" charset="0"/>
                          <a:cs typeface="Times New Roman" pitchFamily="18" charset="0"/>
                        </a:rPr>
                        <a:t>Intermediate-level or low-level disinfection</a:t>
                      </a:r>
                    </a:p>
                  </a:txBody>
                  <a:tcPr anchor="ctr" horzOverflow="overflow">
                    <a:lnL w="1270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063894" cy="1143008"/>
          </a:xfrm>
        </p:spPr>
        <p:txBody>
          <a:bodyPr>
            <a:normAutofit/>
          </a:bodyPr>
          <a:lstStyle/>
          <a:p>
            <a:pPr algn="r" rtl="1"/>
            <a:r>
              <a:rPr lang="fa-IR" sz="3200" b="1" dirty="0" smtClean="0">
                <a:cs typeface="B Nazanin" panose="00000400000000000000" pitchFamily="2" charset="-78"/>
              </a:rPr>
              <a:t>اطمینان </a:t>
            </a:r>
            <a:r>
              <a:rPr lang="fa-IR" sz="3200" b="1" dirty="0">
                <a:cs typeface="B Nazanin" panose="00000400000000000000" pitchFamily="2" charset="-78"/>
              </a:rPr>
              <a:t>از استریلیزاسیون </a:t>
            </a:r>
            <a:r>
              <a:rPr lang="fa-IR" sz="3200" b="1" dirty="0" smtClean="0">
                <a:cs typeface="B Nazanin" panose="00000400000000000000" pitchFamily="2" charset="-78"/>
              </a:rPr>
              <a:t>اقلام حساس به حرارت</a:t>
            </a:r>
            <a:endParaRPr lang="en-US" sz="3200" b="1" dirty="0">
              <a:cs typeface="B Nazanin" panose="00000400000000000000" pitchFamily="2" charset="-78"/>
            </a:endParaRPr>
          </a:p>
        </p:txBody>
      </p:sp>
      <p:sp>
        <p:nvSpPr>
          <p:cNvPr id="3" name="Content Placeholder 2"/>
          <p:cNvSpPr>
            <a:spLocks noGrp="1"/>
          </p:cNvSpPr>
          <p:nvPr>
            <p:ph sz="quarter" idx="1"/>
          </p:nvPr>
        </p:nvSpPr>
        <p:spPr>
          <a:xfrm>
            <a:off x="0" y="1428736"/>
            <a:ext cx="8358214" cy="4714908"/>
          </a:xfrm>
        </p:spPr>
        <p:txBody>
          <a:bodyPr>
            <a:normAutofit lnSpcReduction="10000"/>
          </a:bodyPr>
          <a:lstStyle/>
          <a:p>
            <a:pPr marL="45720" indent="0" algn="r" rtl="1">
              <a:buNone/>
            </a:pPr>
            <a:r>
              <a:rPr lang="fa-IR" sz="3000" b="1" dirty="0" smtClean="0">
                <a:solidFill>
                  <a:schemeClr val="tx1"/>
                </a:solidFill>
                <a:cs typeface="B Nazanin" panose="00000400000000000000" pitchFamily="2" charset="-78"/>
              </a:rPr>
              <a:t>روش </a:t>
            </a:r>
            <a:r>
              <a:rPr lang="fa-IR" sz="3000" b="1" dirty="0">
                <a:solidFill>
                  <a:schemeClr val="tx1"/>
                </a:solidFill>
                <a:cs typeface="B Nazanin" panose="00000400000000000000" pitchFamily="2" charset="-78"/>
              </a:rPr>
              <a:t>اجرایي" گندزدایي و استریل اقلام حساس به </a:t>
            </a:r>
            <a:r>
              <a:rPr lang="fa-IR" sz="3000" b="1" dirty="0" smtClean="0">
                <a:solidFill>
                  <a:schemeClr val="tx1"/>
                </a:solidFill>
                <a:cs typeface="B Nazanin" panose="00000400000000000000" pitchFamily="2" charset="-78"/>
              </a:rPr>
              <a:t>حرارت</a:t>
            </a:r>
            <a:r>
              <a:rPr lang="fa-IR" dirty="0" smtClean="0">
                <a:solidFill>
                  <a:schemeClr val="tx1"/>
                </a:solidFill>
                <a:cs typeface="B Nazanin" panose="00000400000000000000" pitchFamily="2" charset="-78"/>
              </a:rPr>
              <a:t>”(تجهیزات لاپاراسکوپی ، کولونوسکوپی و اندوسکوپی)</a:t>
            </a:r>
          </a:p>
          <a:p>
            <a:pPr algn="r" rtl="1"/>
            <a:r>
              <a:rPr lang="fa-IR" dirty="0" smtClean="0">
                <a:solidFill>
                  <a:schemeClr val="tx1"/>
                </a:solidFill>
                <a:cs typeface="B Nazanin" panose="00000400000000000000" pitchFamily="2" charset="-78"/>
              </a:rPr>
              <a:t>تدوین روش اجرایی</a:t>
            </a:r>
            <a:endParaRPr lang="en-US" dirty="0" smtClean="0">
              <a:solidFill>
                <a:schemeClr val="tx1"/>
              </a:solidFill>
              <a:cs typeface="B Nazanin" panose="00000400000000000000" pitchFamily="2" charset="-78"/>
            </a:endParaRPr>
          </a:p>
          <a:p>
            <a:pPr algn="r" rtl="1"/>
            <a:r>
              <a:rPr lang="ar-SA" dirty="0" smtClean="0">
                <a:solidFill>
                  <a:schemeClr val="tx1"/>
                </a:solidFill>
                <a:cs typeface="B Nazanin" panose="00000400000000000000" pitchFamily="2" charset="-78"/>
              </a:rPr>
              <a:t>مشارکت صاحبان فرآیند در تدوین </a:t>
            </a:r>
            <a:r>
              <a:rPr lang="fa-IR" dirty="0" smtClean="0">
                <a:solidFill>
                  <a:schemeClr val="tx1"/>
                </a:solidFill>
                <a:cs typeface="B Nazanin" panose="00000400000000000000" pitchFamily="2" charset="-78"/>
              </a:rPr>
              <a:t>روش اجرایی</a:t>
            </a:r>
            <a:endParaRPr lang="en-US" dirty="0" smtClean="0">
              <a:solidFill>
                <a:schemeClr val="tx1"/>
              </a:solidFill>
              <a:cs typeface="B Nazanin" panose="00000400000000000000" pitchFamily="2" charset="-78"/>
            </a:endParaRPr>
          </a:p>
          <a:p>
            <a:pPr algn="r" rtl="1"/>
            <a:r>
              <a:rPr lang="ar-SA" dirty="0" smtClean="0">
                <a:solidFill>
                  <a:schemeClr val="tx1"/>
                </a:solidFill>
                <a:cs typeface="B Nazanin" panose="00000400000000000000" pitchFamily="2" charset="-78"/>
              </a:rPr>
              <a:t>شناسایی منابع، امکانات و کارکنان مرتبط</a:t>
            </a:r>
            <a:endParaRPr lang="en-US" dirty="0" smtClean="0">
              <a:solidFill>
                <a:schemeClr val="tx1"/>
              </a:solidFill>
              <a:cs typeface="B Nazanin" panose="00000400000000000000" pitchFamily="2" charset="-78"/>
            </a:endParaRPr>
          </a:p>
          <a:p>
            <a:pPr algn="r" rtl="1"/>
            <a:r>
              <a:rPr lang="ar-SA" dirty="0" smtClean="0">
                <a:solidFill>
                  <a:schemeClr val="tx1"/>
                </a:solidFill>
                <a:cs typeface="B Nazanin" panose="00000400000000000000" pitchFamily="2" charset="-78"/>
              </a:rPr>
              <a:t>ترتیب و توالی منطقی از آغاز تا پایان روش اجرایی</a:t>
            </a:r>
            <a:endParaRPr lang="en-US" dirty="0" smtClean="0">
              <a:solidFill>
                <a:schemeClr val="tx1"/>
              </a:solidFill>
              <a:cs typeface="B Nazanin" panose="00000400000000000000" pitchFamily="2" charset="-78"/>
            </a:endParaRPr>
          </a:p>
          <a:p>
            <a:pPr algn="r" rtl="1"/>
            <a:r>
              <a:rPr lang="ar-SA" dirty="0" smtClean="0">
                <a:solidFill>
                  <a:schemeClr val="tx1"/>
                </a:solidFill>
                <a:cs typeface="B Nazanin" panose="00000400000000000000" pitchFamily="2" charset="-78"/>
              </a:rPr>
              <a:t>تعیین مسئول انجام هریک از سطوح روش اجرایی</a:t>
            </a:r>
            <a:endParaRPr lang="en-US" dirty="0" smtClean="0">
              <a:solidFill>
                <a:schemeClr val="tx1"/>
              </a:solidFill>
              <a:cs typeface="B Nazanin" panose="00000400000000000000" pitchFamily="2" charset="-78"/>
            </a:endParaRPr>
          </a:p>
          <a:p>
            <a:pPr algn="r" rtl="1"/>
            <a:r>
              <a:rPr lang="ar-SA" dirty="0" smtClean="0">
                <a:solidFill>
                  <a:schemeClr val="tx1"/>
                </a:solidFill>
                <a:cs typeface="B Nazanin" panose="00000400000000000000" pitchFamily="2" charset="-78"/>
              </a:rPr>
              <a:t>اطلاع رسانی روش اجرایی به کارکنان مرتبط با استفاده از فایل الکترونیکی</a:t>
            </a:r>
            <a:endParaRPr lang="en-US" dirty="0" smtClean="0">
              <a:solidFill>
                <a:schemeClr val="tx1"/>
              </a:solidFill>
              <a:cs typeface="B Nazanin" panose="00000400000000000000" pitchFamily="2" charset="-78"/>
            </a:endParaRPr>
          </a:p>
          <a:p>
            <a:pPr algn="r" rtl="1"/>
            <a:r>
              <a:rPr lang="ar-SA" dirty="0" smtClean="0">
                <a:solidFill>
                  <a:schemeClr val="tx1"/>
                </a:solidFill>
                <a:cs typeface="B Nazanin" panose="00000400000000000000" pitchFamily="2" charset="-78"/>
              </a:rPr>
              <a:t>آگاهی کارکنان مرتبط از روش اجرایی</a:t>
            </a:r>
            <a:endParaRPr lang="en-US" dirty="0" smtClean="0">
              <a:solidFill>
                <a:schemeClr val="tx1"/>
              </a:solidFill>
              <a:cs typeface="B Nazanin" panose="00000400000000000000" pitchFamily="2" charset="-78"/>
            </a:endParaRPr>
          </a:p>
          <a:p>
            <a:pPr algn="r" rtl="1"/>
            <a:r>
              <a:rPr lang="ar-SA" dirty="0" smtClean="0">
                <a:solidFill>
                  <a:schemeClr val="tx1"/>
                </a:solidFill>
                <a:cs typeface="B Nazanin" panose="00000400000000000000" pitchFamily="2" charset="-78"/>
              </a:rPr>
              <a:t>تامین منابع، امکانات و کارکنان مرتبط</a:t>
            </a:r>
            <a:endParaRPr lang="en-US" dirty="0" smtClean="0">
              <a:solidFill>
                <a:schemeClr val="tx1"/>
              </a:solidFill>
              <a:cs typeface="B Nazanin" panose="00000400000000000000" pitchFamily="2" charset="-78"/>
            </a:endParaRPr>
          </a:p>
          <a:p>
            <a:pPr algn="r" rtl="1"/>
            <a:r>
              <a:rPr lang="ar-SA" dirty="0" smtClean="0">
                <a:solidFill>
                  <a:schemeClr val="tx1"/>
                </a:solidFill>
                <a:cs typeface="B Nazanin" panose="00000400000000000000" pitchFamily="2" charset="-78"/>
              </a:rPr>
              <a:t>انطباق عملکرد کارکنان مرتبط با روش اجرایی تدوین شده از تاریخ ابلاغ</a:t>
            </a:r>
            <a:endParaRPr lang="fa-IR" dirty="0">
              <a:solidFill>
                <a:schemeClr val="tx1"/>
              </a:solidFill>
              <a:cs typeface="B Nazanin" panose="00000400000000000000" pitchFamily="2" charset="-78"/>
            </a:endParaRPr>
          </a:p>
          <a:p>
            <a:pPr marL="45720" indent="0" algn="r" rtl="1">
              <a:buNone/>
            </a:pPr>
            <a:endParaRPr lang="fa-IR" dirty="0">
              <a:solidFill>
                <a:schemeClr val="tx1"/>
              </a:solidFill>
              <a:cs typeface="B Nazanin" panose="00000400000000000000" pitchFamily="2" charset="-78"/>
            </a:endParaRPr>
          </a:p>
          <a:p>
            <a:pPr marL="45720" indent="0" algn="r" rtl="1">
              <a:buNone/>
            </a:pPr>
            <a:endParaRPr lang="fa-IR" dirty="0">
              <a:solidFill>
                <a:schemeClr val="tx1"/>
              </a:solidFill>
              <a:cs typeface="B Nazanin" panose="00000400000000000000" pitchFamily="2" charset="-78"/>
            </a:endParaRPr>
          </a:p>
          <a:p>
            <a:pPr marL="502920" indent="-457200" algn="r" rtl="1">
              <a:buAutoNum type="arabicPeriod"/>
            </a:pPr>
            <a:endParaRPr lang="fa-IR" dirty="0">
              <a:solidFill>
                <a:schemeClr val="tx1"/>
              </a:solidFill>
              <a:cs typeface="B Nazanin" panose="00000400000000000000" pitchFamily="2" charset="-78"/>
            </a:endParaRPr>
          </a:p>
          <a:p>
            <a:pPr marL="45720" indent="0" algn="r" rtl="1">
              <a:buNone/>
            </a:pPr>
            <a:endParaRPr lang="en-US" dirty="0">
              <a:solidFill>
                <a:schemeClr val="tx1"/>
              </a:solidFill>
              <a:cs typeface="B Nazanin" panose="00000400000000000000" pitchFamily="2" charset="-78"/>
            </a:endParaRPr>
          </a:p>
        </p:txBody>
      </p:sp>
      <p:sp>
        <p:nvSpPr>
          <p:cNvPr id="4" name="Date Placeholder 3"/>
          <p:cNvSpPr>
            <a:spLocks noGrp="1"/>
          </p:cNvSpPr>
          <p:nvPr>
            <p:ph type="dt" sz="half" idx="14"/>
          </p:nvPr>
        </p:nvSpPr>
        <p:spPr/>
        <p:txBody>
          <a:bodyPr/>
          <a:lstStyle/>
          <a:p>
            <a:fld id="{FC229027-752B-40D4-A8C1-DA43299BF6DE}" type="datetime8">
              <a:rPr lang="fa-IR" smtClean="0"/>
              <a:pPr/>
              <a:t>16 ژوئيه 18</a:t>
            </a:fld>
            <a:endParaRPr lang="fa-IR"/>
          </a:p>
        </p:txBody>
      </p:sp>
      <p:sp>
        <p:nvSpPr>
          <p:cNvPr id="5" name="Footer Placeholder 4"/>
          <p:cNvSpPr>
            <a:spLocks noGrp="1"/>
          </p:cNvSpPr>
          <p:nvPr>
            <p:ph type="ftr" sz="quarter" idx="16"/>
          </p:nvPr>
        </p:nvSpPr>
        <p:spPr/>
        <p:txBody>
          <a:bodyPr/>
          <a:lstStyle/>
          <a:p>
            <a:r>
              <a:rPr lang="en-US" dirty="0" smtClean="0"/>
              <a:t>Cheraghi.azam79@yahoo.com</a:t>
            </a:r>
            <a:endParaRPr lang="fa-IR" dirty="0"/>
          </a:p>
        </p:txBody>
      </p:sp>
    </p:spTree>
    <p:extLst>
      <p:ext uri="{BB962C8B-B14F-4D97-AF65-F5344CB8AC3E}">
        <p14:creationId xmlns:p14="http://schemas.microsoft.com/office/powerpoint/2010/main" xmlns="" val="3596164959"/>
      </p:ext>
    </p:extLst>
  </p:cSld>
  <p:clrMapOvr>
    <a:masterClrMapping/>
  </p:clrMapOvr>
  <p:transition>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8596" y="714356"/>
            <a:ext cx="8215369" cy="5381644"/>
          </a:xfrm>
        </p:spPr>
        <p:txBody>
          <a:bodyPr>
            <a:normAutofit/>
          </a:bodyPr>
          <a:lstStyle/>
          <a:p>
            <a:pPr marL="45720" indent="0" algn="r" rtl="1">
              <a:buNone/>
            </a:pPr>
            <a:r>
              <a:rPr lang="fa-IR" dirty="0" smtClean="0">
                <a:solidFill>
                  <a:schemeClr val="tx1"/>
                </a:solidFill>
                <a:cs typeface="B Nazanin" panose="00000400000000000000" pitchFamily="2" charset="-78"/>
              </a:rPr>
              <a:t>2. </a:t>
            </a:r>
            <a:r>
              <a:rPr lang="fa-IR" b="1" dirty="0" smtClean="0">
                <a:solidFill>
                  <a:srgbClr val="FF0000"/>
                </a:solidFill>
                <a:cs typeface="B Nazanin" panose="00000400000000000000" pitchFamily="2" charset="-78"/>
              </a:rPr>
              <a:t>ان</a:t>
            </a:r>
            <a:r>
              <a:rPr lang="fa-IR" b="1" dirty="0" smtClean="0">
                <a:solidFill>
                  <a:srgbClr val="FF0000"/>
                </a:solidFill>
                <a:cs typeface="B Nazanin" panose="00000400000000000000" pitchFamily="2" charset="-78"/>
              </a:rPr>
              <a:t>جام </a:t>
            </a:r>
            <a:r>
              <a:rPr lang="fa-IR" b="1" dirty="0" err="1" smtClean="0">
                <a:solidFill>
                  <a:srgbClr val="FF0000"/>
                </a:solidFill>
                <a:cs typeface="B Nazanin" panose="00000400000000000000" pitchFamily="2" charset="-78"/>
              </a:rPr>
              <a:t>سواپینگ</a:t>
            </a:r>
            <a:endParaRPr lang="fa-IR" b="1" dirty="0" smtClean="0">
              <a:solidFill>
                <a:srgbClr val="FF0000"/>
              </a:solidFill>
              <a:cs typeface="B Nazanin" panose="00000400000000000000" pitchFamily="2" charset="-78"/>
            </a:endParaRPr>
          </a:p>
          <a:p>
            <a:pPr algn="r" rtl="1"/>
            <a:r>
              <a:rPr lang="fa-IR" dirty="0" smtClean="0">
                <a:solidFill>
                  <a:schemeClr val="tx1"/>
                </a:solidFill>
                <a:cs typeface="B Nazanin" panose="00000400000000000000" pitchFamily="2" charset="-78"/>
              </a:rPr>
              <a:t>ثبت تاریخ  آماده سازی و انقضای مصرف محلول و زمان لازم جهت </a:t>
            </a:r>
            <a:r>
              <a:rPr lang="fa-IR" dirty="0" err="1" smtClean="0">
                <a:solidFill>
                  <a:schemeClr val="tx1"/>
                </a:solidFill>
                <a:cs typeface="B Nazanin" panose="00000400000000000000" pitchFamily="2" charset="-78"/>
              </a:rPr>
              <a:t>استریلیزاسیون</a:t>
            </a:r>
            <a:r>
              <a:rPr lang="fa-IR" dirty="0" smtClean="0">
                <a:solidFill>
                  <a:schemeClr val="tx1"/>
                </a:solidFill>
                <a:cs typeface="B Nazanin" panose="00000400000000000000" pitchFamily="2" charset="-78"/>
              </a:rPr>
              <a:t> </a:t>
            </a:r>
            <a:r>
              <a:rPr lang="fa-IR" dirty="0" err="1" smtClean="0">
                <a:solidFill>
                  <a:schemeClr val="tx1"/>
                </a:solidFill>
                <a:cs typeface="B Nazanin" panose="00000400000000000000" pitchFamily="2" charset="-78"/>
              </a:rPr>
              <a:t>بامحلولهاي</a:t>
            </a:r>
            <a:r>
              <a:rPr lang="fa-IR" dirty="0" smtClean="0">
                <a:solidFill>
                  <a:schemeClr val="tx1"/>
                </a:solidFill>
                <a:cs typeface="B Nazanin" panose="00000400000000000000" pitchFamily="2" charset="-78"/>
              </a:rPr>
              <a:t> ضدعفونی کننده سطح بالا با قابلیت </a:t>
            </a:r>
            <a:r>
              <a:rPr lang="fa-IR" dirty="0" err="1" smtClean="0">
                <a:solidFill>
                  <a:schemeClr val="tx1"/>
                </a:solidFill>
                <a:cs typeface="B Nazanin" panose="00000400000000000000" pitchFamily="2" charset="-78"/>
              </a:rPr>
              <a:t>استریلیزاسیون</a:t>
            </a:r>
            <a:r>
              <a:rPr lang="fa-IR" dirty="0" smtClean="0">
                <a:solidFill>
                  <a:schemeClr val="tx1"/>
                </a:solidFill>
                <a:cs typeface="B Nazanin" panose="00000400000000000000" pitchFamily="2" charset="-78"/>
              </a:rPr>
              <a:t> روی ظرف حاوی آن</a:t>
            </a:r>
            <a:endParaRPr lang="en-US" dirty="0" smtClean="0">
              <a:solidFill>
                <a:schemeClr val="tx1"/>
              </a:solidFill>
              <a:cs typeface="B Nazanin" panose="00000400000000000000" pitchFamily="2" charset="-78"/>
            </a:endParaRPr>
          </a:p>
          <a:p>
            <a:pPr algn="r" rtl="1"/>
            <a:r>
              <a:rPr lang="ar-SA" dirty="0" smtClean="0">
                <a:solidFill>
                  <a:schemeClr val="tx1"/>
                </a:solidFill>
                <a:cs typeface="B Nazanin" panose="00000400000000000000" pitchFamily="2" charset="-78"/>
              </a:rPr>
              <a:t>وجود محلولهایی که ابزار سواپینگ آنها توسط شرکت سازنده تهیه و در اختیار مصرف کنندگان قرار گرفته</a:t>
            </a:r>
            <a:endParaRPr lang="en-US" dirty="0" smtClean="0">
              <a:solidFill>
                <a:schemeClr val="tx1"/>
              </a:solidFill>
              <a:cs typeface="B Nazanin" panose="00000400000000000000" pitchFamily="2" charset="-78"/>
            </a:endParaRPr>
          </a:p>
          <a:p>
            <a:pPr algn="r" rtl="1"/>
            <a:r>
              <a:rPr lang="ar-SA" dirty="0" smtClean="0">
                <a:solidFill>
                  <a:schemeClr val="tx1"/>
                </a:solidFill>
                <a:cs typeface="B Nazanin" panose="00000400000000000000" pitchFamily="2" charset="-78"/>
              </a:rPr>
              <a:t>عملکرد مجریان واحد استریلیزاسیون مرکزی و بخشهای مرتبط همانند اتاق عمل ، آندوسکوپی</a:t>
            </a:r>
            <a:r>
              <a:rPr lang="fa-IR" dirty="0" smtClean="0">
                <a:solidFill>
                  <a:schemeClr val="tx1"/>
                </a:solidFill>
                <a:cs typeface="B Nazanin" panose="00000400000000000000" pitchFamily="2" charset="-78"/>
              </a:rPr>
              <a:t> ،</a:t>
            </a:r>
            <a:r>
              <a:rPr lang="fa-IR" dirty="0" err="1" smtClean="0">
                <a:solidFill>
                  <a:schemeClr val="tx1"/>
                </a:solidFill>
                <a:cs typeface="B Nazanin" panose="00000400000000000000" pitchFamily="2" charset="-78"/>
              </a:rPr>
              <a:t>لاپاراسكوپي</a:t>
            </a:r>
            <a:r>
              <a:rPr lang="ar-SA" dirty="0" smtClean="0">
                <a:solidFill>
                  <a:schemeClr val="tx1"/>
                </a:solidFill>
                <a:cs typeface="B Nazanin" panose="00000400000000000000" pitchFamily="2" charset="-78"/>
              </a:rPr>
              <a:t> و.....  منطبق  بر دستورالعمل در انجام سواپینگ.</a:t>
            </a:r>
            <a:endParaRPr lang="en-US" dirty="0" smtClean="0">
              <a:solidFill>
                <a:schemeClr val="tx1"/>
              </a:solidFill>
              <a:cs typeface="B Nazanin" panose="00000400000000000000" pitchFamily="2" charset="-78"/>
            </a:endParaRPr>
          </a:p>
          <a:p>
            <a:pPr algn="r" rtl="1"/>
            <a:r>
              <a:rPr lang="ar-SA" dirty="0" smtClean="0">
                <a:solidFill>
                  <a:schemeClr val="tx1"/>
                </a:solidFill>
                <a:cs typeface="B Nazanin" panose="00000400000000000000" pitchFamily="2" charset="-78"/>
              </a:rPr>
              <a:t>آگاهي پرسنل بخشهای مذکور  از روش سواپینگ جهت ارزیابی صحت عملکرد و اعتبار محلول </a:t>
            </a:r>
            <a:endParaRPr lang="fa-IR" dirty="0" smtClean="0">
              <a:solidFill>
                <a:schemeClr val="tx1"/>
              </a:solidFill>
              <a:cs typeface="B Nazanin" panose="00000400000000000000" pitchFamily="2" charset="-78"/>
            </a:endParaRPr>
          </a:p>
          <a:p>
            <a:pPr marL="45720" indent="0" algn="r" rtl="1">
              <a:buNone/>
            </a:pPr>
            <a:r>
              <a:rPr lang="ar-SA" dirty="0" smtClean="0">
                <a:solidFill>
                  <a:schemeClr val="tx1"/>
                </a:solidFill>
                <a:cs typeface="B Nazanin" panose="00000400000000000000" pitchFamily="2" charset="-78"/>
              </a:rPr>
              <a:t>ابزار سواپینگ هر محلول ارزیابی کننده میزان غلظت محلول بوده و توسط شرکت های سازنده  مشخص می گردد.</a:t>
            </a:r>
            <a:endParaRPr lang="fa-IR" dirty="0" smtClean="0">
              <a:solidFill>
                <a:schemeClr val="tx1"/>
              </a:solidFill>
              <a:cs typeface="B Nazanin" panose="00000400000000000000" pitchFamily="2" charset="-78"/>
            </a:endParaRPr>
          </a:p>
          <a:p>
            <a:endParaRPr lang="fa-IR" dirty="0"/>
          </a:p>
        </p:txBody>
      </p:sp>
      <p:sp>
        <p:nvSpPr>
          <p:cNvPr id="4" name="Date Placeholder 3"/>
          <p:cNvSpPr>
            <a:spLocks noGrp="1"/>
          </p:cNvSpPr>
          <p:nvPr>
            <p:ph type="dt" sz="half" idx="14"/>
          </p:nvPr>
        </p:nvSpPr>
        <p:spPr/>
        <p:txBody>
          <a:bodyPr/>
          <a:lstStyle/>
          <a:p>
            <a:fld id="{C3A4C15F-9E9C-4B8D-B112-321D74C366FA}" type="datetime8">
              <a:rPr lang="fa-IR" smtClean="0"/>
              <a:pPr/>
              <a:t>16 ژوئيه 18</a:t>
            </a:fld>
            <a:endParaRPr lang="fa-IR"/>
          </a:p>
        </p:txBody>
      </p:sp>
      <p:sp>
        <p:nvSpPr>
          <p:cNvPr id="5" name="Footer Placeholder 4"/>
          <p:cNvSpPr>
            <a:spLocks noGrp="1"/>
          </p:cNvSpPr>
          <p:nvPr>
            <p:ph type="ftr" sz="quarter" idx="16"/>
          </p:nvPr>
        </p:nvSpPr>
        <p:spPr/>
        <p:txBody>
          <a:bodyPr/>
          <a:lstStyle/>
          <a:p>
            <a:r>
              <a:rPr lang="en-US" smtClean="0"/>
              <a:t>Cheraghi.azam79@yahoo.com</a:t>
            </a:r>
            <a:endParaRPr lang="fa-IR"/>
          </a:p>
        </p:txBody>
      </p:sp>
    </p:spTree>
  </p:cSld>
  <p:clrMapOvr>
    <a:masterClrMapping/>
  </p:clrMapOvr>
  <p:transition>
    <p:strips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928670"/>
            <a:ext cx="8429652" cy="5500726"/>
          </a:xfrm>
        </p:spPr>
        <p:txBody>
          <a:bodyPr>
            <a:normAutofit/>
          </a:bodyPr>
          <a:lstStyle/>
          <a:p>
            <a:pPr lvl="0"/>
            <a:r>
              <a:rPr lang="fa-IR" dirty="0" smtClean="0">
                <a:cs typeface="B Nazanin" pitchFamily="2" charset="-78"/>
              </a:rPr>
              <a:t>ليست تجهيزات جهت ضدعفوني سطح بالا</a:t>
            </a:r>
            <a:endParaRPr lang="en-US" dirty="0" smtClean="0">
              <a:cs typeface="B Nazanin" pitchFamily="2" charset="-78"/>
            </a:endParaRPr>
          </a:p>
          <a:p>
            <a:pPr lvl="0"/>
            <a:r>
              <a:rPr lang="fa-IR" dirty="0" smtClean="0">
                <a:cs typeface="B Nazanin" pitchFamily="2" charset="-78"/>
              </a:rPr>
              <a:t>وجود محلول ضدعفونی کننده سطح بالا با قابلیت </a:t>
            </a:r>
            <a:r>
              <a:rPr lang="fa-IR" dirty="0" err="1" smtClean="0">
                <a:cs typeface="B Nazanin" pitchFamily="2" charset="-78"/>
              </a:rPr>
              <a:t>استریلیزاسیون</a:t>
            </a:r>
            <a:r>
              <a:rPr lang="fa-IR" dirty="0" smtClean="0">
                <a:cs typeface="B Nazanin" pitchFamily="2" charset="-78"/>
              </a:rPr>
              <a:t> با پايه و غلظت مناسب</a:t>
            </a:r>
            <a:endParaRPr lang="en-US" dirty="0" smtClean="0">
              <a:cs typeface="B Nazanin" pitchFamily="2" charset="-78"/>
            </a:endParaRPr>
          </a:p>
          <a:p>
            <a:pPr lvl="0"/>
            <a:r>
              <a:rPr lang="fa-IR" dirty="0" smtClean="0">
                <a:cs typeface="B Nazanin" pitchFamily="2" charset="-78"/>
              </a:rPr>
              <a:t>وجود ظرف حاوي محلول ضد عفوني سطح بالا مي بايست از جنسي انتخاب شود كه پس از استفاده دچار خوردگي و ...نگردد و شفاف بوده و درب دار باشد.</a:t>
            </a:r>
            <a:endParaRPr lang="en-US" dirty="0" smtClean="0">
              <a:cs typeface="B Nazanin" pitchFamily="2" charset="-78"/>
            </a:endParaRPr>
          </a:p>
          <a:p>
            <a:pPr lvl="0"/>
            <a:r>
              <a:rPr lang="fa-IR" dirty="0" smtClean="0">
                <a:cs typeface="B Nazanin" pitchFamily="2" charset="-78"/>
              </a:rPr>
              <a:t>مدت زمان </a:t>
            </a:r>
            <a:r>
              <a:rPr lang="fa-IR" dirty="0" err="1" smtClean="0">
                <a:cs typeface="B Nazanin" pitchFamily="2" charset="-78"/>
              </a:rPr>
              <a:t>ماندگاري</a:t>
            </a:r>
            <a:r>
              <a:rPr lang="fa-IR" dirty="0" smtClean="0">
                <a:cs typeface="B Nazanin" pitchFamily="2" charset="-78"/>
              </a:rPr>
              <a:t> و غلظت محلول </a:t>
            </a:r>
            <a:r>
              <a:rPr lang="fa-IR" dirty="0" err="1" smtClean="0">
                <a:cs typeface="B Nazanin" pitchFamily="2" charset="-78"/>
              </a:rPr>
              <a:t>ضدغفوني</a:t>
            </a:r>
            <a:r>
              <a:rPr lang="fa-IR" dirty="0" smtClean="0">
                <a:cs typeface="B Nazanin" pitchFamily="2" charset="-78"/>
              </a:rPr>
              <a:t> </a:t>
            </a:r>
            <a:r>
              <a:rPr lang="fa-IR" dirty="0" err="1" smtClean="0">
                <a:cs typeface="B Nazanin" pitchFamily="2" charset="-78"/>
              </a:rPr>
              <a:t>كننده</a:t>
            </a:r>
            <a:r>
              <a:rPr lang="fa-IR" dirty="0" smtClean="0">
                <a:cs typeface="B Nazanin" pitchFamily="2" charset="-78"/>
              </a:rPr>
              <a:t> سطح بالا</a:t>
            </a:r>
            <a:endParaRPr lang="en-US" dirty="0" smtClean="0">
              <a:cs typeface="B Nazanin" pitchFamily="2" charset="-78"/>
            </a:endParaRPr>
          </a:p>
          <a:p>
            <a:pPr lvl="0"/>
            <a:r>
              <a:rPr lang="fa-IR" dirty="0" smtClean="0">
                <a:cs typeface="B Nazanin" pitchFamily="2" charset="-78"/>
              </a:rPr>
              <a:t>مصاحبه با </a:t>
            </a:r>
            <a:r>
              <a:rPr lang="fa-IR" dirty="0" err="1" smtClean="0">
                <a:cs typeface="B Nazanin" pitchFamily="2" charset="-78"/>
              </a:rPr>
              <a:t>كاركنان</a:t>
            </a:r>
            <a:r>
              <a:rPr lang="fa-IR" dirty="0" smtClean="0">
                <a:cs typeface="B Nazanin" pitchFamily="2" charset="-78"/>
              </a:rPr>
              <a:t> واحد </a:t>
            </a:r>
            <a:r>
              <a:rPr lang="en-US" dirty="0" smtClean="0">
                <a:cs typeface="B Nazanin" pitchFamily="2" charset="-78"/>
              </a:rPr>
              <a:t>CSSD </a:t>
            </a:r>
            <a:r>
              <a:rPr lang="fa-IR" dirty="0" smtClean="0">
                <a:cs typeface="B Nazanin" pitchFamily="2" charset="-78"/>
              </a:rPr>
              <a:t> ، اتاق عمل و </a:t>
            </a:r>
            <a:r>
              <a:rPr lang="fa-IR" dirty="0" err="1" smtClean="0">
                <a:cs typeface="B Nazanin" pitchFamily="2" charset="-78"/>
              </a:rPr>
              <a:t>بخشهاي</a:t>
            </a:r>
            <a:r>
              <a:rPr lang="fa-IR" dirty="0" smtClean="0">
                <a:cs typeface="B Nazanin" pitchFamily="2" charset="-78"/>
              </a:rPr>
              <a:t> </a:t>
            </a:r>
            <a:r>
              <a:rPr lang="fa-IR" dirty="0" err="1" smtClean="0">
                <a:cs typeface="B Nazanin" pitchFamily="2" charset="-78"/>
              </a:rPr>
              <a:t>بستري</a:t>
            </a:r>
            <a:r>
              <a:rPr lang="fa-IR" dirty="0" smtClean="0">
                <a:cs typeface="B Nazanin" pitchFamily="2" charset="-78"/>
              </a:rPr>
              <a:t> در خصوص  روش </a:t>
            </a:r>
            <a:r>
              <a:rPr lang="fa-IR" dirty="0" err="1" smtClean="0">
                <a:cs typeface="B Nazanin" pitchFamily="2" charset="-78"/>
              </a:rPr>
              <a:t>سواپينگ</a:t>
            </a:r>
            <a:r>
              <a:rPr lang="fa-IR" dirty="0" smtClean="0">
                <a:cs typeface="B Nazanin" pitchFamily="2" charset="-78"/>
              </a:rPr>
              <a:t> </a:t>
            </a:r>
            <a:r>
              <a:rPr lang="fa-IR" dirty="0" err="1" smtClean="0">
                <a:cs typeface="B Nazanin" pitchFamily="2" charset="-78"/>
              </a:rPr>
              <a:t>محلولهاي</a:t>
            </a:r>
            <a:r>
              <a:rPr lang="fa-IR" dirty="0" smtClean="0">
                <a:cs typeface="B Nazanin" pitchFamily="2" charset="-78"/>
              </a:rPr>
              <a:t> سطح بالا </a:t>
            </a:r>
            <a:endParaRPr lang="en-US" dirty="0" smtClean="0">
              <a:cs typeface="B Nazanin" pitchFamily="2" charset="-78"/>
            </a:endParaRPr>
          </a:p>
          <a:p>
            <a:pPr lvl="0"/>
            <a:r>
              <a:rPr lang="fa-IR" dirty="0" smtClean="0">
                <a:cs typeface="B Nazanin" pitchFamily="2" charset="-78"/>
              </a:rPr>
              <a:t>مشاهده </a:t>
            </a:r>
            <a:r>
              <a:rPr lang="fa-IR" dirty="0" err="1" smtClean="0">
                <a:cs typeface="B Nazanin" pitchFamily="2" charset="-78"/>
              </a:rPr>
              <a:t>عملكرد</a:t>
            </a:r>
            <a:r>
              <a:rPr lang="fa-IR" dirty="0" smtClean="0">
                <a:cs typeface="B Nazanin" pitchFamily="2" charset="-78"/>
              </a:rPr>
              <a:t> </a:t>
            </a:r>
            <a:r>
              <a:rPr lang="fa-IR" dirty="0" err="1" smtClean="0">
                <a:cs typeface="B Nazanin" pitchFamily="2" charset="-78"/>
              </a:rPr>
              <a:t>كاركنان</a:t>
            </a:r>
            <a:endParaRPr lang="en-US" dirty="0" smtClean="0">
              <a:cs typeface="B Nazanin" pitchFamily="2" charset="-78"/>
            </a:endParaRPr>
          </a:p>
          <a:p>
            <a:pPr lvl="0"/>
            <a:r>
              <a:rPr lang="fa-IR" dirty="0" smtClean="0">
                <a:cs typeface="B Nazanin" pitchFamily="2" charset="-78"/>
              </a:rPr>
              <a:t>داشتن </a:t>
            </a:r>
            <a:r>
              <a:rPr lang="fa-IR" dirty="0" err="1" smtClean="0">
                <a:cs typeface="B Nazanin" pitchFamily="2" charset="-78"/>
              </a:rPr>
              <a:t>تهويه</a:t>
            </a:r>
            <a:r>
              <a:rPr lang="fa-IR" dirty="0" smtClean="0">
                <a:cs typeface="B Nazanin" pitchFamily="2" charset="-78"/>
              </a:rPr>
              <a:t> مناسب در محل </a:t>
            </a:r>
            <a:r>
              <a:rPr lang="fa-IR" dirty="0" err="1" smtClean="0">
                <a:cs typeface="B Nazanin" pitchFamily="2" charset="-78"/>
              </a:rPr>
              <a:t>تهيه</a:t>
            </a:r>
            <a:r>
              <a:rPr lang="fa-IR" dirty="0" smtClean="0">
                <a:cs typeface="B Nazanin" pitchFamily="2" charset="-78"/>
              </a:rPr>
              <a:t> و </a:t>
            </a:r>
            <a:r>
              <a:rPr lang="fa-IR" dirty="0" err="1" smtClean="0">
                <a:cs typeface="B Nazanin" pitchFamily="2" charset="-78"/>
              </a:rPr>
              <a:t>نگهداري</a:t>
            </a:r>
            <a:r>
              <a:rPr lang="fa-IR" dirty="0" smtClean="0">
                <a:cs typeface="B Nazanin" pitchFamily="2" charset="-78"/>
              </a:rPr>
              <a:t> محلول سطح بالا  </a:t>
            </a:r>
            <a:endParaRPr lang="en-US" dirty="0">
              <a:cs typeface="B Nazanin" pitchFamily="2" charset="-78"/>
            </a:endParaRPr>
          </a:p>
        </p:txBody>
      </p:sp>
      <p:sp>
        <p:nvSpPr>
          <p:cNvPr id="4" name="Date Placeholder 3"/>
          <p:cNvSpPr>
            <a:spLocks noGrp="1"/>
          </p:cNvSpPr>
          <p:nvPr>
            <p:ph type="dt" sz="half" idx="14"/>
          </p:nvPr>
        </p:nvSpPr>
        <p:spPr/>
        <p:txBody>
          <a:bodyPr/>
          <a:lstStyle/>
          <a:p>
            <a:fld id="{C12518A3-F58F-4DA5-8AC4-A67061F1AFBB}" type="datetime8">
              <a:rPr lang="fa-IR" smtClean="0"/>
              <a:pPr/>
              <a:t>16 ژوئيه 18</a:t>
            </a:fld>
            <a:endParaRPr lang="fa-IR"/>
          </a:p>
        </p:txBody>
      </p:sp>
      <p:sp>
        <p:nvSpPr>
          <p:cNvPr id="5" name="Footer Placeholder 4"/>
          <p:cNvSpPr>
            <a:spLocks noGrp="1"/>
          </p:cNvSpPr>
          <p:nvPr>
            <p:ph type="ftr" sz="quarter" idx="16"/>
          </p:nvPr>
        </p:nvSpPr>
        <p:spPr/>
        <p:txBody>
          <a:bodyPr/>
          <a:lstStyle/>
          <a:p>
            <a:r>
              <a:rPr lang="en-US" smtClean="0"/>
              <a:t>Cheraghi.azam79@yahoo.com</a:t>
            </a:r>
            <a:endParaRPr lang="fa-I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2844" y="500042"/>
            <a:ext cx="8358246" cy="5824558"/>
          </a:xfrm>
        </p:spPr>
        <p:txBody>
          <a:bodyPr>
            <a:normAutofit/>
          </a:bodyPr>
          <a:lstStyle/>
          <a:p>
            <a:pPr algn="just">
              <a:lnSpc>
                <a:spcPct val="150000"/>
              </a:lnSpc>
            </a:pPr>
            <a:r>
              <a:rPr lang="ar-SA" sz="2000" dirty="0" smtClean="0">
                <a:cs typeface="B Nazanin" pitchFamily="2" charset="-78"/>
              </a:rPr>
              <a:t>سنجه 6. روش اجرایی "</a:t>
            </a:r>
            <a:r>
              <a:rPr lang="ar-SA" sz="2000" b="1" dirty="0" smtClean="0">
                <a:solidFill>
                  <a:srgbClr val="0070C0"/>
                </a:solidFill>
                <a:cs typeface="B Nazanin" pitchFamily="2" charset="-78"/>
                <a:hlinkClick r:id="rId2" action="ppaction://hlinkfile"/>
              </a:rPr>
              <a:t>مصرف منطقی آنتی‏بیوتیک‏ها</a:t>
            </a:r>
            <a:r>
              <a:rPr lang="ar-SA" sz="2000" dirty="0" smtClean="0">
                <a:cs typeface="B Nazanin" pitchFamily="2" charset="-78"/>
              </a:rPr>
              <a:t>" حداقل  شامل پروتکل تجویز آنتی‏بیوتیک پروفیلاکسی قبل از اعمال جراحی،دستورالعمل‏های مصرف آنتی‏بیوتیک برای عفونت‏های مهم و شایع مرکز درمانی و محدودیت مصرف آنتی‏بیوتیک با توجه به </a:t>
            </a:r>
            <a:r>
              <a:rPr lang="ar-SA" sz="2000" dirty="0" smtClean="0">
                <a:solidFill>
                  <a:srgbClr val="FF0000"/>
                </a:solidFill>
                <a:cs typeface="B Nazanin" pitchFamily="2" charset="-78"/>
              </a:rPr>
              <a:t>الگوی مقاومت میکروبی</a:t>
            </a:r>
            <a:r>
              <a:rPr lang="ar-SA" sz="2000" dirty="0" smtClean="0">
                <a:cs typeface="B Nazanin" pitchFamily="2" charset="-78"/>
              </a:rPr>
              <a:t>، تدوین شده و کارکنان از آن آگاهی دارند و براساس آن عمل می‏نمایند</a:t>
            </a:r>
            <a:r>
              <a:rPr lang="ar-SA" dirty="0" smtClean="0">
                <a:cs typeface="B Nazanin" pitchFamily="2" charset="-78"/>
              </a:rPr>
              <a:t>.</a:t>
            </a:r>
            <a:r>
              <a:rPr lang="fa-IR" dirty="0" smtClean="0">
                <a:cs typeface="B Nazanin" pitchFamily="2" charset="-78"/>
              </a:rPr>
              <a:t> </a:t>
            </a:r>
          </a:p>
          <a:p>
            <a:pPr>
              <a:lnSpc>
                <a:spcPct val="150000"/>
              </a:lnSpc>
            </a:pPr>
            <a:r>
              <a:rPr lang="fa-IR" b="1" u="sng" dirty="0" smtClean="0">
                <a:solidFill>
                  <a:srgbClr val="FF0000"/>
                </a:solidFill>
                <a:cs typeface="B Nazanin" pitchFamily="2" charset="-78"/>
                <a:hlinkClick r:id="rId3" action="ppaction://hlinkfile"/>
              </a:rPr>
              <a:t>برنامه عملي جهاني بر روي مقاومت آنتي بيوتيكي</a:t>
            </a:r>
            <a:endParaRPr lang="fa-IR" b="1" u="sng" dirty="0" smtClean="0">
              <a:solidFill>
                <a:srgbClr val="FF0000"/>
              </a:solidFill>
              <a:cs typeface="B Nazanin" pitchFamily="2" charset="-78"/>
            </a:endParaRPr>
          </a:p>
          <a:p>
            <a:pPr algn="l">
              <a:buNone/>
            </a:pPr>
            <a:endParaRPr lang="en-US" sz="1500" dirty="0" smtClean="0">
              <a:cs typeface="B Nazanin" pitchFamily="2" charset="-78"/>
            </a:endParaRPr>
          </a:p>
          <a:p>
            <a:pPr algn="l">
              <a:buNone/>
            </a:pPr>
            <a:r>
              <a:rPr lang="en-US" sz="1600" b="1" dirty="0" smtClean="0">
                <a:solidFill>
                  <a:srgbClr val="FF0000"/>
                </a:solidFill>
                <a:hlinkClick r:id="rId4" action="ppaction://hlinkfile"/>
              </a:rPr>
              <a:t>GLASS)</a:t>
            </a:r>
            <a:r>
              <a:rPr lang="fa-IR" sz="1600" b="1" dirty="0" smtClean="0">
                <a:solidFill>
                  <a:srgbClr val="FF0000"/>
                </a:solidFill>
                <a:hlinkClick r:id="rId4" action="ppaction://hlinkfile"/>
              </a:rPr>
              <a:t>)</a:t>
            </a:r>
            <a:r>
              <a:rPr lang="en-US" sz="1600" b="1" dirty="0" smtClean="0">
                <a:solidFill>
                  <a:srgbClr val="FF0000"/>
                </a:solidFill>
                <a:hlinkClick r:id="rId4" action="ppaction://hlinkfile"/>
              </a:rPr>
              <a:t> </a:t>
            </a:r>
            <a:r>
              <a:rPr lang="fa-IR" sz="1600" b="1" dirty="0" smtClean="0">
                <a:solidFill>
                  <a:srgbClr val="FF0000"/>
                </a:solidFill>
                <a:hlinkClick r:id="rId4" action="ppaction://hlinkfile"/>
              </a:rPr>
              <a:t> </a:t>
            </a:r>
            <a:r>
              <a:rPr lang="en-US" sz="1600" b="1" dirty="0" smtClean="0">
                <a:solidFill>
                  <a:srgbClr val="FF0000"/>
                </a:solidFill>
              </a:rPr>
              <a:t>System</a:t>
            </a:r>
            <a:r>
              <a:rPr lang="fa-IR" sz="1600" b="1" dirty="0" smtClean="0">
                <a:solidFill>
                  <a:srgbClr val="FF0000"/>
                </a:solidFill>
              </a:rPr>
              <a:t> </a:t>
            </a:r>
            <a:r>
              <a:rPr lang="en-US" sz="1600" b="1" dirty="0" smtClean="0">
                <a:solidFill>
                  <a:srgbClr val="FF0000"/>
                </a:solidFill>
              </a:rPr>
              <a:t>Global Antimicrobial Resistance Surveillance</a:t>
            </a:r>
          </a:p>
          <a:p>
            <a:pPr algn="r">
              <a:buNone/>
            </a:pPr>
            <a:endParaRPr lang="en-US" dirty="0" smtClean="0">
              <a:cs typeface="B Nazanin" pitchFamily="2" charset="-78"/>
            </a:endParaRPr>
          </a:p>
        </p:txBody>
      </p:sp>
      <p:sp>
        <p:nvSpPr>
          <p:cNvPr id="4" name="Date Placeholder 3"/>
          <p:cNvSpPr>
            <a:spLocks noGrp="1"/>
          </p:cNvSpPr>
          <p:nvPr>
            <p:ph type="dt" sz="half" idx="14"/>
          </p:nvPr>
        </p:nvSpPr>
        <p:spPr/>
        <p:txBody>
          <a:bodyPr/>
          <a:lstStyle/>
          <a:p>
            <a:fld id="{BFD8CE0E-4819-4ECA-921C-91C602E68A25}" type="datetime8">
              <a:rPr lang="fa-IR" smtClean="0"/>
              <a:pPr/>
              <a:t>16 ژوئيه 18</a:t>
            </a:fld>
            <a:endParaRPr lang="fa-IR"/>
          </a:p>
        </p:txBody>
      </p:sp>
      <p:sp>
        <p:nvSpPr>
          <p:cNvPr id="5" name="Footer Placeholder 4"/>
          <p:cNvSpPr>
            <a:spLocks noGrp="1"/>
          </p:cNvSpPr>
          <p:nvPr>
            <p:ph type="ftr" sz="quarter" idx="16"/>
          </p:nvPr>
        </p:nvSpPr>
        <p:spPr/>
        <p:txBody>
          <a:bodyPr/>
          <a:lstStyle/>
          <a:p>
            <a:r>
              <a:rPr lang="en-US" smtClean="0"/>
              <a:t>Cheraghi.azam79@yahoo.com</a:t>
            </a:r>
            <a:endParaRPr lang="fa-IR"/>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143000"/>
          </a:xfrm>
        </p:spPr>
        <p:txBody>
          <a:bodyPr>
            <a:normAutofit fontScale="90000"/>
          </a:bodyPr>
          <a:lstStyle/>
          <a:p>
            <a:pPr algn="ctr"/>
            <a:r>
              <a:rPr lang="fa-IR" dirty="0" smtClean="0"/>
              <a:t/>
            </a:r>
            <a:br>
              <a:rPr lang="fa-IR" dirty="0" smtClean="0"/>
            </a:br>
            <a:r>
              <a:rPr lang="fa-IR" dirty="0" smtClean="0"/>
              <a:t/>
            </a:r>
            <a:br>
              <a:rPr lang="fa-IR" dirty="0" smtClean="0"/>
            </a:br>
            <a:r>
              <a:rPr lang="fa-IR" sz="6700" b="1" dirty="0" smtClean="0">
                <a:cs typeface="B Nazanin" pitchFamily="2" charset="-78"/>
              </a:rPr>
              <a:t>زنگ خطر</a:t>
            </a:r>
            <a:endParaRPr lang="fa-IR" sz="6700" b="1" dirty="0">
              <a:cs typeface="B Nazanin" pitchFamily="2" charset="-78"/>
            </a:endParaRPr>
          </a:p>
        </p:txBody>
      </p:sp>
      <p:sp>
        <p:nvSpPr>
          <p:cNvPr id="3" name="Content Placeholder 2"/>
          <p:cNvSpPr>
            <a:spLocks noGrp="1"/>
          </p:cNvSpPr>
          <p:nvPr>
            <p:ph sz="quarter" idx="1"/>
          </p:nvPr>
        </p:nvSpPr>
        <p:spPr/>
        <p:txBody>
          <a:bodyPr>
            <a:normAutofit/>
          </a:bodyPr>
          <a:lstStyle/>
          <a:p>
            <a:pPr algn="l"/>
            <a:r>
              <a:rPr lang="en-US" dirty="0" smtClean="0"/>
              <a:t>• </a:t>
            </a:r>
            <a:r>
              <a:rPr lang="en-US" b="1" dirty="0" smtClean="0">
                <a:solidFill>
                  <a:srgbClr val="FF0000"/>
                </a:solidFill>
              </a:rPr>
              <a:t>Sir Alexander Fleming, Nobel lecture, December 1945:</a:t>
            </a:r>
          </a:p>
          <a:p>
            <a:pPr algn="l"/>
            <a:r>
              <a:rPr lang="en-US" dirty="0" smtClean="0"/>
              <a:t>• “It is not difficult to make microbes resistant to penicillin in the laboratory by exposing them to concentrations not sufficient to kill them, and the same thing has occasionally happened in the body.</a:t>
            </a:r>
          </a:p>
          <a:p>
            <a:pPr algn="l"/>
            <a:endParaRPr lang="en-US" dirty="0" smtClean="0"/>
          </a:p>
          <a:p>
            <a:pPr>
              <a:buNone/>
            </a:pPr>
            <a:r>
              <a:rPr lang="fa-IR" dirty="0" smtClean="0">
                <a:cs typeface="B Nazanin" pitchFamily="2" charset="-78"/>
              </a:rPr>
              <a:t>• توليد ميكروبهاي مقاوم به پني سيلين در آزمايشگاه با در معرض قرار دادن آنها در برابر </a:t>
            </a:r>
            <a:r>
              <a:rPr lang="fa-IR" b="1" dirty="0" smtClean="0">
                <a:solidFill>
                  <a:srgbClr val="FF0000"/>
                </a:solidFill>
                <a:cs typeface="B Nazanin" pitchFamily="2" charset="-78"/>
              </a:rPr>
              <a:t>غلظت نا كافي دارو جهت كشتن آنها، دشوار نيست </a:t>
            </a:r>
            <a:r>
              <a:rPr lang="fa-IR" dirty="0" smtClean="0">
                <a:cs typeface="B Nazanin" pitchFamily="2" charset="-78"/>
              </a:rPr>
              <a:t>و گاهاً همين اتفاق در بدن رخ مي دهد.</a:t>
            </a:r>
            <a:endParaRPr lang="fa-IR" dirty="0">
              <a:cs typeface="B Nazanin" pitchFamily="2" charset="-78"/>
            </a:endParaRPr>
          </a:p>
        </p:txBody>
      </p:sp>
      <p:sp>
        <p:nvSpPr>
          <p:cNvPr id="4" name="Date Placeholder 3"/>
          <p:cNvSpPr>
            <a:spLocks noGrp="1"/>
          </p:cNvSpPr>
          <p:nvPr>
            <p:ph type="dt" sz="half" idx="14"/>
          </p:nvPr>
        </p:nvSpPr>
        <p:spPr/>
        <p:txBody>
          <a:bodyPr/>
          <a:lstStyle/>
          <a:p>
            <a:fld id="{912D1679-844C-47E8-9D61-06B962CF53FE}" type="datetime8">
              <a:rPr lang="fa-IR" smtClean="0"/>
              <a:pPr/>
              <a:t>16 ژوئيه 18</a:t>
            </a:fld>
            <a:endParaRPr lang="fa-IR"/>
          </a:p>
        </p:txBody>
      </p:sp>
      <p:sp>
        <p:nvSpPr>
          <p:cNvPr id="5" name="Footer Placeholder 4"/>
          <p:cNvSpPr>
            <a:spLocks noGrp="1"/>
          </p:cNvSpPr>
          <p:nvPr>
            <p:ph type="ftr" sz="quarter" idx="16"/>
          </p:nvPr>
        </p:nvSpPr>
        <p:spPr/>
        <p:txBody>
          <a:bodyPr/>
          <a:lstStyle/>
          <a:p>
            <a:r>
              <a:rPr lang="en-US" smtClean="0"/>
              <a:t>Cheraghi.azam79@yahoo.com</a:t>
            </a:r>
            <a:endParaRPr lang="fa-IR"/>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472518" cy="928686"/>
          </a:xfrm>
        </p:spPr>
        <p:txBody>
          <a:bodyPr>
            <a:normAutofit fontScale="90000"/>
          </a:bodyPr>
          <a:lstStyle/>
          <a:p>
            <a:pPr algn="ctr"/>
            <a:r>
              <a:rPr lang="fa-IR" dirty="0" smtClean="0"/>
              <a:t/>
            </a:r>
            <a:br>
              <a:rPr lang="fa-IR" dirty="0" smtClean="0"/>
            </a:br>
            <a:r>
              <a:rPr lang="fa-IR" dirty="0" smtClean="0"/>
              <a:t/>
            </a:r>
            <a:br>
              <a:rPr lang="fa-IR" dirty="0" smtClean="0"/>
            </a:br>
            <a:r>
              <a:rPr lang="fa-IR" dirty="0" smtClean="0">
                <a:cs typeface="B Nazanin" pitchFamily="2" charset="-78"/>
              </a:rPr>
              <a:t>چرا بايد مراقب مقاومت آنتي بيوتيكي بود؟</a:t>
            </a:r>
            <a:endParaRPr lang="fa-IR" dirty="0">
              <a:cs typeface="B Nazanin" pitchFamily="2" charset="-78"/>
            </a:endParaRPr>
          </a:p>
        </p:txBody>
      </p:sp>
      <p:sp>
        <p:nvSpPr>
          <p:cNvPr id="3" name="Content Placeholder 2"/>
          <p:cNvSpPr>
            <a:spLocks noGrp="1"/>
          </p:cNvSpPr>
          <p:nvPr>
            <p:ph sz="quarter" idx="1"/>
          </p:nvPr>
        </p:nvSpPr>
        <p:spPr>
          <a:xfrm>
            <a:off x="357158" y="1428736"/>
            <a:ext cx="7858180" cy="5038740"/>
          </a:xfrm>
        </p:spPr>
        <p:txBody>
          <a:bodyPr>
            <a:normAutofit/>
          </a:bodyPr>
          <a:lstStyle/>
          <a:p>
            <a:pPr>
              <a:buNone/>
            </a:pPr>
            <a:r>
              <a:rPr lang="fa-IR" dirty="0" smtClean="0">
                <a:cs typeface="B Nazanin" pitchFamily="2" charset="-78"/>
              </a:rPr>
              <a:t>• درمان سخت تر عفونتهاي ناشي از باكتريهاي مقاوم به آنتي بيوتيك</a:t>
            </a:r>
          </a:p>
          <a:p>
            <a:pPr>
              <a:buNone/>
            </a:pPr>
            <a:r>
              <a:rPr lang="fa-IR" dirty="0" smtClean="0">
                <a:cs typeface="B Nazanin" pitchFamily="2" charset="-78"/>
              </a:rPr>
              <a:t>• مرگ و مير بالاتر</a:t>
            </a:r>
          </a:p>
          <a:p>
            <a:pPr>
              <a:buNone/>
            </a:pPr>
            <a:r>
              <a:rPr lang="fa-IR" dirty="0" smtClean="0">
                <a:cs typeface="B Nazanin" pitchFamily="2" charset="-78"/>
              </a:rPr>
              <a:t>• بروز عوارض جانبي همراه با داروهاي خط پايان</a:t>
            </a:r>
          </a:p>
          <a:p>
            <a:pPr>
              <a:buNone/>
            </a:pPr>
            <a:r>
              <a:rPr lang="fa-IR" dirty="0" smtClean="0">
                <a:cs typeface="B Nazanin" pitchFamily="2" charset="-78"/>
              </a:rPr>
              <a:t>• قابل درمان نبودن برخي از عفونتهاي ناشي از باكتريهاي مقاوم به درمان</a:t>
            </a:r>
          </a:p>
          <a:p>
            <a:pPr>
              <a:buNone/>
            </a:pPr>
            <a:r>
              <a:rPr lang="fa-IR" dirty="0" smtClean="0">
                <a:cs typeface="B Nazanin" pitchFamily="2" charset="-78"/>
              </a:rPr>
              <a:t>• درمانهاي گرانتر</a:t>
            </a:r>
          </a:p>
          <a:p>
            <a:pPr>
              <a:buNone/>
            </a:pPr>
            <a:r>
              <a:rPr lang="fa-IR" dirty="0" smtClean="0">
                <a:cs typeface="B Nazanin" pitchFamily="2" charset="-78"/>
              </a:rPr>
              <a:t>• انتقال به ساير بيماران</a:t>
            </a:r>
          </a:p>
          <a:p>
            <a:pPr>
              <a:buNone/>
            </a:pPr>
            <a:r>
              <a:rPr lang="fa-IR" dirty="0" smtClean="0">
                <a:cs typeface="B Nazanin" pitchFamily="2" charset="-78"/>
              </a:rPr>
              <a:t>• ايجاد عفونتهاي مقاومتر به علت استفاده از آنتي بيوتيكهاي وسيع الطيف</a:t>
            </a:r>
          </a:p>
          <a:p>
            <a:pPr>
              <a:buNone/>
            </a:pPr>
            <a:r>
              <a:rPr lang="fa-IR" dirty="0" smtClean="0">
                <a:cs typeface="B Nazanin" pitchFamily="2" charset="-78"/>
              </a:rPr>
              <a:t>پايش مداوم و موثر مقاومت آنتي بيوتيكي در سراسر جهان</a:t>
            </a:r>
            <a:endParaRPr lang="fa-IR" dirty="0">
              <a:cs typeface="B Nazanin" pitchFamily="2" charset="-78"/>
            </a:endParaRPr>
          </a:p>
        </p:txBody>
      </p:sp>
      <p:sp>
        <p:nvSpPr>
          <p:cNvPr id="4" name="Date Placeholder 3"/>
          <p:cNvSpPr>
            <a:spLocks noGrp="1"/>
          </p:cNvSpPr>
          <p:nvPr>
            <p:ph type="dt" sz="half" idx="14"/>
          </p:nvPr>
        </p:nvSpPr>
        <p:spPr/>
        <p:txBody>
          <a:bodyPr/>
          <a:lstStyle/>
          <a:p>
            <a:fld id="{912D1679-844C-47E8-9D61-06B962CF53FE}" type="datetime8">
              <a:rPr lang="fa-IR" smtClean="0"/>
              <a:pPr/>
              <a:t>16 ژوئيه 18</a:t>
            </a:fld>
            <a:endParaRPr lang="fa-IR"/>
          </a:p>
        </p:txBody>
      </p:sp>
      <p:sp>
        <p:nvSpPr>
          <p:cNvPr id="5" name="Footer Placeholder 4"/>
          <p:cNvSpPr>
            <a:spLocks noGrp="1"/>
          </p:cNvSpPr>
          <p:nvPr>
            <p:ph type="ftr" sz="quarter" idx="16"/>
          </p:nvPr>
        </p:nvSpPr>
        <p:spPr/>
        <p:txBody>
          <a:bodyPr/>
          <a:lstStyle/>
          <a:p>
            <a:r>
              <a:rPr lang="en-US" dirty="0" smtClean="0"/>
              <a:t>Cheraghi.azam79@yahoo.com</a:t>
            </a:r>
            <a:endParaRPr lang="fa-IR" dirty="0"/>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472518" cy="918418"/>
          </a:xfrm>
        </p:spPr>
        <p:txBody>
          <a:bodyPr>
            <a:normAutofit fontScale="90000"/>
          </a:bodyPr>
          <a:lstStyle/>
          <a:p>
            <a:pPr algn="ctr"/>
            <a:r>
              <a:rPr lang="fa-IR" dirty="0" smtClean="0"/>
              <a:t/>
            </a:r>
            <a:br>
              <a:rPr lang="fa-IR" dirty="0" smtClean="0"/>
            </a:br>
            <a:r>
              <a:rPr lang="fa-IR" sz="4400" b="1" dirty="0" smtClean="0">
                <a:cs typeface="B Nazanin" pitchFamily="2" charset="-78"/>
              </a:rPr>
              <a:t>تعريف الگوهاي مختلف مقاومت آنتي بيوتيكي</a:t>
            </a:r>
            <a:endParaRPr lang="fa-IR" sz="4400" b="1" dirty="0">
              <a:cs typeface="B Nazanin" pitchFamily="2" charset="-78"/>
            </a:endParaRPr>
          </a:p>
        </p:txBody>
      </p:sp>
      <p:sp>
        <p:nvSpPr>
          <p:cNvPr id="3" name="Content Placeholder 2"/>
          <p:cNvSpPr>
            <a:spLocks noGrp="1"/>
          </p:cNvSpPr>
          <p:nvPr>
            <p:ph sz="quarter" idx="1"/>
          </p:nvPr>
        </p:nvSpPr>
        <p:spPr>
          <a:xfrm>
            <a:off x="0" y="1357298"/>
            <a:ext cx="8358214" cy="4967302"/>
          </a:xfrm>
        </p:spPr>
        <p:txBody>
          <a:bodyPr>
            <a:normAutofit/>
          </a:bodyPr>
          <a:lstStyle/>
          <a:p>
            <a:pPr algn="ctr">
              <a:lnSpc>
                <a:spcPct val="150000"/>
              </a:lnSpc>
              <a:buNone/>
            </a:pPr>
            <a:r>
              <a:rPr lang="en-US" sz="2400" b="1" dirty="0" smtClean="0">
                <a:cs typeface="B Nazanin" pitchFamily="2" charset="-78"/>
              </a:rPr>
              <a:t>MDR (</a:t>
            </a:r>
            <a:r>
              <a:rPr lang="en-US" sz="2400" b="1" dirty="0" err="1" smtClean="0">
                <a:cs typeface="B Nazanin" pitchFamily="2" charset="-78"/>
              </a:rPr>
              <a:t>MultiDrug</a:t>
            </a:r>
            <a:r>
              <a:rPr lang="en-US" sz="2400" b="1" dirty="0" smtClean="0">
                <a:cs typeface="B Nazanin" pitchFamily="2" charset="-78"/>
              </a:rPr>
              <a:t> Resistant)</a:t>
            </a:r>
          </a:p>
          <a:p>
            <a:pPr>
              <a:lnSpc>
                <a:spcPct val="150000"/>
              </a:lnSpc>
            </a:pPr>
            <a:r>
              <a:rPr lang="fa-IR" sz="2400" dirty="0" smtClean="0">
                <a:cs typeface="B Nazanin" pitchFamily="2" charset="-78"/>
              </a:rPr>
              <a:t>عدم حساسيت باكتري جدا شده به حداقل </a:t>
            </a:r>
            <a:r>
              <a:rPr lang="fa-IR" sz="2400" dirty="0" smtClean="0">
                <a:solidFill>
                  <a:srgbClr val="FF0000"/>
                </a:solidFill>
                <a:cs typeface="B Nazanin" pitchFamily="2" charset="-78"/>
              </a:rPr>
              <a:t>يك عامل</a:t>
            </a:r>
            <a:r>
              <a:rPr lang="fa-IR" sz="2400" dirty="0" smtClean="0">
                <a:cs typeface="B Nazanin" pitchFamily="2" charset="-78"/>
              </a:rPr>
              <a:t> از </a:t>
            </a:r>
            <a:r>
              <a:rPr lang="fa-IR" sz="2400" dirty="0" smtClean="0">
                <a:solidFill>
                  <a:srgbClr val="FF0000"/>
                </a:solidFill>
                <a:cs typeface="B Nazanin" pitchFamily="2" charset="-78"/>
              </a:rPr>
              <a:t>سه دسته آنتي بيوتيكي و يا بيشتر</a:t>
            </a:r>
          </a:p>
          <a:p>
            <a:pPr algn="ctr">
              <a:lnSpc>
                <a:spcPct val="150000"/>
              </a:lnSpc>
              <a:buNone/>
            </a:pPr>
            <a:r>
              <a:rPr lang="en-US" sz="2400" b="1" dirty="0" smtClean="0">
                <a:cs typeface="B Nazanin" pitchFamily="2" charset="-78"/>
              </a:rPr>
              <a:t>XDR (</a:t>
            </a:r>
            <a:r>
              <a:rPr lang="en-US" sz="2400" b="1" dirty="0" err="1" smtClean="0">
                <a:cs typeface="B Nazanin" pitchFamily="2" charset="-78"/>
              </a:rPr>
              <a:t>eXtensively</a:t>
            </a:r>
            <a:r>
              <a:rPr lang="en-US" sz="2400" b="1" dirty="0" smtClean="0">
                <a:cs typeface="B Nazanin" pitchFamily="2" charset="-78"/>
              </a:rPr>
              <a:t> Drug Resistant )</a:t>
            </a:r>
          </a:p>
          <a:p>
            <a:pPr>
              <a:lnSpc>
                <a:spcPct val="150000"/>
              </a:lnSpc>
            </a:pPr>
            <a:r>
              <a:rPr lang="fa-IR" sz="2400" dirty="0" smtClean="0">
                <a:cs typeface="B Nazanin" pitchFamily="2" charset="-78"/>
              </a:rPr>
              <a:t>عدم حساسيت باكتري جدا شده به حداقل </a:t>
            </a:r>
            <a:r>
              <a:rPr lang="fa-IR" sz="2400" dirty="0" smtClean="0">
                <a:solidFill>
                  <a:srgbClr val="FF0000"/>
                </a:solidFill>
                <a:cs typeface="B Nazanin" pitchFamily="2" charset="-78"/>
              </a:rPr>
              <a:t>يك یا دو عامل </a:t>
            </a:r>
            <a:r>
              <a:rPr lang="fa-IR" sz="2400" dirty="0" smtClean="0">
                <a:cs typeface="B Nazanin" pitchFamily="2" charset="-78"/>
              </a:rPr>
              <a:t>از</a:t>
            </a:r>
            <a:r>
              <a:rPr lang="fa-IR" sz="2400" dirty="0" smtClean="0">
                <a:solidFill>
                  <a:srgbClr val="FF0000"/>
                </a:solidFill>
                <a:cs typeface="B Nazanin" pitchFamily="2" charset="-78"/>
              </a:rPr>
              <a:t> همه دسته هاي آنتي بيوتيكي به استثناء يك يادو دسته ي آنتي بيوتيكي</a:t>
            </a:r>
          </a:p>
          <a:p>
            <a:pPr algn="ctr">
              <a:lnSpc>
                <a:spcPct val="150000"/>
              </a:lnSpc>
              <a:buNone/>
            </a:pPr>
            <a:r>
              <a:rPr lang="en-US" sz="2400" b="1" dirty="0" smtClean="0">
                <a:cs typeface="B Nazanin" pitchFamily="2" charset="-78"/>
              </a:rPr>
              <a:t>PDR (</a:t>
            </a:r>
            <a:r>
              <a:rPr lang="en-US" sz="2400" b="1" dirty="0" err="1" smtClean="0">
                <a:cs typeface="B Nazanin" pitchFamily="2" charset="-78"/>
              </a:rPr>
              <a:t>PanDrug</a:t>
            </a:r>
            <a:r>
              <a:rPr lang="en-US" sz="2400" b="1" dirty="0" smtClean="0">
                <a:cs typeface="B Nazanin" pitchFamily="2" charset="-78"/>
              </a:rPr>
              <a:t> Resistant)</a:t>
            </a:r>
          </a:p>
          <a:p>
            <a:pPr>
              <a:lnSpc>
                <a:spcPct val="150000"/>
              </a:lnSpc>
            </a:pPr>
            <a:r>
              <a:rPr lang="fa-IR" sz="2400" dirty="0" smtClean="0">
                <a:cs typeface="B Nazanin" pitchFamily="2" charset="-78"/>
              </a:rPr>
              <a:t>عدم حساسيت باكتري جدا شده به </a:t>
            </a:r>
            <a:r>
              <a:rPr lang="fa-IR" sz="2400" dirty="0" smtClean="0">
                <a:solidFill>
                  <a:srgbClr val="FF0000"/>
                </a:solidFill>
                <a:cs typeface="B Nazanin" pitchFamily="2" charset="-78"/>
              </a:rPr>
              <a:t>همه عوامل در همه دسته هاي آنتي بيوتيكي</a:t>
            </a:r>
            <a:endParaRPr lang="fa-IR" sz="2400" dirty="0">
              <a:solidFill>
                <a:srgbClr val="FF0000"/>
              </a:solidFill>
              <a:cs typeface="B Nazanin" pitchFamily="2" charset="-78"/>
            </a:endParaRPr>
          </a:p>
        </p:txBody>
      </p:sp>
      <p:sp>
        <p:nvSpPr>
          <p:cNvPr id="4" name="Date Placeholder 3"/>
          <p:cNvSpPr>
            <a:spLocks noGrp="1"/>
          </p:cNvSpPr>
          <p:nvPr>
            <p:ph type="dt" sz="half" idx="14"/>
          </p:nvPr>
        </p:nvSpPr>
        <p:spPr/>
        <p:txBody>
          <a:bodyPr/>
          <a:lstStyle/>
          <a:p>
            <a:fld id="{912D1679-844C-47E8-9D61-06B962CF53FE}" type="datetime8">
              <a:rPr lang="fa-IR" smtClean="0"/>
              <a:pPr/>
              <a:t>16 ژوئيه 18</a:t>
            </a:fld>
            <a:endParaRPr lang="fa-IR"/>
          </a:p>
        </p:txBody>
      </p:sp>
      <p:sp>
        <p:nvSpPr>
          <p:cNvPr id="5" name="Footer Placeholder 4"/>
          <p:cNvSpPr>
            <a:spLocks noGrp="1"/>
          </p:cNvSpPr>
          <p:nvPr>
            <p:ph type="ftr" sz="quarter" idx="16"/>
          </p:nvPr>
        </p:nvSpPr>
        <p:spPr/>
        <p:txBody>
          <a:bodyPr/>
          <a:lstStyle/>
          <a:p>
            <a:r>
              <a:rPr lang="en-US" dirty="0" smtClean="0"/>
              <a:t>Cheraghi.azam79@yahoo.com</a:t>
            </a:r>
            <a:endParaRPr lang="fa-IR"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539811" y="783559"/>
            <a:ext cx="2092271" cy="495300"/>
          </a:xfrm>
          <a:prstGeom prst="rect">
            <a:avLst/>
          </a:prstGeom>
          <a:solidFill>
            <a:srgbClr val="FFFFFF"/>
          </a:solidFill>
          <a:ln w="9525">
            <a:solidFill>
              <a:srgbClr val="FFFFFF"/>
            </a:solidFill>
            <a:miter lim="800000"/>
            <a:headEnd/>
            <a:tailEnd/>
          </a:ln>
        </p:spPr>
        <p:txBody>
          <a:bodyPr rot="0" vert="horz" wrap="square" lIns="91440" tIns="45720" rIns="91440" bIns="45720" anchor="t" anchorCtr="0" upright="1">
            <a:noAutofit/>
          </a:bodyPr>
          <a:lstStyle/>
          <a:p>
            <a:pPr algn="ctr">
              <a:lnSpc>
                <a:spcPct val="107000"/>
              </a:lnSpc>
              <a:spcAft>
                <a:spcPts val="800"/>
              </a:spcAft>
            </a:pPr>
            <a:r>
              <a:rPr lang="ar-SA" sz="1000" dirty="0">
                <a:effectLst/>
                <a:latin typeface="IranNastaliq" panose="02000503000000020003" pitchFamily="2" charset="0"/>
                <a:ea typeface="Calibri" panose="020F0502020204030204" pitchFamily="34" charset="0"/>
                <a:cs typeface="B Titr" panose="00000700000000000000" pitchFamily="2" charset="-78"/>
              </a:rPr>
              <a:t>جمهوری اسلامی ایران</a:t>
            </a: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ar-SA" sz="1000" dirty="0">
                <a:effectLst/>
                <a:latin typeface="IranNastaliq" panose="02000503000000020003" pitchFamily="2" charset="0"/>
                <a:ea typeface="Calibri" panose="020F0502020204030204" pitchFamily="34" charset="0"/>
                <a:cs typeface="B Titr" panose="00000700000000000000" pitchFamily="2" charset="-78"/>
              </a:rPr>
              <a:t>وزارت بهداشت، درمان و آموزش پزشکی</a:t>
            </a:r>
            <a:endParaRPr lang="en-US" sz="1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3" cstate="print">
            <a:grayscl/>
          </a:blip>
          <a:srcRect/>
          <a:stretch>
            <a:fillRect/>
          </a:stretch>
        </p:blipFill>
        <p:spPr bwMode="auto">
          <a:xfrm>
            <a:off x="4317241" y="292496"/>
            <a:ext cx="488423" cy="415290"/>
          </a:xfrm>
          <a:prstGeom prst="rect">
            <a:avLst/>
          </a:prstGeom>
          <a:noFill/>
          <a:ln w="9525">
            <a:noFill/>
            <a:miter lim="800000"/>
            <a:headEnd/>
            <a:tailEnd/>
          </a:ln>
        </p:spPr>
      </p:pic>
      <p:pic>
        <p:nvPicPr>
          <p:cNvPr id="6" name="Picture 5"/>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8617" y="288610"/>
            <a:ext cx="379064" cy="494948"/>
          </a:xfrm>
          <a:prstGeom prst="rect">
            <a:avLst/>
          </a:prstGeom>
          <a:noFill/>
          <a:ln>
            <a:noFill/>
          </a:ln>
        </p:spPr>
      </p:pic>
      <p:sp>
        <p:nvSpPr>
          <p:cNvPr id="9" name="Content Placeholder 2"/>
          <p:cNvSpPr txBox="1">
            <a:spLocks/>
          </p:cNvSpPr>
          <p:nvPr/>
        </p:nvSpPr>
        <p:spPr>
          <a:xfrm>
            <a:off x="1198626" y="1069638"/>
            <a:ext cx="6725653" cy="1825963"/>
          </a:xfrm>
          <a:prstGeom prst="rect">
            <a:avLst/>
          </a:prstGeom>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lgn="ctr" rtl="1">
              <a:lnSpc>
                <a:spcPct val="150000"/>
              </a:lnSpc>
              <a:buFont typeface="Corbel" pitchFamily="34" charset="0"/>
              <a:buNone/>
            </a:pPr>
            <a:r>
              <a:rPr lang="fa-IR" sz="6600" dirty="0">
                <a:solidFill>
                  <a:schemeClr val="tx1"/>
                </a:solidFill>
                <a:latin typeface="IranNastaliq" panose="02000503000000020003" pitchFamily="2" charset="0"/>
                <a:cs typeface="IranNastaliq" panose="02000503000000020003" pitchFamily="2" charset="0"/>
              </a:rPr>
              <a:t>راهنمای استانداردها ی اعتبار </a:t>
            </a:r>
            <a:r>
              <a:rPr lang="fa-IR" sz="6600" dirty="0" smtClean="0">
                <a:solidFill>
                  <a:schemeClr val="tx1"/>
                </a:solidFill>
                <a:latin typeface="IranNastaliq" panose="02000503000000020003" pitchFamily="2" charset="0"/>
                <a:cs typeface="IranNastaliq" panose="02000503000000020003" pitchFamily="2" charset="0"/>
              </a:rPr>
              <a:t>بخشی</a:t>
            </a:r>
          </a:p>
          <a:p>
            <a:pPr algn="ctr" rtl="1">
              <a:buNone/>
            </a:pPr>
            <a:r>
              <a:rPr lang="fa-IR" sz="8000" b="1" dirty="0" smtClean="0">
                <a:solidFill>
                  <a:schemeClr val="tx1"/>
                </a:solidFill>
                <a:latin typeface="IranNastaliq" panose="02000503000000020003" pitchFamily="2" charset="0"/>
                <a:cs typeface="IranNastaliq" panose="02000503000000020003" pitchFamily="2" charset="0"/>
              </a:rPr>
              <a:t>محور:</a:t>
            </a:r>
            <a:r>
              <a:rPr lang="ar-SA" sz="6600" dirty="0" smtClean="0">
                <a:solidFill>
                  <a:schemeClr val="tx1"/>
                </a:solidFill>
                <a:latin typeface="IranNastaliq" panose="02000503000000020003" pitchFamily="2" charset="0"/>
                <a:cs typeface="IranNastaliq" panose="02000503000000020003" pitchFamily="2" charset="0"/>
              </a:rPr>
              <a:t>. پیشگیری و بهداشت</a:t>
            </a:r>
            <a:endParaRPr lang="en-US" sz="6600" dirty="0" smtClean="0">
              <a:solidFill>
                <a:schemeClr val="tx1"/>
              </a:solidFill>
              <a:latin typeface="IranNastaliq" panose="02000503000000020003" pitchFamily="2" charset="0"/>
              <a:cs typeface="IranNastaliq" panose="02000503000000020003" pitchFamily="2" charset="0"/>
            </a:endParaRPr>
          </a:p>
          <a:p>
            <a:pPr algn="ctr" rtl="1">
              <a:buNone/>
            </a:pPr>
            <a:r>
              <a:rPr lang="fa-IR" sz="8000" b="1" dirty="0" smtClean="0">
                <a:solidFill>
                  <a:schemeClr val="tx1"/>
                </a:solidFill>
                <a:latin typeface="IranNastaliq" panose="02000503000000020003" pitchFamily="2" charset="0"/>
                <a:cs typeface="IranNastaliq" panose="02000503000000020003" pitchFamily="2" charset="0"/>
              </a:rPr>
              <a:t>زیرمحور</a:t>
            </a:r>
            <a:r>
              <a:rPr lang="en-US" sz="6600" dirty="0" smtClean="0">
                <a:solidFill>
                  <a:schemeClr val="tx1"/>
                </a:solidFill>
                <a:latin typeface="IranNastaliq" panose="02000503000000020003" pitchFamily="2" charset="0"/>
                <a:cs typeface="IranNastaliq" panose="02000503000000020003" pitchFamily="2" charset="0"/>
              </a:rPr>
              <a:t>:</a:t>
            </a:r>
            <a:r>
              <a:rPr lang="ar-SA" sz="6600" dirty="0" smtClean="0">
                <a:solidFill>
                  <a:schemeClr val="tx1"/>
                </a:solidFill>
                <a:latin typeface="IranNastaliq" panose="02000503000000020003" pitchFamily="2" charset="0"/>
                <a:cs typeface="IranNastaliq" panose="02000503000000020003" pitchFamily="2" charset="0"/>
              </a:rPr>
              <a:t>پیشگیری و کنترل عفونت</a:t>
            </a:r>
            <a:endParaRPr lang="en-US" sz="6600" dirty="0" smtClean="0">
              <a:solidFill>
                <a:schemeClr val="tx1"/>
              </a:solidFill>
              <a:latin typeface="IranNastaliq" panose="02000503000000020003" pitchFamily="2" charset="0"/>
              <a:cs typeface="IranNastaliq" panose="02000503000000020003" pitchFamily="2" charset="0"/>
            </a:endParaRPr>
          </a:p>
          <a:p>
            <a:pPr marL="0" indent="0" algn="ctr" rtl="1">
              <a:lnSpc>
                <a:spcPct val="150000"/>
              </a:lnSpc>
              <a:buNone/>
            </a:pPr>
            <a:endParaRPr lang="fa-IR" sz="6600" dirty="0" smtClean="0">
              <a:solidFill>
                <a:schemeClr val="tx1"/>
              </a:solidFill>
              <a:latin typeface="IranNastaliq" panose="02000503000000020003" pitchFamily="2" charset="0"/>
              <a:cs typeface="IranNastaliq" panose="02000503000000020003" pitchFamily="2" charset="0"/>
            </a:endParaRPr>
          </a:p>
          <a:p>
            <a:pPr marL="0" indent="0" algn="ctr" rtl="1">
              <a:lnSpc>
                <a:spcPct val="220000"/>
              </a:lnSpc>
              <a:buNone/>
            </a:pPr>
            <a:endParaRPr lang="en-US" sz="2800" dirty="0"/>
          </a:p>
        </p:txBody>
      </p:sp>
      <p:sp>
        <p:nvSpPr>
          <p:cNvPr id="7" name="Date Placeholder 6"/>
          <p:cNvSpPr>
            <a:spLocks noGrp="1"/>
          </p:cNvSpPr>
          <p:nvPr>
            <p:ph type="dt" sz="half" idx="14"/>
          </p:nvPr>
        </p:nvSpPr>
        <p:spPr/>
        <p:txBody>
          <a:bodyPr/>
          <a:lstStyle/>
          <a:p>
            <a:fld id="{5CE5FD85-86A8-45D7-A43C-531220DDEC25}" type="datetime8">
              <a:rPr lang="fa-IR" smtClean="0"/>
              <a:pPr/>
              <a:t>16 ژوئيه 18</a:t>
            </a:fld>
            <a:endParaRPr lang="fa-IR"/>
          </a:p>
        </p:txBody>
      </p:sp>
      <p:sp>
        <p:nvSpPr>
          <p:cNvPr id="8" name="Footer Placeholder 7"/>
          <p:cNvSpPr>
            <a:spLocks noGrp="1"/>
          </p:cNvSpPr>
          <p:nvPr>
            <p:ph type="ftr" sz="quarter" idx="16"/>
          </p:nvPr>
        </p:nvSpPr>
        <p:spPr/>
        <p:txBody>
          <a:bodyPr/>
          <a:lstStyle/>
          <a:p>
            <a:r>
              <a:rPr lang="en-US" smtClean="0"/>
              <a:t>Cheraghi.azam79@yahoo.com</a:t>
            </a:r>
            <a:endParaRPr lang="fa-IR"/>
          </a:p>
        </p:txBody>
      </p:sp>
    </p:spTree>
    <p:extLst>
      <p:ext uri="{BB962C8B-B14F-4D97-AF65-F5344CB8AC3E}">
        <p14:creationId xmlns:p14="http://schemas.microsoft.com/office/powerpoint/2010/main" xmlns="" val="2809968771"/>
      </p:ext>
    </p:extLst>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229600" cy="1143000"/>
          </a:xfrm>
        </p:spPr>
        <p:txBody>
          <a:bodyPr>
            <a:noAutofit/>
          </a:bodyPr>
          <a:lstStyle/>
          <a:p>
            <a:pPr algn="ctr"/>
            <a:r>
              <a:rPr lang="fa-IR" sz="3200" b="1" dirty="0" smtClean="0">
                <a:cs typeface="B Nazanin" pitchFamily="2" charset="-78"/>
              </a:rPr>
              <a:t>استفاده نا بجا و بيش از اندازه آنتي بيوتيكها</a:t>
            </a:r>
            <a:endParaRPr lang="fa-IR" sz="3200" dirty="0">
              <a:cs typeface="B Nazanin" pitchFamily="2" charset="-78"/>
            </a:endParaRPr>
          </a:p>
        </p:txBody>
      </p:sp>
      <p:pic>
        <p:nvPicPr>
          <p:cNvPr id="2050" name="Picture 2"/>
          <p:cNvPicPr>
            <a:picLocks noGrp="1" noChangeAspect="1" noChangeArrowheads="1"/>
          </p:cNvPicPr>
          <p:nvPr>
            <p:ph sz="quarter" idx="1"/>
          </p:nvPr>
        </p:nvPicPr>
        <p:blipFill>
          <a:blip r:embed="rId2" cstate="print"/>
          <a:stretch>
            <a:fillRect/>
          </a:stretch>
        </p:blipFill>
        <p:spPr bwMode="auto">
          <a:xfrm>
            <a:off x="541858" y="1600200"/>
            <a:ext cx="7298284" cy="4873625"/>
          </a:xfrm>
          <a:prstGeom prst="rect">
            <a:avLst/>
          </a:prstGeom>
          <a:noFill/>
          <a:ln w="9525">
            <a:noFill/>
            <a:miter lim="800000"/>
            <a:headEnd/>
            <a:tailEnd/>
          </a:ln>
          <a:effectLst/>
        </p:spPr>
      </p:pic>
      <p:sp>
        <p:nvSpPr>
          <p:cNvPr id="4" name="Date Placeholder 3"/>
          <p:cNvSpPr>
            <a:spLocks noGrp="1"/>
          </p:cNvSpPr>
          <p:nvPr>
            <p:ph type="dt" sz="half" idx="14"/>
          </p:nvPr>
        </p:nvSpPr>
        <p:spPr/>
        <p:txBody>
          <a:bodyPr/>
          <a:lstStyle/>
          <a:p>
            <a:fld id="{912D1679-844C-47E8-9D61-06B962CF53FE}" type="datetime8">
              <a:rPr lang="fa-IR" smtClean="0"/>
              <a:pPr/>
              <a:t>16 ژوئيه 18</a:t>
            </a:fld>
            <a:endParaRPr lang="fa-IR"/>
          </a:p>
        </p:txBody>
      </p:sp>
      <p:sp>
        <p:nvSpPr>
          <p:cNvPr id="5" name="Footer Placeholder 4"/>
          <p:cNvSpPr>
            <a:spLocks noGrp="1"/>
          </p:cNvSpPr>
          <p:nvPr>
            <p:ph type="ftr" sz="quarter" idx="16"/>
          </p:nvPr>
        </p:nvSpPr>
        <p:spPr/>
        <p:txBody>
          <a:bodyPr/>
          <a:lstStyle/>
          <a:p>
            <a:r>
              <a:rPr lang="en-US" smtClean="0"/>
              <a:t>Cheraghi.azam79@yahoo.com</a:t>
            </a:r>
            <a:endParaRPr lang="fa-IR"/>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467600" cy="1503040"/>
          </a:xfrm>
        </p:spPr>
        <p:style>
          <a:lnRef idx="1">
            <a:schemeClr val="dk1"/>
          </a:lnRef>
          <a:fillRef idx="2">
            <a:schemeClr val="dk1"/>
          </a:fillRef>
          <a:effectRef idx="1">
            <a:schemeClr val="dk1"/>
          </a:effectRef>
          <a:fontRef idx="minor">
            <a:schemeClr val="dk1"/>
          </a:fontRef>
        </p:style>
        <p:txBody>
          <a:bodyPr>
            <a:normAutofit fontScale="90000"/>
          </a:bodyPr>
          <a:lstStyle/>
          <a:p>
            <a:pPr algn="ctr"/>
            <a:r>
              <a:rPr lang="fa-IR" sz="4400" b="1" dirty="0" smtClean="0"/>
              <a:t>1-مقاومتهای انتی بیوتیکی</a:t>
            </a:r>
            <a:r>
              <a:rPr lang="fa-IR" dirty="0" smtClean="0"/>
              <a:t/>
            </a:r>
            <a:br>
              <a:rPr lang="fa-IR" dirty="0" smtClean="0"/>
            </a:br>
            <a:r>
              <a:rPr lang="fa-IR" sz="3200" b="1" dirty="0" smtClean="0">
                <a:cs typeface="B Nazanin" pitchFamily="2" charset="-78"/>
                <a:hlinkClick r:id="rId2" action="ppaction://hlinkfile"/>
              </a:rPr>
              <a:t>راهکارهای </a:t>
            </a:r>
            <a:r>
              <a:rPr lang="fa-IR" sz="3200" b="1" dirty="0">
                <a:cs typeface="B Nazanin" pitchFamily="2" charset="-78"/>
                <a:hlinkClick r:id="rId2" action="ppaction://hlinkfile"/>
              </a:rPr>
              <a:t>عملی</a:t>
            </a:r>
            <a:r>
              <a:rPr lang="fa-IR" sz="3200" dirty="0">
                <a:cs typeface="B Nazanin" pitchFamily="2" charset="-78"/>
              </a:rPr>
              <a:t/>
            </a:r>
            <a:br>
              <a:rPr lang="fa-IR" sz="3200" dirty="0">
                <a:cs typeface="B Nazanin" pitchFamily="2" charset="-78"/>
              </a:rPr>
            </a:br>
            <a:endParaRPr lang="en-US" dirty="0"/>
          </a:p>
        </p:txBody>
      </p:sp>
      <p:sp>
        <p:nvSpPr>
          <p:cNvPr id="3" name="Date Placeholder 2"/>
          <p:cNvSpPr>
            <a:spLocks noGrp="1"/>
          </p:cNvSpPr>
          <p:nvPr>
            <p:ph type="dt" sz="half" idx="10"/>
          </p:nvPr>
        </p:nvSpPr>
        <p:spPr/>
        <p:txBody>
          <a:bodyPr/>
          <a:lstStyle/>
          <a:p>
            <a:fld id="{14387412-5239-448A-8864-B0F5AD64633A}" type="datetime8">
              <a:rPr lang="fa-IR" smtClean="0"/>
              <a:pPr/>
              <a:t>16 ژوئيه 18</a:t>
            </a:fld>
            <a:endParaRPr lang="fa-IR"/>
          </a:p>
        </p:txBody>
      </p:sp>
      <p:sp>
        <p:nvSpPr>
          <p:cNvPr id="4" name="Footer Placeholder 3"/>
          <p:cNvSpPr>
            <a:spLocks noGrp="1"/>
          </p:cNvSpPr>
          <p:nvPr>
            <p:ph type="ftr" sz="quarter" idx="11"/>
          </p:nvPr>
        </p:nvSpPr>
        <p:spPr/>
        <p:txBody>
          <a:bodyPr/>
          <a:lstStyle/>
          <a:p>
            <a:r>
              <a:rPr lang="en-US" smtClean="0"/>
              <a:t>Cheraghi.azam79@yahoo.com</a:t>
            </a:r>
            <a:endParaRPr lang="fa-IR"/>
          </a:p>
        </p:txBody>
      </p:sp>
      <p:sp>
        <p:nvSpPr>
          <p:cNvPr id="5" name="Content Placeholder 4"/>
          <p:cNvSpPr>
            <a:spLocks noGrp="1"/>
          </p:cNvSpPr>
          <p:nvPr>
            <p:ph sz="quarter" idx="1"/>
          </p:nvPr>
        </p:nvSpPr>
        <p:spPr/>
        <p:style>
          <a:lnRef idx="1">
            <a:schemeClr val="accent5"/>
          </a:lnRef>
          <a:fillRef idx="2">
            <a:schemeClr val="accent5"/>
          </a:fillRef>
          <a:effectRef idx="1">
            <a:schemeClr val="accent5"/>
          </a:effectRef>
          <a:fontRef idx="minor">
            <a:schemeClr val="dk1"/>
          </a:fontRef>
        </p:style>
        <p:txBody>
          <a:bodyPr>
            <a:normAutofit/>
          </a:bodyPr>
          <a:lstStyle/>
          <a:p>
            <a:r>
              <a:rPr lang="fa-IR" sz="2000" dirty="0" smtClean="0">
                <a:cs typeface="B Nazanin" pitchFamily="2" charset="-78"/>
              </a:rPr>
              <a:t>لحاظ </a:t>
            </a:r>
            <a:r>
              <a:rPr lang="fa-IR" sz="2000" dirty="0">
                <a:cs typeface="B Nazanin" pitchFamily="2" charset="-78"/>
              </a:rPr>
              <a:t>نمودن پروتکل </a:t>
            </a:r>
            <a:r>
              <a:rPr lang="fa-IR" sz="2000" dirty="0" smtClean="0">
                <a:cs typeface="B Nazanin" pitchFamily="2" charset="-78"/>
              </a:rPr>
              <a:t>در </a:t>
            </a:r>
            <a:r>
              <a:rPr lang="en-US" sz="2000" dirty="0">
                <a:cs typeface="B Nazanin" pitchFamily="2" charset="-78"/>
              </a:rPr>
              <a:t>HIS</a:t>
            </a:r>
            <a:r>
              <a:rPr lang="fa-IR" sz="2000" dirty="0">
                <a:cs typeface="B Nazanin" pitchFamily="2" charset="-78"/>
              </a:rPr>
              <a:t> بیمارستانها و ارزیابی نحوه تجویز و مصرف انتی بیوتیکها </a:t>
            </a:r>
          </a:p>
          <a:p>
            <a:r>
              <a:rPr lang="fa-IR" sz="2000" dirty="0">
                <a:cs typeface="B Nazanin" pitchFamily="2" charset="-78"/>
              </a:rPr>
              <a:t>استفاده از روشهای </a:t>
            </a:r>
            <a:r>
              <a:rPr lang="en-US" sz="2000" dirty="0">
                <a:cs typeface="B Nazanin" pitchFamily="2" charset="-78"/>
              </a:rPr>
              <a:t>STOPING ORDER</a:t>
            </a:r>
          </a:p>
          <a:p>
            <a:r>
              <a:rPr lang="fa-IR" sz="2000" dirty="0">
                <a:cs typeface="B Nazanin" pitchFamily="2" charset="-78"/>
              </a:rPr>
              <a:t>ارزیابی موارد عدم انطباق و طرح در کمیته های کنترل عفونت با مشارکت مسئول فنی داروخانه و صاحبان فرایند و برنامه ریزی و انجام اقدامات </a:t>
            </a:r>
            <a:r>
              <a:rPr lang="fa-IR" sz="2000" dirty="0" smtClean="0">
                <a:cs typeface="B Nazanin" pitchFamily="2" charset="-78"/>
              </a:rPr>
              <a:t>اصلاحی و ارزیابی اثربخشی مداخلات </a:t>
            </a:r>
          </a:p>
          <a:p>
            <a:r>
              <a:rPr lang="fa-IR" sz="2000" dirty="0" smtClean="0">
                <a:cs typeface="B Nazanin" pitchFamily="2" charset="-78"/>
                <a:hlinkClick r:id="rId3" action="ppaction://hlinkfile"/>
              </a:rPr>
              <a:t>شاخص گذاری انطباق عملکرد و میزان مصرف انتی بیوتیکها</a:t>
            </a:r>
            <a:endParaRPr lang="en-US" sz="2000" dirty="0">
              <a:cs typeface="B Nazanin" pitchFamily="2" charset="-78"/>
            </a:endParaRPr>
          </a:p>
        </p:txBody>
      </p:sp>
      <p:sp>
        <p:nvSpPr>
          <p:cNvPr id="6" name="Content Placeholder 5"/>
          <p:cNvSpPr>
            <a:spLocks noGrp="1"/>
          </p:cNvSpPr>
          <p:nvPr>
            <p:ph sz="quarter" idx="2"/>
          </p:nvPr>
        </p:nvSpPr>
        <p:spPr/>
        <p:style>
          <a:lnRef idx="1">
            <a:schemeClr val="accent5"/>
          </a:lnRef>
          <a:fillRef idx="2">
            <a:schemeClr val="accent5"/>
          </a:fillRef>
          <a:effectRef idx="1">
            <a:schemeClr val="accent5"/>
          </a:effectRef>
          <a:fontRef idx="minor">
            <a:schemeClr val="dk1"/>
          </a:fontRef>
        </p:style>
        <p:txBody>
          <a:bodyPr>
            <a:normAutofit/>
          </a:bodyPr>
          <a:lstStyle/>
          <a:p>
            <a:r>
              <a:rPr lang="fa-IR" sz="2000" dirty="0" smtClean="0">
                <a:cs typeface="B Nazanin" pitchFamily="2" charset="-78"/>
              </a:rPr>
              <a:t>اجرای پروتکل فرم </a:t>
            </a:r>
            <a:r>
              <a:rPr lang="fa-IR" sz="2000" dirty="0">
                <a:cs typeface="B Nazanin" pitchFamily="2" charset="-78"/>
              </a:rPr>
              <a:t>تجويز منطقي  ونكومايسين  (</a:t>
            </a:r>
            <a:r>
              <a:rPr lang="en-US" sz="2000" dirty="0">
                <a:cs typeface="B Nazanin" pitchFamily="2" charset="-78"/>
              </a:rPr>
              <a:t>stewardship </a:t>
            </a:r>
            <a:r>
              <a:rPr lang="en-US" sz="2000" dirty="0" err="1">
                <a:cs typeface="B Nazanin" pitchFamily="2" charset="-78"/>
              </a:rPr>
              <a:t>formVancomycin</a:t>
            </a:r>
            <a:r>
              <a:rPr lang="en-US" sz="2000" dirty="0">
                <a:cs typeface="B Nazanin" pitchFamily="2" charset="-78"/>
              </a:rPr>
              <a:t>)</a:t>
            </a:r>
          </a:p>
          <a:p>
            <a:r>
              <a:rPr lang="fa-IR" sz="2000" dirty="0" smtClean="0">
                <a:cs typeface="B Nazanin" pitchFamily="2" charset="-78"/>
              </a:rPr>
              <a:t>و </a:t>
            </a:r>
            <a:r>
              <a:rPr lang="fa-IR" sz="2000" dirty="0">
                <a:cs typeface="B Nazanin" pitchFamily="2" charset="-78"/>
              </a:rPr>
              <a:t>تجويز منطقي  </a:t>
            </a:r>
            <a:r>
              <a:rPr lang="fa-IR" sz="2000" dirty="0" smtClean="0">
                <a:cs typeface="B Nazanin" pitchFamily="2" charset="-78"/>
              </a:rPr>
              <a:t>كوليستين</a:t>
            </a:r>
          </a:p>
          <a:p>
            <a:pPr marL="0" indent="0">
              <a:buNone/>
            </a:pPr>
            <a:r>
              <a:rPr lang="en-US" sz="2000" dirty="0" err="1" smtClean="0">
                <a:cs typeface="B Nazanin" pitchFamily="2" charset="-78"/>
              </a:rPr>
              <a:t>stewardshipformColistin</a:t>
            </a:r>
            <a:r>
              <a:rPr lang="en-US" sz="2000" dirty="0" smtClean="0">
                <a:cs typeface="B Nazanin" pitchFamily="2" charset="-78"/>
              </a:rPr>
              <a:t>)</a:t>
            </a:r>
            <a:r>
              <a:rPr lang="fa-IR" sz="2000" dirty="0" smtClean="0">
                <a:cs typeface="B Nazanin" pitchFamily="2" charset="-78"/>
              </a:rPr>
              <a:t>)</a:t>
            </a:r>
            <a:endParaRPr lang="fa-IR" sz="2000" dirty="0">
              <a:cs typeface="B Nazanin" pitchFamily="2" charset="-78"/>
            </a:endParaRPr>
          </a:p>
          <a:p>
            <a:r>
              <a:rPr lang="fa-IR" sz="2000" dirty="0">
                <a:cs typeface="B Nazanin" pitchFamily="2" charset="-78"/>
              </a:rPr>
              <a:t> تأکید بر مشارکت آزمایشگاه </a:t>
            </a:r>
            <a:r>
              <a:rPr lang="fa-IR" sz="2000" dirty="0" smtClean="0">
                <a:cs typeface="B Nazanin" pitchFamily="2" charset="-78"/>
              </a:rPr>
              <a:t>و ارزیابی </a:t>
            </a:r>
            <a:r>
              <a:rPr lang="fa-IR" sz="2000" dirty="0">
                <a:cs typeface="B Nazanin" pitchFamily="2" charset="-78"/>
              </a:rPr>
              <a:t>اعلام نتایج مقاومت میکروبی در کمیته كنترل </a:t>
            </a:r>
            <a:r>
              <a:rPr lang="fa-IR" sz="2000" dirty="0" smtClean="0">
                <a:cs typeface="B Nazanin" pitchFamily="2" charset="-78"/>
              </a:rPr>
              <a:t>عفونت</a:t>
            </a:r>
          </a:p>
          <a:p>
            <a:r>
              <a:rPr lang="fa-IR" sz="2000" dirty="0">
                <a:cs typeface="B Nazanin" pitchFamily="2" charset="-78"/>
              </a:rPr>
              <a:t>تأکید بر مصرف منطقی آنتی بیوتیک در </a:t>
            </a:r>
            <a:r>
              <a:rPr lang="fa-IR" sz="2000" dirty="0" smtClean="0">
                <a:cs typeface="B Nazanin" pitchFamily="2" charset="-78"/>
              </a:rPr>
              <a:t>بخشها</a:t>
            </a:r>
            <a:endParaRPr lang="fa-IR" sz="2000" dirty="0">
              <a:cs typeface="B Nazanin" pitchFamily="2" charset="-78"/>
            </a:endParaRPr>
          </a:p>
          <a:p>
            <a:endParaRPr lang="en-US" sz="2000" dirty="0">
              <a:cs typeface="B Nazanin" pitchFamily="2" charset="-78"/>
            </a:endParaRPr>
          </a:p>
        </p:txBody>
      </p:sp>
    </p:spTree>
    <p:extLst>
      <p:ext uri="{BB962C8B-B14F-4D97-AF65-F5344CB8AC3E}">
        <p14:creationId xmlns="" xmlns:p14="http://schemas.microsoft.com/office/powerpoint/2010/main" val="38631373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42984"/>
            <a:ext cx="8229600" cy="5181616"/>
          </a:xfrm>
        </p:spPr>
        <p:txBody>
          <a:bodyPr/>
          <a:lstStyle/>
          <a:p>
            <a:pPr>
              <a:lnSpc>
                <a:spcPct val="150000"/>
              </a:lnSpc>
            </a:pPr>
            <a:r>
              <a:rPr lang="ar-SA" dirty="0" smtClean="0">
                <a:cs typeface="B Nazanin" pitchFamily="2" charset="-78"/>
              </a:rPr>
              <a:t>سنجه 7</a:t>
            </a:r>
            <a:r>
              <a:rPr lang="en-US" dirty="0" smtClean="0">
                <a:cs typeface="B Nazanin" pitchFamily="2" charset="-78"/>
              </a:rPr>
              <a:t>.</a:t>
            </a:r>
            <a:r>
              <a:rPr lang="ar-SA" dirty="0" smtClean="0">
                <a:cs typeface="B Nazanin" pitchFamily="2" charset="-78"/>
              </a:rPr>
              <a:t> روش اجرایی "حفاظت بیماران دچار نقص ایمنی" با حداقل‏های مورد انتظار تدوین شده و کارکنان از آن آگاهی دارند و براساس آن عمل می‏نمایند.</a:t>
            </a:r>
            <a:endParaRPr lang="en-US" dirty="0" smtClean="0">
              <a:cs typeface="B Nazanin" pitchFamily="2" charset="-78"/>
            </a:endParaRPr>
          </a:p>
          <a:p>
            <a:pPr>
              <a:lnSpc>
                <a:spcPct val="150000"/>
              </a:lnSpc>
            </a:pPr>
            <a:r>
              <a:rPr lang="ar-SA" dirty="0" smtClean="0">
                <a:cs typeface="B Nazanin" pitchFamily="2" charset="-78"/>
              </a:rPr>
              <a:t>سنجه 9 : معیارهای" ایزولاسیون بیماران با بیماری‏های واگیردار احتمالی" طبق دستورالعمل ابلاغی وزارت بهداشت رعایت می‏شود.</a:t>
            </a:r>
            <a:endParaRPr lang="en-US" dirty="0">
              <a:cs typeface="B Nazanin" pitchFamily="2" charset="-78"/>
            </a:endParaRPr>
          </a:p>
        </p:txBody>
      </p:sp>
      <p:sp>
        <p:nvSpPr>
          <p:cNvPr id="4" name="Date Placeholder 3"/>
          <p:cNvSpPr>
            <a:spLocks noGrp="1"/>
          </p:cNvSpPr>
          <p:nvPr>
            <p:ph type="dt" sz="half" idx="14"/>
          </p:nvPr>
        </p:nvSpPr>
        <p:spPr/>
        <p:txBody>
          <a:bodyPr/>
          <a:lstStyle/>
          <a:p>
            <a:fld id="{57064BCF-2F2C-4232-B184-99C17F608D46}" type="datetime8">
              <a:rPr lang="fa-IR" smtClean="0"/>
              <a:pPr/>
              <a:t>16 ژوئيه 18</a:t>
            </a:fld>
            <a:endParaRPr lang="fa-IR"/>
          </a:p>
        </p:txBody>
      </p:sp>
      <p:sp>
        <p:nvSpPr>
          <p:cNvPr id="5" name="Footer Placeholder 4"/>
          <p:cNvSpPr>
            <a:spLocks noGrp="1"/>
          </p:cNvSpPr>
          <p:nvPr>
            <p:ph type="ftr" sz="quarter" idx="16"/>
          </p:nvPr>
        </p:nvSpPr>
        <p:spPr/>
        <p:txBody>
          <a:bodyPr/>
          <a:lstStyle/>
          <a:p>
            <a:r>
              <a:rPr lang="en-US" smtClean="0"/>
              <a:t>Cheraghi.azam79@yahoo.com</a:t>
            </a:r>
            <a:endParaRPr lang="fa-I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2844" y="285728"/>
            <a:ext cx="8286808" cy="6038872"/>
          </a:xfrm>
        </p:spPr>
        <p:txBody>
          <a:bodyPr>
            <a:normAutofit/>
          </a:bodyPr>
          <a:lstStyle/>
          <a:p>
            <a:r>
              <a:rPr lang="ar-SA" dirty="0" smtClean="0">
                <a:cs typeface="B Nazanin" pitchFamily="2" charset="-78"/>
              </a:rPr>
              <a:t>سنجه 1.روش اجرایی"شناسایی و گزارش دهی عفونت‏های بیمارستانی" تدوین شده و کارکنان از آن آگاهی دارند و براساس آن عمل می‏نمایند.</a:t>
            </a:r>
            <a:endParaRPr lang="fa-IR" dirty="0" smtClean="0">
              <a:cs typeface="B Nazanin" pitchFamily="2" charset="-78"/>
            </a:endParaRPr>
          </a:p>
          <a:p>
            <a:endParaRPr lang="en-US" dirty="0" smtClean="0">
              <a:cs typeface="B Nazanin" pitchFamily="2" charset="-78"/>
            </a:endParaRPr>
          </a:p>
          <a:p>
            <a:r>
              <a:rPr lang="ar-SA" dirty="0" smtClean="0">
                <a:cs typeface="B Nazanin" pitchFamily="2" charset="-78"/>
              </a:rPr>
              <a:t>سنجه 2. اطلاعات لازم از طریق نرم افزار گزارش دهی عفونت‏های بیمارستانی در ایران به صورت ماهیانه گزارش دهی می‏شود.</a:t>
            </a:r>
            <a:r>
              <a:rPr lang="en-US" dirty="0" smtClean="0"/>
              <a:t> </a:t>
            </a:r>
            <a:endParaRPr lang="en-US" sz="1500" dirty="0" smtClean="0"/>
          </a:p>
          <a:p>
            <a:r>
              <a:rPr lang="en-US" sz="1500" dirty="0" smtClean="0"/>
              <a:t>Iranian </a:t>
            </a:r>
            <a:r>
              <a:rPr lang="en-US" sz="1500" dirty="0" err="1" smtClean="0"/>
              <a:t>Nosocomial</a:t>
            </a:r>
            <a:r>
              <a:rPr lang="en-US" sz="1500" dirty="0" smtClean="0"/>
              <a:t> Infections Surveillance System</a:t>
            </a:r>
            <a:endParaRPr lang="fa-IR" sz="1500" dirty="0" smtClean="0"/>
          </a:p>
          <a:p>
            <a:endParaRPr lang="en-US" sz="1500" dirty="0" smtClean="0">
              <a:cs typeface="B Nazanin" pitchFamily="2" charset="-78"/>
            </a:endParaRPr>
          </a:p>
          <a:p>
            <a:pPr algn="just"/>
            <a:r>
              <a:rPr lang="ar-SA" dirty="0" smtClean="0">
                <a:cs typeface="B Nazanin" pitchFamily="2" charset="-78"/>
              </a:rPr>
              <a:t>سنجه 3. بررسی و تحلیل روند عفونت‏های بیمارستانی درکمیته کنترل عفونت به صورت منظم انجام می‏شود و اثربخشی اقدامات انجام شده در کاهش خطر عفونت‏های بیمارستانی ارزیابی می‏شود و اقدامات اصلاحی/بهبود کیفیت تدوین و اجرا می‏نماید.</a:t>
            </a:r>
            <a:endParaRPr lang="fa-IR" dirty="0" smtClean="0">
              <a:cs typeface="B Nazanin" pitchFamily="2" charset="-78"/>
            </a:endParaRPr>
          </a:p>
          <a:p>
            <a:pPr algn="just"/>
            <a:endParaRPr lang="en-US" dirty="0" smtClean="0">
              <a:cs typeface="B Nazanin" pitchFamily="2" charset="-78"/>
            </a:endParaRPr>
          </a:p>
          <a:p>
            <a:r>
              <a:rPr lang="ar-SA" dirty="0" smtClean="0">
                <a:cs typeface="B Nazanin" pitchFamily="2" charset="-78"/>
              </a:rPr>
              <a:t>سنجه 5. کمیته کنترل عفونت با محوریت کنترل عفونت بر رعایت دستورالعمل‏ها و روش‏های اجرایی پیشگیری و کنترل عفونت بیمارستان و سایر الزامات ابلاغی وزارت بهداشت، نظارت نموده و در صورت لزوم اقدام اصلاحی/ برنامه بهبود تدوین و بر اجرای آن نظارت می‏نماید.</a:t>
            </a:r>
            <a:endParaRPr lang="en-US" dirty="0" smtClean="0">
              <a:cs typeface="B Nazanin" pitchFamily="2" charset="-78"/>
            </a:endParaRPr>
          </a:p>
        </p:txBody>
      </p:sp>
      <p:sp>
        <p:nvSpPr>
          <p:cNvPr id="5" name="Date Placeholder 4"/>
          <p:cNvSpPr>
            <a:spLocks noGrp="1"/>
          </p:cNvSpPr>
          <p:nvPr>
            <p:ph type="dt" sz="half" idx="14"/>
          </p:nvPr>
        </p:nvSpPr>
        <p:spPr/>
        <p:txBody>
          <a:bodyPr/>
          <a:lstStyle/>
          <a:p>
            <a:fld id="{8426E2C7-2662-424F-9A57-0C1EC3CCEBD4}" type="datetime8">
              <a:rPr lang="fa-IR" smtClean="0"/>
              <a:pPr/>
              <a:t>16 ژوئيه 18</a:t>
            </a:fld>
            <a:endParaRPr lang="fa-IR"/>
          </a:p>
        </p:txBody>
      </p:sp>
      <p:sp>
        <p:nvSpPr>
          <p:cNvPr id="6" name="Footer Placeholder 5"/>
          <p:cNvSpPr>
            <a:spLocks noGrp="1"/>
          </p:cNvSpPr>
          <p:nvPr>
            <p:ph type="ftr" sz="quarter" idx="16"/>
          </p:nvPr>
        </p:nvSpPr>
        <p:spPr/>
        <p:txBody>
          <a:bodyPr/>
          <a:lstStyle/>
          <a:p>
            <a:r>
              <a:rPr lang="en-US" smtClean="0"/>
              <a:t>Cheraghi.azam79@yahoo.com</a:t>
            </a:r>
            <a:endParaRPr lang="fa-I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928802"/>
            <a:ext cx="1285852" cy="107157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2844" y="214290"/>
            <a:ext cx="8215370" cy="6500858"/>
          </a:xfrm>
        </p:spPr>
        <p:txBody>
          <a:bodyPr>
            <a:normAutofit fontScale="62500" lnSpcReduction="20000"/>
          </a:bodyPr>
          <a:lstStyle/>
          <a:p>
            <a:pPr lvl="0" algn="just"/>
            <a:r>
              <a:rPr lang="fa-IR" sz="4800" b="1" dirty="0" smtClean="0">
                <a:cs typeface="B Nazanin" pitchFamily="2" charset="-78"/>
              </a:rPr>
              <a:t>چالش: بیماریابی</a:t>
            </a:r>
          </a:p>
          <a:p>
            <a:pPr algn="just">
              <a:buFont typeface="Wingdings" pitchFamily="2" charset="2"/>
              <a:buChar char="Ø"/>
            </a:pPr>
            <a:r>
              <a:rPr lang="fa-IR" sz="4000" b="1" dirty="0" smtClean="0">
                <a:cs typeface="B Nazanin" pitchFamily="2" charset="-78"/>
              </a:rPr>
              <a:t>اجرای برنامه نظام مراقبت عفونت بیمارستانی</a:t>
            </a:r>
          </a:p>
          <a:p>
            <a:pPr algn="just">
              <a:buFont typeface="Wingdings" pitchFamily="2" charset="2"/>
              <a:buChar char="Ø"/>
            </a:pPr>
            <a:r>
              <a:rPr lang="fa-IR" sz="4000" b="1" dirty="0" smtClean="0">
                <a:cs typeface="B Nazanin" pitchFamily="2" charset="-78"/>
              </a:rPr>
              <a:t>تعریف رابطین کنترل عفونت بخشها و اموزش انها</a:t>
            </a:r>
          </a:p>
          <a:p>
            <a:pPr algn="just">
              <a:buFont typeface="Wingdings" pitchFamily="2" charset="2"/>
              <a:buChar char="Ø"/>
            </a:pPr>
            <a:r>
              <a:rPr lang="fa-IR" sz="4000" b="1" dirty="0" smtClean="0">
                <a:cs typeface="B Nazanin" pitchFamily="2" charset="-78"/>
              </a:rPr>
              <a:t>تعیین رابط آزمایشگاه</a:t>
            </a:r>
            <a:r>
              <a:rPr lang="fa-IR" sz="3600" b="1" dirty="0" smtClean="0">
                <a:cs typeface="B Nazanin" pitchFamily="2" charset="-78"/>
              </a:rPr>
              <a:t>(بخش میکروبیولوژی)</a:t>
            </a:r>
          </a:p>
          <a:p>
            <a:pPr algn="just">
              <a:buFont typeface="Wingdings" pitchFamily="2" charset="2"/>
              <a:buChar char="Ø"/>
            </a:pPr>
            <a:r>
              <a:rPr lang="fa-IR" sz="4000" b="1" dirty="0" smtClean="0">
                <a:cs typeface="B Nazanin" pitchFamily="2" charset="-78"/>
              </a:rPr>
              <a:t>استاندارد نمودن نحوه نمونه گیری </a:t>
            </a:r>
          </a:p>
          <a:p>
            <a:pPr algn="just">
              <a:buFont typeface="Wingdings" pitchFamily="2" charset="2"/>
              <a:buChar char="Ø"/>
            </a:pPr>
            <a:r>
              <a:rPr lang="fa-IR" sz="4000" b="1" dirty="0" smtClean="0">
                <a:cs typeface="B Nazanin" pitchFamily="2" charset="-78"/>
              </a:rPr>
              <a:t>تدوین دستورالعمل داخلی با نظر رییس و اعضای کمیته </a:t>
            </a:r>
            <a:r>
              <a:rPr lang="fa-IR" sz="3600" b="1" dirty="0" smtClean="0">
                <a:cs typeface="B Nazanin" pitchFamily="2" charset="-78"/>
              </a:rPr>
              <a:t>(اجماع نظریه متخصصین عفونی)</a:t>
            </a:r>
            <a:endParaRPr lang="en-US" sz="3600" b="1" dirty="0" smtClean="0">
              <a:cs typeface="B Nazanin" pitchFamily="2" charset="-78"/>
            </a:endParaRPr>
          </a:p>
          <a:p>
            <a:pPr lvl="0" algn="just"/>
            <a:r>
              <a:rPr lang="fa-IR" sz="3600" dirty="0" smtClean="0">
                <a:cs typeface="B Nazanin" pitchFamily="2" charset="-78"/>
              </a:rPr>
              <a:t>پس از مثبت شدن کشت نمونه بیمار بستری، مسئول ازمایشگاه در بخش میکروب شناسی (رابط آزمایشگاه) موظف است مراتب را روزانه به پرستار کنترل عفونت اطلاع دهد.</a:t>
            </a:r>
            <a:endParaRPr lang="en-US" sz="3600" dirty="0" smtClean="0">
              <a:cs typeface="B Nazanin" pitchFamily="2" charset="-78"/>
            </a:endParaRPr>
          </a:p>
          <a:p>
            <a:pPr lvl="0" algn="just"/>
            <a:r>
              <a:rPr lang="fa-IR" sz="3600" dirty="0" smtClean="0">
                <a:cs typeface="B Nazanin" pitchFamily="2" charset="-78"/>
                <a:hlinkClick r:id="rId2" action="ppaction://hlinkfile"/>
              </a:rPr>
              <a:t>پرستار کنترل عفونت پس از دریافت نتایج کشت لازم است برطبق تعاریف ارائه شده مشخص نماید که آیا عفونت واقعی وجود داشته و یا صرفاً آلودگی نمونه و محیط کشت مطرح است</a:t>
            </a:r>
            <a:r>
              <a:rPr lang="fa-IR" sz="3600" dirty="0" smtClean="0">
                <a:cs typeface="B Nazanin" pitchFamily="2" charset="-78"/>
              </a:rPr>
              <a:t>.</a:t>
            </a:r>
            <a:endParaRPr lang="en-US" sz="3600" dirty="0" smtClean="0">
              <a:cs typeface="B Nazanin" pitchFamily="2" charset="-78"/>
            </a:endParaRPr>
          </a:p>
          <a:p>
            <a:pPr algn="just"/>
            <a:r>
              <a:rPr lang="fa-IR" sz="3600" dirty="0" smtClean="0">
                <a:cs typeface="B Nazanin" pitchFamily="2" charset="-78"/>
              </a:rPr>
              <a:t>ارزیابی علایم بالینی بیمار و علایم پاراکلینیکی بر اساس تعاریف انجام شود.</a:t>
            </a:r>
          </a:p>
          <a:p>
            <a:pPr lvl="0" algn="just"/>
            <a:r>
              <a:rPr lang="fa-IR" sz="3600" dirty="0" smtClean="0">
                <a:cs typeface="B Nazanin" pitchFamily="2" charset="-78"/>
              </a:rPr>
              <a:t>در صورتی که باکتری استخراج شده پاتوژن واقعی باشد، پرستار کنترل عفونت باید محل عفونت و نوع عفونت (عفونت بیمارستانی و خارج بیمارستانی) را مشخص نماید که این کار بر طبق تعاریف عفونت بیمارستانی انجام شود. </a:t>
            </a:r>
          </a:p>
          <a:p>
            <a:pPr lvl="0" algn="just"/>
            <a:r>
              <a:rPr lang="fa-IR" sz="3600" dirty="0" smtClean="0">
                <a:cs typeface="B Nazanin" pitchFamily="2" charset="-78"/>
              </a:rPr>
              <a:t>اطلاعات استخراج شده در سامانه مراقبت عفونت بیمارستانی ثبت گردد.</a:t>
            </a:r>
          </a:p>
          <a:p>
            <a:pPr lvl="0" algn="just"/>
            <a:endParaRPr lang="en-US" sz="3600" b="1" dirty="0" smtClean="0">
              <a:cs typeface="B Nazanin" pitchFamily="2" charset="-78"/>
            </a:endParaRPr>
          </a:p>
        </p:txBody>
      </p:sp>
      <p:sp>
        <p:nvSpPr>
          <p:cNvPr id="4" name="Date Placeholder 3"/>
          <p:cNvSpPr>
            <a:spLocks noGrp="1"/>
          </p:cNvSpPr>
          <p:nvPr>
            <p:ph type="dt" sz="half" idx="14"/>
          </p:nvPr>
        </p:nvSpPr>
        <p:spPr/>
        <p:txBody>
          <a:bodyPr/>
          <a:lstStyle/>
          <a:p>
            <a:fld id="{912D1679-844C-47E8-9D61-06B962CF53FE}" type="datetime8">
              <a:rPr lang="fa-IR" smtClean="0"/>
              <a:pPr/>
              <a:t>16 ژوئيه 18</a:t>
            </a:fld>
            <a:endParaRPr lang="fa-IR"/>
          </a:p>
        </p:txBody>
      </p:sp>
      <p:sp>
        <p:nvSpPr>
          <p:cNvPr id="5" name="Footer Placeholder 4"/>
          <p:cNvSpPr>
            <a:spLocks noGrp="1"/>
          </p:cNvSpPr>
          <p:nvPr>
            <p:ph type="ftr" sz="quarter" idx="16"/>
          </p:nvPr>
        </p:nvSpPr>
        <p:spPr/>
        <p:txBody>
          <a:bodyPr/>
          <a:lstStyle/>
          <a:p>
            <a:r>
              <a:rPr lang="en-US" smtClean="0"/>
              <a:t>Cheraghi.azam79@yahoo.com</a:t>
            </a:r>
            <a:endParaRPr lang="fa-I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785794"/>
            <a:ext cx="8143932" cy="642918"/>
          </a:xfrm>
        </p:spPr>
        <p:txBody>
          <a:bodyPr/>
          <a:lstStyle/>
          <a:p>
            <a:pPr algn="ctr"/>
            <a:r>
              <a:rPr lang="fa-IR" dirty="0" smtClean="0">
                <a:cs typeface="B Titr" pitchFamily="2" charset="-78"/>
                <a:hlinkClick r:id="rId2" action="ppaction://hlinkfile"/>
              </a:rPr>
              <a:t>چگونگی افتراق آلودگی از عفونت واقعی</a:t>
            </a:r>
            <a:endParaRPr lang="en-US" dirty="0">
              <a:cs typeface="B Titr" pitchFamily="2" charset="-78"/>
            </a:endParaRPr>
          </a:p>
        </p:txBody>
      </p:sp>
      <p:sp>
        <p:nvSpPr>
          <p:cNvPr id="3" name="Content Placeholder 2"/>
          <p:cNvSpPr>
            <a:spLocks noGrp="1"/>
          </p:cNvSpPr>
          <p:nvPr>
            <p:ph sz="quarter" idx="1"/>
          </p:nvPr>
        </p:nvSpPr>
        <p:spPr>
          <a:xfrm>
            <a:off x="214282" y="1812784"/>
            <a:ext cx="8329642" cy="5045216"/>
          </a:xfrm>
        </p:spPr>
        <p:txBody>
          <a:bodyPr/>
          <a:lstStyle/>
          <a:p>
            <a:r>
              <a:rPr lang="fa-IR" b="1" dirty="0" smtClean="0">
                <a:cs typeface="B Nazanin" pitchFamily="2" charset="-78"/>
              </a:rPr>
              <a:t>عفونت ادراری</a:t>
            </a:r>
          </a:p>
          <a:p>
            <a:endParaRPr lang="en-US" dirty="0" smtClean="0">
              <a:cs typeface="B Nazanin" pitchFamily="2" charset="-78"/>
            </a:endParaRPr>
          </a:p>
          <a:p>
            <a:r>
              <a:rPr lang="fa-IR" u="sng" dirty="0" smtClean="0">
                <a:cs typeface="B Nazanin" pitchFamily="2" charset="-78"/>
              </a:rPr>
              <a:t>پاتوژنهای شایع</a:t>
            </a:r>
            <a:r>
              <a:rPr lang="fa-IR" dirty="0" smtClean="0">
                <a:cs typeface="B Nazanin" pitchFamily="2" charset="-78"/>
              </a:rPr>
              <a:t>: اشرشیا کلی، پروتئوس، کلبسیلا، انتروباکتر, انتروکوک، پسودوموناس آئروژینوزا، اسینتوباکتر،  استافیلوکوک ساپروفیتیکوس</a:t>
            </a:r>
          </a:p>
          <a:p>
            <a:endParaRPr lang="en-US" dirty="0" smtClean="0">
              <a:cs typeface="B Nazanin" pitchFamily="2" charset="-78"/>
            </a:endParaRPr>
          </a:p>
          <a:p>
            <a:pPr lvl="0"/>
            <a:r>
              <a:rPr lang="fa-IR" b="1" dirty="0" smtClean="0">
                <a:solidFill>
                  <a:srgbClr val="FF0000"/>
                </a:solidFill>
                <a:cs typeface="B Nazanin" pitchFamily="2" charset="-78"/>
              </a:rPr>
              <a:t>علائم بالینی مؤید عفونت:</a:t>
            </a:r>
            <a:endParaRPr lang="en-US" b="1" dirty="0" smtClean="0">
              <a:solidFill>
                <a:srgbClr val="FF0000"/>
              </a:solidFill>
              <a:cs typeface="B Nazanin" pitchFamily="2" charset="-78"/>
            </a:endParaRPr>
          </a:p>
          <a:p>
            <a:r>
              <a:rPr lang="fa-IR" dirty="0" smtClean="0">
                <a:cs typeface="B Nazanin" pitchFamily="2" charset="-78"/>
              </a:rPr>
              <a:t>هر کدام از این علائم: سوزش ادرار، تکرر ادرار، هماچوری، درد پائین شکم، درد پهلو</a:t>
            </a:r>
          </a:p>
          <a:p>
            <a:endParaRPr lang="en-US" dirty="0" smtClean="0">
              <a:cs typeface="B Nazanin" pitchFamily="2" charset="-78"/>
            </a:endParaRPr>
          </a:p>
          <a:p>
            <a:pPr lvl="0"/>
            <a:r>
              <a:rPr lang="fa-IR" b="1" dirty="0" smtClean="0">
                <a:solidFill>
                  <a:srgbClr val="FF0000"/>
                </a:solidFill>
                <a:cs typeface="B Nazanin" pitchFamily="2" charset="-78"/>
              </a:rPr>
              <a:t>علائم پاراکلینیکی مؤید عفونت:</a:t>
            </a:r>
            <a:endParaRPr lang="en-US" b="1" dirty="0" smtClean="0">
              <a:solidFill>
                <a:srgbClr val="FF0000"/>
              </a:solidFill>
              <a:cs typeface="B Nazanin" pitchFamily="2" charset="-78"/>
            </a:endParaRPr>
          </a:p>
          <a:p>
            <a:r>
              <a:rPr lang="fa-IR" dirty="0" smtClean="0">
                <a:cs typeface="B Nazanin" pitchFamily="2" charset="-78"/>
              </a:rPr>
              <a:t>پیوری در آنالیز ادرار (10 عدد گلبول سفید و یا بیشتر در هر میلی لیتر ادرار</a:t>
            </a:r>
            <a:r>
              <a:rPr lang="fa-IR" dirty="0" smtClean="0"/>
              <a:t>)</a:t>
            </a:r>
            <a:endParaRPr lang="en-US" dirty="0"/>
          </a:p>
        </p:txBody>
      </p:sp>
      <p:sp>
        <p:nvSpPr>
          <p:cNvPr id="4" name="Date Placeholder 3"/>
          <p:cNvSpPr>
            <a:spLocks noGrp="1"/>
          </p:cNvSpPr>
          <p:nvPr>
            <p:ph type="dt" sz="half" idx="14"/>
          </p:nvPr>
        </p:nvSpPr>
        <p:spPr/>
        <p:txBody>
          <a:bodyPr/>
          <a:lstStyle/>
          <a:p>
            <a:fld id="{912D1679-844C-47E8-9D61-06B962CF53FE}" type="datetime8">
              <a:rPr lang="fa-IR" smtClean="0"/>
              <a:pPr/>
              <a:t>16 ژوئيه 18</a:t>
            </a:fld>
            <a:endParaRPr lang="fa-IR"/>
          </a:p>
        </p:txBody>
      </p:sp>
      <p:sp>
        <p:nvSpPr>
          <p:cNvPr id="5" name="Footer Placeholder 4"/>
          <p:cNvSpPr>
            <a:spLocks noGrp="1"/>
          </p:cNvSpPr>
          <p:nvPr>
            <p:ph type="ftr" sz="quarter" idx="16"/>
          </p:nvPr>
        </p:nvSpPr>
        <p:spPr/>
        <p:txBody>
          <a:bodyPr/>
          <a:lstStyle/>
          <a:p>
            <a:r>
              <a:rPr lang="en-US" smtClean="0"/>
              <a:t>Cheraghi.azam79@yahoo.com</a:t>
            </a:r>
            <a:endParaRPr lang="fa-I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42844" y="571480"/>
            <a:ext cx="8286808" cy="5902472"/>
          </a:xfrm>
        </p:spPr>
        <p:txBody>
          <a:bodyPr/>
          <a:lstStyle/>
          <a:p>
            <a:r>
              <a:rPr lang="fa-IR" b="1" dirty="0" smtClean="0">
                <a:cs typeface="B Nazanin" pitchFamily="2" charset="-78"/>
              </a:rPr>
              <a:t>استئومیلیت</a:t>
            </a:r>
          </a:p>
          <a:p>
            <a:endParaRPr lang="en-US" dirty="0" smtClean="0">
              <a:cs typeface="B Nazanin" pitchFamily="2" charset="-78"/>
            </a:endParaRPr>
          </a:p>
          <a:p>
            <a:r>
              <a:rPr lang="fa-IR" b="1" u="sng" dirty="0" smtClean="0">
                <a:cs typeface="B Nazanin" pitchFamily="2" charset="-78"/>
              </a:rPr>
              <a:t>پاتوژنهای شایع</a:t>
            </a:r>
            <a:r>
              <a:rPr lang="fa-IR" dirty="0" smtClean="0">
                <a:cs typeface="B Nazanin" pitchFamily="2" charset="-78"/>
              </a:rPr>
              <a:t>: استافیلوکوک آرئوس، استرپتوکوک گروه آ ، هموفیلوس آنفولانزا تیپ </a:t>
            </a:r>
            <a:r>
              <a:rPr lang="en-US" dirty="0" smtClean="0">
                <a:cs typeface="B Nazanin" pitchFamily="2" charset="-78"/>
              </a:rPr>
              <a:t>b</a:t>
            </a:r>
            <a:r>
              <a:rPr lang="fa-IR" dirty="0" smtClean="0">
                <a:cs typeface="B Nazanin" pitchFamily="2" charset="-78"/>
              </a:rPr>
              <a:t>، استرپتوکوک پنومونیه، گونه های مختلف بروسلا، گونه های مختلف سالمونلا، پسودوموناس آئروژینوزا</a:t>
            </a:r>
          </a:p>
          <a:p>
            <a:endParaRPr lang="en-US" dirty="0" smtClean="0">
              <a:cs typeface="B Nazanin" pitchFamily="2" charset="-78"/>
            </a:endParaRPr>
          </a:p>
          <a:p>
            <a:pPr lvl="0"/>
            <a:r>
              <a:rPr lang="fa-IR" b="1" dirty="0" smtClean="0">
                <a:solidFill>
                  <a:srgbClr val="FF0000"/>
                </a:solidFill>
                <a:cs typeface="B Nazanin" pitchFamily="2" charset="-78"/>
              </a:rPr>
              <a:t>علائم بالینی مؤید عفونت:</a:t>
            </a:r>
            <a:endParaRPr lang="en-US" b="1" dirty="0" smtClean="0">
              <a:solidFill>
                <a:srgbClr val="FF0000"/>
              </a:solidFill>
              <a:cs typeface="B Nazanin" pitchFamily="2" charset="-78"/>
            </a:endParaRPr>
          </a:p>
          <a:p>
            <a:r>
              <a:rPr lang="fa-IR" dirty="0" smtClean="0">
                <a:cs typeface="B Nazanin" pitchFamily="2" charset="-78"/>
              </a:rPr>
              <a:t>درد و تندرنس، التهاب موضعی، گرمی و درناژ از محل استخوان</a:t>
            </a:r>
          </a:p>
          <a:p>
            <a:endParaRPr lang="en-US" dirty="0" smtClean="0">
              <a:cs typeface="B Nazanin" pitchFamily="2" charset="-78"/>
            </a:endParaRPr>
          </a:p>
          <a:p>
            <a:pPr lvl="0"/>
            <a:r>
              <a:rPr lang="fa-IR" b="1" dirty="0" smtClean="0">
                <a:solidFill>
                  <a:srgbClr val="FF0000"/>
                </a:solidFill>
                <a:cs typeface="B Nazanin" pitchFamily="2" charset="-78"/>
              </a:rPr>
              <a:t>علائم پاراکلینیکی مؤید عفونت: </a:t>
            </a:r>
            <a:endParaRPr lang="en-US" b="1" dirty="0" smtClean="0">
              <a:solidFill>
                <a:srgbClr val="FF0000"/>
              </a:solidFill>
              <a:cs typeface="B Nazanin" pitchFamily="2" charset="-78"/>
            </a:endParaRPr>
          </a:p>
          <a:p>
            <a:r>
              <a:rPr lang="fa-IR" dirty="0" smtClean="0">
                <a:cs typeface="B Nazanin" pitchFamily="2" charset="-78"/>
              </a:rPr>
              <a:t>هر کدام از علائم زیر:</a:t>
            </a:r>
            <a:endParaRPr lang="en-US" dirty="0" smtClean="0">
              <a:cs typeface="B Nazanin" pitchFamily="2" charset="-78"/>
            </a:endParaRPr>
          </a:p>
          <a:p>
            <a:pPr lvl="0"/>
            <a:r>
              <a:rPr lang="fa-IR" dirty="0" smtClean="0">
                <a:cs typeface="B Nazanin" pitchFamily="2" charset="-78"/>
              </a:rPr>
              <a:t>گزارش پاتولوژی دال بر عفونت در بیوپسی استخوان</a:t>
            </a:r>
            <a:endParaRPr lang="en-US" dirty="0" smtClean="0">
              <a:cs typeface="B Nazanin" pitchFamily="2" charset="-78"/>
            </a:endParaRPr>
          </a:p>
          <a:p>
            <a:pPr lvl="0"/>
            <a:r>
              <a:rPr lang="fa-IR" dirty="0" smtClean="0">
                <a:cs typeface="B Nazanin" pitchFamily="2" charset="-78"/>
              </a:rPr>
              <a:t>گزارش </a:t>
            </a:r>
            <a:r>
              <a:rPr lang="en-US" dirty="0" smtClean="0">
                <a:cs typeface="B Nazanin" pitchFamily="2" charset="-78"/>
              </a:rPr>
              <a:t>MRI</a:t>
            </a:r>
            <a:r>
              <a:rPr lang="fa-IR" dirty="0" smtClean="0">
                <a:cs typeface="B Nazanin" pitchFamily="2" charset="-78"/>
              </a:rPr>
              <a:t> دال بر عفونت استخوان</a:t>
            </a:r>
            <a:endParaRPr lang="en-US" dirty="0">
              <a:cs typeface="B Nazanin" pitchFamily="2" charset="-78"/>
            </a:endParaRPr>
          </a:p>
        </p:txBody>
      </p:sp>
      <p:sp>
        <p:nvSpPr>
          <p:cNvPr id="4" name="Date Placeholder 3"/>
          <p:cNvSpPr>
            <a:spLocks noGrp="1"/>
          </p:cNvSpPr>
          <p:nvPr>
            <p:ph type="dt" sz="half" idx="14"/>
          </p:nvPr>
        </p:nvSpPr>
        <p:spPr/>
        <p:txBody>
          <a:bodyPr/>
          <a:lstStyle/>
          <a:p>
            <a:fld id="{912D1679-844C-47E8-9D61-06B962CF53FE}" type="datetime8">
              <a:rPr lang="fa-IR" smtClean="0"/>
              <a:pPr/>
              <a:t>16 ژوئيه 18</a:t>
            </a:fld>
            <a:endParaRPr lang="fa-IR"/>
          </a:p>
        </p:txBody>
      </p:sp>
      <p:sp>
        <p:nvSpPr>
          <p:cNvPr id="5" name="Footer Placeholder 4"/>
          <p:cNvSpPr>
            <a:spLocks noGrp="1"/>
          </p:cNvSpPr>
          <p:nvPr>
            <p:ph type="ftr" sz="quarter" idx="16"/>
          </p:nvPr>
        </p:nvSpPr>
        <p:spPr/>
        <p:txBody>
          <a:bodyPr/>
          <a:lstStyle/>
          <a:p>
            <a:r>
              <a:rPr lang="en-US" smtClean="0"/>
              <a:t>Cheraghi.azam79@yahoo.com</a:t>
            </a:r>
            <a:endParaRPr lang="fa-I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57166"/>
            <a:ext cx="8229600" cy="5967434"/>
          </a:xfrm>
        </p:spPr>
        <p:txBody>
          <a:bodyPr>
            <a:normAutofit fontScale="92500"/>
          </a:bodyPr>
          <a:lstStyle/>
          <a:p>
            <a:pPr lvl="1">
              <a:lnSpc>
                <a:spcPct val="150000"/>
              </a:lnSpc>
            </a:pPr>
            <a:r>
              <a:rPr lang="ar-SA" sz="2400" dirty="0" smtClean="0">
                <a:cs typeface="B Nazanin" pitchFamily="2" charset="-78"/>
              </a:rPr>
              <a:t>سنجه6. کمیته کنترل عفونت، گزارش بیماری‏های واگیر را مطابق مقررات الزامی شده را شناسایی و توسط تیم کنترل عفونت به مراجع ذیربط گزارش دهی می‏نماید.</a:t>
            </a:r>
            <a:endParaRPr lang="fa-IR" sz="2400" dirty="0" smtClean="0">
              <a:cs typeface="B Nazanin" pitchFamily="2" charset="-78"/>
            </a:endParaRPr>
          </a:p>
          <a:p>
            <a:pPr lvl="1" algn="just">
              <a:lnSpc>
                <a:spcPct val="150000"/>
              </a:lnSpc>
            </a:pPr>
            <a:r>
              <a:rPr lang="ar-SA" dirty="0" smtClean="0">
                <a:cs typeface="B Nazanin" pitchFamily="2" charset="-78"/>
              </a:rPr>
              <a:t>بيماري‏هاي مشمول گزارش فوري (تلفني)</a:t>
            </a:r>
            <a:r>
              <a:rPr lang="en-US" dirty="0" smtClean="0">
                <a:cs typeface="B Nazanin" pitchFamily="2" charset="-78"/>
              </a:rPr>
              <a:t>:</a:t>
            </a:r>
            <a:r>
              <a:rPr lang="ar-SA" dirty="0" smtClean="0">
                <a:cs typeface="B Nazanin" pitchFamily="2" charset="-78"/>
              </a:rPr>
              <a:t>شامل وبا، فلج شل حاد، سیاه سرفه، سرخك، سندرم سرخجه مادرزادي، ديفتري، كزاز نوزادان، مننژيت، طاعون، تيفوس، تب زرد، مالاريا، بوتوليسم، سياه زخم تنفسي، هر نوع حيوان گزيدگي، تب‏هاي خونريزي دهنده ويروسي</a:t>
            </a:r>
            <a:r>
              <a:rPr lang="en-US" dirty="0" smtClean="0">
                <a:cs typeface="B Nazanin" pitchFamily="2" charset="-78"/>
              </a:rPr>
              <a:t>(CHFF)</a:t>
            </a:r>
            <a:r>
              <a:rPr lang="ar-SA" dirty="0" smtClean="0">
                <a:cs typeface="B Nazanin" pitchFamily="2" charset="-78"/>
              </a:rPr>
              <a:t>، عوارض ناخواسته متعاقب ايمن</a:t>
            </a:r>
            <a:r>
              <a:rPr lang="fa-IR" dirty="0" smtClean="0">
                <a:cs typeface="B Nazanin" pitchFamily="2" charset="-78"/>
              </a:rPr>
              <a:t> </a:t>
            </a:r>
            <a:r>
              <a:rPr lang="ar-SA" dirty="0" smtClean="0">
                <a:cs typeface="B Nazanin" pitchFamily="2" charset="-78"/>
              </a:rPr>
              <a:t>سازي (مرگ، بستري در بيمارستان، آبسه، لنفآدنيت و هر عارضه‏اي كه منجر به نگراني عمومي ‌شود) و افزايش ناگهاني هر بيماري واگیر (طغيان يا همه گيري)</a:t>
            </a:r>
            <a:endParaRPr lang="en-US" dirty="0" smtClean="0">
              <a:cs typeface="B Nazanin" pitchFamily="2" charset="-78"/>
            </a:endParaRPr>
          </a:p>
          <a:p>
            <a:pPr>
              <a:lnSpc>
                <a:spcPct val="150000"/>
              </a:lnSpc>
            </a:pPr>
            <a:r>
              <a:rPr lang="ar-SA" sz="2400" dirty="0" smtClean="0">
                <a:cs typeface="B Nazanin" pitchFamily="2" charset="-78"/>
              </a:rPr>
              <a:t>بيماري‏هاي مشمول گزارش غير فوري (كتبي)</a:t>
            </a:r>
            <a:r>
              <a:rPr lang="en-US" sz="2400" dirty="0" smtClean="0">
                <a:cs typeface="B Nazanin" pitchFamily="2" charset="-78"/>
              </a:rPr>
              <a:t>:</a:t>
            </a:r>
            <a:r>
              <a:rPr lang="ar-SA" sz="2400" dirty="0" smtClean="0">
                <a:cs typeface="B Nazanin" pitchFamily="2" charset="-78"/>
              </a:rPr>
              <a:t>سل، جذام، كزاز بالغين، ايدز و عفونت</a:t>
            </a:r>
            <a:r>
              <a:rPr lang="en-US" sz="2400" dirty="0" smtClean="0">
                <a:cs typeface="B Nazanin" pitchFamily="2" charset="-78"/>
              </a:rPr>
              <a:t>HIV</a:t>
            </a:r>
            <a:r>
              <a:rPr lang="ar-SA" sz="2400" dirty="0" smtClean="0">
                <a:cs typeface="B Nazanin" pitchFamily="2" charset="-78"/>
              </a:rPr>
              <a:t>، بيماري‏هاي مقاربتي، انواع هپاتيت‏هاي ويروسي، تيفوئيد، شيگلوزيس، لپتوسپيروزيس، سياه زخم جلدي، كالاآزار، سالك، تب مالت، فاسيوليازيس، شيستوزوميازيس، تب راجعه، کیست هیداتید، پدیکولوز، عوارض ناخواسته متعاقب ايمنسازي غیر از موارد فوری </a:t>
            </a:r>
            <a:endParaRPr lang="en-US" sz="2400" dirty="0" smtClean="0">
              <a:cs typeface="B Nazanin" pitchFamily="2" charset="-78"/>
            </a:endParaRPr>
          </a:p>
        </p:txBody>
      </p:sp>
      <p:sp>
        <p:nvSpPr>
          <p:cNvPr id="4" name="Date Placeholder 3"/>
          <p:cNvSpPr>
            <a:spLocks noGrp="1"/>
          </p:cNvSpPr>
          <p:nvPr>
            <p:ph type="dt" sz="half" idx="14"/>
          </p:nvPr>
        </p:nvSpPr>
        <p:spPr/>
        <p:txBody>
          <a:bodyPr/>
          <a:lstStyle/>
          <a:p>
            <a:fld id="{D3066180-0AF3-4390-AA62-2F994D4EB0BE}" type="datetime8">
              <a:rPr lang="fa-IR" smtClean="0"/>
              <a:pPr/>
              <a:t>16 ژوئيه 18</a:t>
            </a:fld>
            <a:endParaRPr lang="fa-IR"/>
          </a:p>
        </p:txBody>
      </p:sp>
      <p:sp>
        <p:nvSpPr>
          <p:cNvPr id="5" name="Footer Placeholder 4"/>
          <p:cNvSpPr>
            <a:spLocks noGrp="1"/>
          </p:cNvSpPr>
          <p:nvPr>
            <p:ph type="ftr" sz="quarter" idx="16"/>
          </p:nvPr>
        </p:nvSpPr>
        <p:spPr/>
        <p:txBody>
          <a:bodyPr/>
          <a:lstStyle/>
          <a:p>
            <a:r>
              <a:rPr lang="en-US" smtClean="0"/>
              <a:t>Cheraghi.azam79@yahoo.com</a:t>
            </a:r>
            <a:endParaRPr lang="fa-IR"/>
          </a:p>
        </p:txBody>
      </p:sp>
    </p:spTree>
  </p:cSld>
  <p:clrMapOvr>
    <a:masterClrMapping/>
  </p:clrMapOvr>
  <p:transition>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357214"/>
            <a:ext cx="7467600" cy="1143000"/>
          </a:xfrm>
        </p:spPr>
        <p:txBody>
          <a:bodyPr>
            <a:normAutofit/>
          </a:bodyPr>
          <a:lstStyle/>
          <a:p>
            <a:pPr algn="r" rtl="1"/>
            <a:r>
              <a:rPr lang="fa-IR" sz="4100" b="1" dirty="0">
                <a:cs typeface="B Nazanin" panose="00000400000000000000" pitchFamily="2" charset="-78"/>
              </a:rPr>
              <a:t>ه-6-6: ممیزی کنترل عفونت</a:t>
            </a:r>
            <a:endParaRPr lang="en-US" sz="4100" b="1" dirty="0">
              <a:cs typeface="B Nazanin" panose="00000400000000000000" pitchFamily="2" charset="-78"/>
            </a:endParaRPr>
          </a:p>
        </p:txBody>
      </p:sp>
      <p:sp>
        <p:nvSpPr>
          <p:cNvPr id="3" name="Content Placeholder 2"/>
          <p:cNvSpPr>
            <a:spLocks noGrp="1"/>
          </p:cNvSpPr>
          <p:nvPr>
            <p:ph sz="quarter" idx="1"/>
          </p:nvPr>
        </p:nvSpPr>
        <p:spPr>
          <a:xfrm>
            <a:off x="457200" y="857232"/>
            <a:ext cx="8186766" cy="5616720"/>
          </a:xfrm>
        </p:spPr>
        <p:txBody>
          <a:bodyPr/>
          <a:lstStyle/>
          <a:p>
            <a:pPr marL="45720" indent="0" algn="r" rtl="1">
              <a:buNone/>
            </a:pPr>
            <a:r>
              <a:rPr lang="fa-IR" dirty="0" smtClean="0">
                <a:solidFill>
                  <a:schemeClr val="tx1"/>
                </a:solidFill>
                <a:cs typeface="B Nazanin" panose="00000400000000000000" pitchFamily="2" charset="-78"/>
              </a:rPr>
              <a:t>1. </a:t>
            </a:r>
            <a:r>
              <a:rPr lang="fa-IR" dirty="0" smtClean="0">
                <a:solidFill>
                  <a:srgbClr val="FF0000"/>
                </a:solidFill>
                <a:cs typeface="B Nazanin" panose="00000400000000000000" pitchFamily="2" charset="-78"/>
              </a:rPr>
              <a:t>ممیزی</a:t>
            </a:r>
            <a:r>
              <a:rPr lang="fa-IR" dirty="0" smtClean="0">
                <a:solidFill>
                  <a:schemeClr val="tx1"/>
                </a:solidFill>
                <a:cs typeface="B Nazanin" panose="00000400000000000000" pitchFamily="2" charset="-78"/>
              </a:rPr>
              <a:t> بخش ها/ واحدها</a:t>
            </a:r>
          </a:p>
          <a:p>
            <a:pPr algn="r" rtl="1"/>
            <a:r>
              <a:rPr lang="fa-IR" dirty="0" smtClean="0">
                <a:solidFill>
                  <a:schemeClr val="tx1"/>
                </a:solidFill>
                <a:cs typeface="B Nazanin" panose="00000400000000000000" pitchFamily="2" charset="-78"/>
              </a:rPr>
              <a:t>تدوین </a:t>
            </a:r>
            <a:r>
              <a:rPr lang="fa-IR" dirty="0">
                <a:solidFill>
                  <a:schemeClr val="tx1"/>
                </a:solidFill>
                <a:cs typeface="B Nazanin" panose="00000400000000000000" pitchFamily="2" charset="-78"/>
              </a:rPr>
              <a:t>چک لیست/ تایید/ کمیته کنترل عفونت/ انجام ممیزی</a:t>
            </a:r>
          </a:p>
          <a:p>
            <a:pPr marL="45720" indent="0" algn="r" rtl="1">
              <a:buNone/>
            </a:pPr>
            <a:r>
              <a:rPr lang="fa-IR" dirty="0">
                <a:solidFill>
                  <a:schemeClr val="tx1"/>
                </a:solidFill>
                <a:cs typeface="B Nazanin" panose="00000400000000000000" pitchFamily="2" charset="-78"/>
              </a:rPr>
              <a:t>2. گزارش نتایج اطلاعات عفونت های بیمارستانی و ممیزی ها</a:t>
            </a:r>
          </a:p>
          <a:p>
            <a:pPr marL="45720" indent="0" algn="r" rtl="1">
              <a:buNone/>
            </a:pPr>
            <a:r>
              <a:rPr lang="fa-IR" dirty="0">
                <a:solidFill>
                  <a:schemeClr val="tx1"/>
                </a:solidFill>
                <a:cs typeface="B Nazanin" panose="00000400000000000000" pitchFamily="2" charset="-78"/>
              </a:rPr>
              <a:t>گزارش به واحد مربوطه/ در دسترس بودن گزارشات/ اطلاع مسئولین واحد ها</a:t>
            </a:r>
            <a:r>
              <a:rPr lang="fa-IR" dirty="0" smtClean="0">
                <a:solidFill>
                  <a:schemeClr val="tx1"/>
                </a:solidFill>
                <a:cs typeface="B Nazanin" panose="00000400000000000000" pitchFamily="2" charset="-78"/>
              </a:rPr>
              <a:t>/</a:t>
            </a:r>
          </a:p>
          <a:p>
            <a:pPr marL="45720" indent="0" algn="just">
              <a:buNone/>
            </a:pPr>
            <a:r>
              <a:rPr lang="fa-IR" sz="2000" dirty="0" smtClean="0">
                <a:cs typeface="B Nazanin" pitchFamily="2" charset="-78"/>
              </a:rPr>
              <a:t>مميزي باليني در حقيقت آنچه در سيستم در حال انجام است را به طور مرتب منعکس مي كند.  در واقع مميزی بالينی جنبه های مختلف فرایند فعلی و نحوه استفاده از منابع را مورد بررسی قرار داده و با استاندارد ها مقايسه می کند </a:t>
            </a:r>
            <a:endParaRPr lang="en-US" sz="2000" dirty="0" smtClean="0">
              <a:cs typeface="B Nazanin" pitchFamily="2" charset="-78"/>
            </a:endParaRPr>
          </a:p>
          <a:p>
            <a:pPr marL="45720" indent="0" algn="r" rtl="1">
              <a:buNone/>
            </a:pPr>
            <a:endParaRPr lang="fa-IR" dirty="0">
              <a:solidFill>
                <a:schemeClr val="tx1"/>
              </a:solidFill>
              <a:cs typeface="B Nazanin" panose="00000400000000000000" pitchFamily="2" charset="-78"/>
            </a:endParaRPr>
          </a:p>
          <a:p>
            <a:pPr marL="45720" indent="0" algn="r" rtl="1">
              <a:buNone/>
            </a:pPr>
            <a:endParaRPr lang="fa-IR" dirty="0" smtClean="0">
              <a:solidFill>
                <a:schemeClr val="tx1"/>
              </a:solidFill>
              <a:cs typeface="B Nazanin" panose="00000400000000000000" pitchFamily="2" charset="-78"/>
            </a:endParaRPr>
          </a:p>
          <a:p>
            <a:pPr marL="45720" indent="0" algn="r" rtl="1">
              <a:buNone/>
            </a:pPr>
            <a:endParaRPr lang="fa-IR" dirty="0">
              <a:solidFill>
                <a:schemeClr val="tx1"/>
              </a:solidFill>
              <a:cs typeface="B Nazanin" panose="00000400000000000000" pitchFamily="2" charset="-78"/>
            </a:endParaRPr>
          </a:p>
          <a:p>
            <a:pPr marL="45720" indent="0" algn="r" rtl="1">
              <a:buNone/>
            </a:pPr>
            <a:endParaRPr lang="fa-IR" dirty="0">
              <a:solidFill>
                <a:schemeClr val="tx1"/>
              </a:solidFill>
              <a:cs typeface="B Nazanin" panose="00000400000000000000" pitchFamily="2" charset="-78"/>
            </a:endParaRPr>
          </a:p>
          <a:p>
            <a:pPr marL="45720" indent="0" algn="r" rtl="1">
              <a:buNone/>
            </a:pPr>
            <a:endParaRPr lang="fa-IR" dirty="0">
              <a:solidFill>
                <a:schemeClr val="tx1"/>
              </a:solidFill>
              <a:cs typeface="B Nazanin" panose="00000400000000000000" pitchFamily="2" charset="-78"/>
            </a:endParaRPr>
          </a:p>
          <a:p>
            <a:pPr marL="502920" indent="-457200" algn="r" rtl="1">
              <a:buAutoNum type="arabicPeriod"/>
            </a:pPr>
            <a:endParaRPr lang="fa-IR" dirty="0">
              <a:solidFill>
                <a:schemeClr val="tx1"/>
              </a:solidFill>
              <a:cs typeface="B Nazanin" panose="00000400000000000000" pitchFamily="2" charset="-78"/>
            </a:endParaRPr>
          </a:p>
          <a:p>
            <a:pPr marL="45720" indent="0" algn="r" rtl="1">
              <a:buNone/>
            </a:pPr>
            <a:endParaRPr lang="en-US" dirty="0">
              <a:solidFill>
                <a:schemeClr val="tx1"/>
              </a:solidFill>
              <a:cs typeface="B Nazanin" panose="00000400000000000000" pitchFamily="2" charset="-78"/>
            </a:endParaRPr>
          </a:p>
        </p:txBody>
      </p:sp>
      <p:sp>
        <p:nvSpPr>
          <p:cNvPr id="8" name="Date Placeholder 7"/>
          <p:cNvSpPr>
            <a:spLocks noGrp="1"/>
          </p:cNvSpPr>
          <p:nvPr>
            <p:ph type="dt" sz="half" idx="14"/>
          </p:nvPr>
        </p:nvSpPr>
        <p:spPr/>
        <p:txBody>
          <a:bodyPr/>
          <a:lstStyle/>
          <a:p>
            <a:fld id="{9397E9C3-977C-4778-8409-4B2BDC9ED459}" type="datetime8">
              <a:rPr lang="fa-IR" smtClean="0"/>
              <a:pPr/>
              <a:t>16 ژوئيه 18</a:t>
            </a:fld>
            <a:endParaRPr lang="fa-IR"/>
          </a:p>
        </p:txBody>
      </p:sp>
      <p:sp>
        <p:nvSpPr>
          <p:cNvPr id="4" name="Footer Placeholder 3"/>
          <p:cNvSpPr>
            <a:spLocks noGrp="1"/>
          </p:cNvSpPr>
          <p:nvPr>
            <p:ph type="ftr" sz="quarter" idx="16"/>
          </p:nvPr>
        </p:nvSpPr>
        <p:spPr>
          <a:xfrm>
            <a:off x="2790411" y="6492876"/>
            <a:ext cx="3538331" cy="365125"/>
          </a:xfrm>
        </p:spPr>
        <p:txBody>
          <a:bodyPr/>
          <a:lstStyle/>
          <a:p>
            <a:r>
              <a:rPr lang="en-US" dirty="0" smtClean="0">
                <a:solidFill>
                  <a:schemeClr val="tx1"/>
                </a:solidFill>
              </a:rPr>
              <a:t>Cheraghi.azam79@yahoo.com</a:t>
            </a:r>
            <a:endParaRPr lang="en-US"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5720" y="3571876"/>
            <a:ext cx="2764301" cy="307183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00694" y="4143380"/>
            <a:ext cx="2571768" cy="2205039"/>
          </a:xfrm>
          <a:prstGeom prst="rect">
            <a:avLst/>
          </a:prstGeom>
        </p:spPr>
      </p:pic>
    </p:spTree>
    <p:extLst>
      <p:ext uri="{BB962C8B-B14F-4D97-AF65-F5344CB8AC3E}">
        <p14:creationId xmlns:p14="http://schemas.microsoft.com/office/powerpoint/2010/main" xmlns="" val="832983981"/>
      </p:ext>
    </p:extLst>
  </p:cSld>
  <p:clrMapOvr>
    <a:masterClrMapping/>
  </p:clrMapOvr>
  <p:transition>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846138" y="558800"/>
            <a:ext cx="7888287" cy="4545013"/>
          </a:xfrm>
          <a:prstGeom prst="roundRect">
            <a:avLst>
              <a:gd name="adj" fmla="val 16667"/>
            </a:avLst>
          </a:prstGeom>
          <a:gradFill rotWithShape="0">
            <a:gsLst>
              <a:gs pos="0">
                <a:schemeClr val="bg1"/>
              </a:gs>
              <a:gs pos="100000">
                <a:srgbClr val="009999"/>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defRPr/>
            </a:pPr>
            <a:endParaRPr lang="fa-IR" sz="3200" b="1" dirty="0"/>
          </a:p>
          <a:p>
            <a:pPr>
              <a:defRPr/>
            </a:pPr>
            <a:endParaRPr lang="fa-IR" sz="3200" b="1" dirty="0"/>
          </a:p>
          <a:p>
            <a:pPr>
              <a:defRPr/>
            </a:pPr>
            <a:endParaRPr lang="fa-IR" sz="3200" b="1" dirty="0"/>
          </a:p>
          <a:p>
            <a:pPr algn="ctr">
              <a:defRPr/>
            </a:pPr>
            <a:r>
              <a:rPr lang="fa-IR" sz="2800" b="1" dirty="0">
                <a:cs typeface="B Zar" pitchFamily="2" charset="-78"/>
              </a:rPr>
              <a:t>«حاسبوا قبل ان تحاسبوا وزنو قبل ان توزنوا »</a:t>
            </a:r>
            <a:br>
              <a:rPr lang="fa-IR" sz="2800" b="1" dirty="0">
                <a:cs typeface="B Zar" pitchFamily="2" charset="-78"/>
              </a:rPr>
            </a:br>
            <a:r>
              <a:rPr lang="fa-IR" sz="3200" b="1" dirty="0"/>
              <a:t> </a:t>
            </a:r>
            <a:r>
              <a:rPr lang="fa-IR" sz="2000" dirty="0">
                <a:cs typeface="B Zar" pitchFamily="2" charset="-78"/>
              </a:rPr>
              <a:t>پيش از اين كه مورد محاسبه قرار گيريد و قبل از آنكه سنجش شويد نسبت به محاسبه و سنجش خود اقدام كنيد.</a:t>
            </a:r>
          </a:p>
          <a:p>
            <a:pPr marL="342900" indent="-342900" algn="ctr">
              <a:spcBef>
                <a:spcPct val="20000"/>
              </a:spcBef>
              <a:buClr>
                <a:schemeClr val="accent2"/>
              </a:buClr>
              <a:buFont typeface="Wingdings" pitchFamily="2" charset="2"/>
              <a:buNone/>
              <a:defRPr/>
            </a:pPr>
            <a:endParaRPr lang="fa-IR" b="1" dirty="0">
              <a:solidFill>
                <a:srgbClr val="000099"/>
              </a:solidFill>
              <a:cs typeface="B Zar" pitchFamily="2" charset="-78"/>
            </a:endParaRPr>
          </a:p>
          <a:p>
            <a:pPr marL="342900" indent="-342900" algn="ctr">
              <a:spcBef>
                <a:spcPct val="20000"/>
              </a:spcBef>
              <a:buClr>
                <a:schemeClr val="accent2"/>
              </a:buClr>
              <a:buFont typeface="Wingdings" pitchFamily="2" charset="2"/>
              <a:buNone/>
              <a:defRPr/>
            </a:pPr>
            <a:r>
              <a:rPr lang="fa-IR" sz="4800" b="1" dirty="0">
                <a:solidFill>
                  <a:srgbClr val="000099"/>
                </a:solidFill>
                <a:cs typeface="B Zar" pitchFamily="2" charset="-78"/>
              </a:rPr>
              <a:t>خودارزيابي</a:t>
            </a:r>
          </a:p>
          <a:p>
            <a:pPr marL="342900" indent="-342900" algn="ctr">
              <a:spcBef>
                <a:spcPct val="20000"/>
              </a:spcBef>
              <a:buClr>
                <a:schemeClr val="accent2"/>
              </a:buClr>
              <a:buFont typeface="Wingdings" pitchFamily="2" charset="2"/>
              <a:buNone/>
              <a:defRPr/>
            </a:pPr>
            <a:r>
              <a:rPr lang="en-US" sz="4800" b="1" dirty="0">
                <a:solidFill>
                  <a:srgbClr val="000099"/>
                </a:solidFill>
                <a:cs typeface="Titr" pitchFamily="2" charset="-78"/>
              </a:rPr>
              <a:t>Self Assessment</a:t>
            </a:r>
            <a:endParaRPr lang="en-US" sz="4800" b="1" dirty="0">
              <a:solidFill>
                <a:srgbClr val="000099"/>
              </a:solidFill>
            </a:endParaRPr>
          </a:p>
          <a:p>
            <a:pPr>
              <a:defRPr/>
            </a:pPr>
            <a:endParaRPr lang="en-US" sz="3600" dirty="0"/>
          </a:p>
        </p:txBody>
      </p:sp>
      <p:sp>
        <p:nvSpPr>
          <p:cNvPr id="3" name="Date Placeholder 2"/>
          <p:cNvSpPr>
            <a:spLocks noGrp="1"/>
          </p:cNvSpPr>
          <p:nvPr>
            <p:ph type="dt" sz="half" idx="14"/>
          </p:nvPr>
        </p:nvSpPr>
        <p:spPr/>
        <p:txBody>
          <a:bodyPr/>
          <a:lstStyle/>
          <a:p>
            <a:fld id="{4F92AC68-2959-4C32-BEFB-9365FF3133C6}" type="datetime8">
              <a:rPr lang="fa-IR" smtClean="0"/>
              <a:pPr/>
              <a:t>16 ژوئيه 18</a:t>
            </a:fld>
            <a:endParaRPr lang="fa-IR"/>
          </a:p>
        </p:txBody>
      </p:sp>
      <p:sp>
        <p:nvSpPr>
          <p:cNvPr id="4" name="Footer Placeholder 3"/>
          <p:cNvSpPr>
            <a:spLocks noGrp="1"/>
          </p:cNvSpPr>
          <p:nvPr>
            <p:ph type="ftr" sz="quarter" idx="16"/>
          </p:nvPr>
        </p:nvSpPr>
        <p:spPr/>
        <p:txBody>
          <a:bodyPr/>
          <a:lstStyle/>
          <a:p>
            <a:r>
              <a:rPr lang="en-US" smtClean="0"/>
              <a:t>Cheraghi.azam79@yahoo.com</a:t>
            </a:r>
            <a:endParaRPr lang="fa-IR"/>
          </a:p>
        </p:txBody>
      </p:sp>
    </p:spTree>
  </p:cSld>
  <p:clrMapOvr>
    <a:masterClrMapping/>
  </p:clrMapOvr>
  <p:transition advClick="0">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4"/>
          </p:nvPr>
        </p:nvSpPr>
        <p:spPr/>
        <p:txBody>
          <a:bodyPr/>
          <a:lstStyle/>
          <a:p>
            <a:fld id="{DCCB5A74-06BA-4F9E-997F-F4D3C486E291}" type="datetime8">
              <a:rPr lang="fa-IR" smtClean="0"/>
              <a:pPr/>
              <a:t>16 ژوئيه 18</a:t>
            </a:fld>
            <a:endParaRPr lang="fa-IR"/>
          </a:p>
        </p:txBody>
      </p:sp>
      <p:sp>
        <p:nvSpPr>
          <p:cNvPr id="4" name="Footer Placeholder 3"/>
          <p:cNvSpPr>
            <a:spLocks noGrp="1"/>
          </p:cNvSpPr>
          <p:nvPr>
            <p:ph type="ftr" sz="quarter" idx="16"/>
          </p:nvPr>
        </p:nvSpPr>
        <p:spPr/>
        <p:txBody>
          <a:bodyPr/>
          <a:lstStyle/>
          <a:p>
            <a:r>
              <a:rPr lang="en-US" smtClean="0"/>
              <a:t>Cheraghi.azam79@yahoo.com</a:t>
            </a:r>
            <a:endParaRPr lang="en-US"/>
          </a:p>
        </p:txBody>
      </p:sp>
      <p:sp>
        <p:nvSpPr>
          <p:cNvPr id="5" name="Rectangle 4"/>
          <p:cNvSpPr/>
          <p:nvPr/>
        </p:nvSpPr>
        <p:spPr>
          <a:xfrm>
            <a:off x="0" y="1225689"/>
            <a:ext cx="9144000" cy="563231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pPr>
            <a:r>
              <a:rPr lang="fa-IR" sz="3600" b="1" dirty="0" smtClean="0">
                <a:cs typeface="B Nazanin" panose="00000400000000000000" pitchFamily="2" charset="-78"/>
              </a:rPr>
              <a:t> </a:t>
            </a:r>
            <a:r>
              <a:rPr lang="ar-SA"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anose="00000400000000000000" pitchFamily="2" charset="-78"/>
              </a:rPr>
              <a:t>استانداردهای اعتباربخشی</a:t>
            </a:r>
            <a:r>
              <a:rPr lang="fa-IR"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anose="00000400000000000000" pitchFamily="2" charset="-78"/>
              </a:rPr>
              <a:t/>
            </a:r>
            <a:br>
              <a:rPr lang="fa-IR"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anose="00000400000000000000" pitchFamily="2" charset="-78"/>
              </a:rPr>
            </a:br>
            <a:r>
              <a:rPr lang="ar-SA"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anose="00000400000000000000" pitchFamily="2" charset="-78"/>
              </a:rPr>
              <a:t>8 محور</a:t>
            </a:r>
            <a:r>
              <a:rPr lang="fa-IR"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anose="00000400000000000000" pitchFamily="2" charset="-78"/>
              </a:rPr>
              <a:t/>
            </a:r>
            <a:br>
              <a:rPr lang="fa-IR"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anose="00000400000000000000" pitchFamily="2" charset="-78"/>
              </a:rPr>
            </a:br>
            <a:r>
              <a:rPr lang="fa-IR"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anose="00000400000000000000" pitchFamily="2" charset="-78"/>
              </a:rPr>
              <a:t>31 زیر محور</a:t>
            </a:r>
            <a:br>
              <a:rPr lang="fa-IR"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anose="00000400000000000000" pitchFamily="2" charset="-78"/>
              </a:rPr>
            </a:br>
            <a:r>
              <a:rPr lang="ar-SA"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anose="00000400000000000000" pitchFamily="2" charset="-78"/>
              </a:rPr>
              <a:t> 248 استاندارد </a:t>
            </a:r>
            <a:r>
              <a:rPr lang="fa-IR"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anose="00000400000000000000" pitchFamily="2" charset="-78"/>
              </a:rPr>
              <a:t/>
            </a:r>
            <a:br>
              <a:rPr lang="fa-IR"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anose="00000400000000000000" pitchFamily="2" charset="-78"/>
              </a:rPr>
            </a:br>
            <a:r>
              <a:rPr lang="ar-SA"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anose="00000400000000000000" pitchFamily="2" charset="-78"/>
              </a:rPr>
              <a:t>903 سنجه</a:t>
            </a:r>
            <a:endParaRPr lang="en-U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anose="00000400000000000000" pitchFamily="2" charset="-78"/>
            </a:endParaRPr>
          </a:p>
          <a:p>
            <a:pPr algn="ctr">
              <a:lnSpc>
                <a:spcPct val="150000"/>
              </a:lnSpc>
            </a:pPr>
            <a:r>
              <a:rPr lang="fa-IR" sz="3600" b="1" dirty="0" smtClean="0">
                <a:solidFill>
                  <a:srgbClr val="FF0000"/>
                </a:solidFill>
                <a:cs typeface="B Nazanin" pitchFamily="2" charset="-78"/>
              </a:rPr>
              <a:t>استانداردهای کنترل عفونت  با 7 استاندارد و 32 </a:t>
            </a:r>
            <a:r>
              <a:rPr lang="fa-IR" sz="3600" b="1" dirty="0" err="1" smtClean="0">
                <a:solidFill>
                  <a:srgbClr val="FF0000"/>
                </a:solidFill>
                <a:cs typeface="B Nazanin" pitchFamily="2" charset="-78"/>
              </a:rPr>
              <a:t>سنجه</a:t>
            </a:r>
            <a:endParaRPr lang="fa-IR" sz="3600" dirty="0" smtClean="0"/>
          </a:p>
          <a:p>
            <a:pPr algn="ctr"/>
            <a:r>
              <a:rPr lang="ar-SA"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anose="00000400000000000000" pitchFamily="2" charset="-78"/>
              </a:rPr>
              <a:t> </a:t>
            </a:r>
            <a:endParaRPr lang="fa-IR"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anose="00000400000000000000" pitchFamily="2" charset="-78"/>
            </a:endParaRPr>
          </a:p>
        </p:txBody>
      </p:sp>
    </p:spTree>
  </p:cSld>
  <p:clrMapOvr>
    <a:masterClrMapping/>
  </p:clrMapOvr>
  <p:transition>
    <p:wipe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sz="quarter" idx="1"/>
          </p:nvPr>
        </p:nvSpPr>
        <p:spPr>
          <a:xfrm>
            <a:off x="558800" y="2306638"/>
            <a:ext cx="8585200" cy="4800600"/>
          </a:xfrm>
        </p:spPr>
        <p:txBody>
          <a:bodyPr/>
          <a:lstStyle/>
          <a:p>
            <a:pPr algn="r" rtl="1" eaLnBrk="1" hangingPunct="1">
              <a:buFont typeface="Wingdings" pitchFamily="2" charset="2"/>
              <a:buNone/>
              <a:defRPr/>
            </a:pPr>
            <a:r>
              <a:rPr lang="ar-SA" dirty="0" smtClean="0">
                <a:ea typeface="Majalla UI"/>
                <a:cs typeface="B Zar" pitchFamily="2" charset="-78"/>
              </a:rPr>
              <a:t>	</a:t>
            </a:r>
            <a:endParaRPr lang="fa-IR" dirty="0" smtClean="0">
              <a:ea typeface="Majalla UI"/>
              <a:cs typeface="B Zar" pitchFamily="2" charset="-78"/>
            </a:endParaRPr>
          </a:p>
          <a:p>
            <a:pPr indent="-23813" algn="justLow" rtl="1" eaLnBrk="1" hangingPunct="1">
              <a:buFont typeface="Wingdings" pitchFamily="2" charset="2"/>
              <a:buNone/>
              <a:defRPr/>
            </a:pPr>
            <a:r>
              <a:rPr lang="ar-SA" sz="2800" dirty="0" smtClean="0">
                <a:cs typeface="B Nazanin" pitchFamily="2" charset="-78"/>
              </a:rPr>
              <a:t>تعريف خود ارزيابي </a:t>
            </a:r>
            <a:r>
              <a:rPr lang="en-US" sz="2800" dirty="0" smtClean="0">
                <a:cs typeface="B Nazanin" pitchFamily="2" charset="-78"/>
              </a:rPr>
              <a:t>(</a:t>
            </a:r>
            <a:r>
              <a:rPr lang="en-US" sz="2800" b="1" dirty="0" smtClean="0">
                <a:cs typeface="B Nazanin" pitchFamily="2" charset="-78"/>
              </a:rPr>
              <a:t>Self-Assessment</a:t>
            </a:r>
            <a:r>
              <a:rPr lang="en-US" sz="2800" dirty="0" smtClean="0">
                <a:cs typeface="B Nazanin" pitchFamily="2" charset="-78"/>
              </a:rPr>
              <a:t>)</a:t>
            </a:r>
            <a:r>
              <a:rPr lang="ar-SA" sz="2800" dirty="0" smtClean="0">
                <a:ea typeface="Majalla UI"/>
                <a:cs typeface="B Nazanin" pitchFamily="2" charset="-78"/>
              </a:rPr>
              <a:t>يك بازنگري </a:t>
            </a:r>
            <a:r>
              <a:rPr lang="ar-SA" sz="2800" dirty="0" smtClean="0">
                <a:solidFill>
                  <a:srgbClr val="FF3300"/>
                </a:solidFill>
                <a:ea typeface="Majalla UI"/>
                <a:cs typeface="B Nazanin" pitchFamily="2" charset="-78"/>
              </a:rPr>
              <a:t>منظم</a:t>
            </a:r>
            <a:r>
              <a:rPr lang="ar-SA" sz="2800" dirty="0" smtClean="0">
                <a:ea typeface="Majalla UI"/>
                <a:cs typeface="B Nazanin" pitchFamily="2" charset="-78"/>
              </a:rPr>
              <a:t>، </a:t>
            </a:r>
            <a:r>
              <a:rPr lang="ar-SA" sz="2800" dirty="0" smtClean="0">
                <a:solidFill>
                  <a:srgbClr val="FF3300"/>
                </a:solidFill>
                <a:ea typeface="Majalla UI"/>
                <a:cs typeface="B Nazanin" pitchFamily="2" charset="-78"/>
              </a:rPr>
              <a:t>سيستماتيك </a:t>
            </a:r>
            <a:r>
              <a:rPr lang="ar-SA" sz="2800" dirty="0" smtClean="0">
                <a:ea typeface="Majalla UI"/>
                <a:cs typeface="B Nazanin" pitchFamily="2" charset="-78"/>
              </a:rPr>
              <a:t>و </a:t>
            </a:r>
            <a:r>
              <a:rPr lang="ar-SA" sz="2800" dirty="0" smtClean="0">
                <a:solidFill>
                  <a:srgbClr val="FF3300"/>
                </a:solidFill>
                <a:ea typeface="Majalla UI"/>
                <a:cs typeface="B Nazanin" pitchFamily="2" charset="-78"/>
              </a:rPr>
              <a:t>جامع</a:t>
            </a:r>
            <a:r>
              <a:rPr lang="ar-SA" sz="2800" dirty="0" smtClean="0">
                <a:ea typeface="Majalla UI"/>
                <a:cs typeface="B Nazanin" pitchFamily="2" charset="-78"/>
              </a:rPr>
              <a:t> از فعاليتهاي سازمان و نتايج آن براساس يك مدل تعالي سازماني است.</a:t>
            </a:r>
          </a:p>
          <a:p>
            <a:pPr marL="82550" indent="0" algn="r" rtl="1" eaLnBrk="1" hangingPunct="1">
              <a:buFont typeface="Wingdings 2" pitchFamily="18" charset="2"/>
              <a:buNone/>
              <a:defRPr/>
            </a:pPr>
            <a:endParaRPr lang="en-US" dirty="0" smtClean="0">
              <a:cs typeface="B Zar" pitchFamily="2" charset="-78"/>
            </a:endParaRPr>
          </a:p>
          <a:p>
            <a:pPr algn="r" rtl="1" eaLnBrk="1" hangingPunct="1">
              <a:defRPr/>
            </a:pPr>
            <a:endParaRPr lang="en-US" dirty="0" smtClean="0">
              <a:cs typeface="B Zar" pitchFamily="2" charset="-78"/>
            </a:endParaRPr>
          </a:p>
        </p:txBody>
      </p:sp>
      <p:sp>
        <p:nvSpPr>
          <p:cNvPr id="5" name="Date Placeholder 4"/>
          <p:cNvSpPr>
            <a:spLocks noGrp="1"/>
          </p:cNvSpPr>
          <p:nvPr>
            <p:ph type="dt" sz="half" idx="14"/>
          </p:nvPr>
        </p:nvSpPr>
        <p:spPr/>
        <p:txBody>
          <a:bodyPr/>
          <a:lstStyle/>
          <a:p>
            <a:fld id="{67F09146-36CE-4C36-8E91-38D39B2C0782}" type="datetime8">
              <a:rPr lang="fa-IR" smtClean="0"/>
              <a:pPr/>
              <a:t>16 ژوئيه 18</a:t>
            </a:fld>
            <a:endParaRPr lang="fa-IR"/>
          </a:p>
        </p:txBody>
      </p:sp>
      <p:sp>
        <p:nvSpPr>
          <p:cNvPr id="6" name="Footer Placeholder 5"/>
          <p:cNvSpPr>
            <a:spLocks noGrp="1"/>
          </p:cNvSpPr>
          <p:nvPr>
            <p:ph type="ftr" sz="quarter" idx="16"/>
          </p:nvPr>
        </p:nvSpPr>
        <p:spPr/>
        <p:txBody>
          <a:bodyPr/>
          <a:lstStyle/>
          <a:p>
            <a:r>
              <a:rPr lang="en-US" smtClean="0"/>
              <a:t>Cheraghi.azam79@yahoo.com</a:t>
            </a:r>
            <a:endParaRPr lang="fa-IR"/>
          </a:p>
        </p:txBody>
      </p:sp>
      <p:sp>
        <p:nvSpPr>
          <p:cNvPr id="9219" name="AutoShape 4"/>
          <p:cNvSpPr>
            <a:spLocks noChangeArrowheads="1"/>
          </p:cNvSpPr>
          <p:nvPr/>
        </p:nvSpPr>
        <p:spPr bwMode="auto">
          <a:xfrm>
            <a:off x="1695450" y="4500563"/>
            <a:ext cx="6413500" cy="2077164"/>
          </a:xfrm>
          <a:prstGeom prst="roundRect">
            <a:avLst>
              <a:gd name="adj" fmla="val 16667"/>
            </a:avLst>
          </a:prstGeom>
          <a:solidFill>
            <a:schemeClr val="accent1"/>
          </a:solidFill>
          <a:ln w="9525">
            <a:solidFill>
              <a:schemeClr val="accent1"/>
            </a:solidFill>
            <a:miter lim="800000"/>
            <a:headEnd/>
            <a:tailEnd/>
          </a:ln>
        </p:spPr>
        <p:txBody>
          <a:bodyPr>
            <a:spAutoFit/>
          </a:bodyPr>
          <a:lstStyle/>
          <a:p>
            <a:pPr algn="ctr">
              <a:lnSpc>
                <a:spcPct val="90000"/>
              </a:lnSpc>
              <a:spcBef>
                <a:spcPct val="20000"/>
              </a:spcBef>
              <a:buClr>
                <a:srgbClr val="A50021"/>
              </a:buClr>
              <a:buSzPct val="75000"/>
              <a:buFont typeface="Wingdings" pitchFamily="2" charset="2"/>
              <a:buNone/>
            </a:pPr>
            <a:r>
              <a:rPr lang="ar-SA" sz="3200" b="1" dirty="0">
                <a:solidFill>
                  <a:srgbClr val="000000"/>
                </a:solidFill>
                <a:ea typeface="Nazanin"/>
                <a:cs typeface="B Nazanin" pitchFamily="2" charset="-78"/>
              </a:rPr>
              <a:t>خودارزيابي به سازمان اجازه مي‌دهد بطور</a:t>
            </a:r>
            <a:r>
              <a:rPr lang="ar-SA" sz="3200" dirty="0">
                <a:solidFill>
                  <a:srgbClr val="000000"/>
                </a:solidFill>
                <a:cs typeface="B Nazanin" pitchFamily="2" charset="-78"/>
              </a:rPr>
              <a:t> </a:t>
            </a:r>
            <a:r>
              <a:rPr lang="ar-SA" sz="3200" b="1" dirty="0">
                <a:solidFill>
                  <a:srgbClr val="000000"/>
                </a:solidFill>
                <a:ea typeface="Nazanin"/>
                <a:cs typeface="B Nazanin" pitchFamily="2" charset="-78"/>
              </a:rPr>
              <a:t>شفاف نقاط قوت و زمينه‌هاي قابل بهبود خود را شناسايي كند و برنامه‌هايي جهت بهبود ابعاد مختلف خود تدوين نمايد.</a:t>
            </a:r>
            <a:endParaRPr lang="en-US" sz="3200" b="1" dirty="0">
              <a:solidFill>
                <a:srgbClr val="000000"/>
              </a:solidFill>
              <a:ea typeface="Nazanin"/>
              <a:cs typeface="B Nazanin" pitchFamily="2" charset="-78"/>
            </a:endParaRPr>
          </a:p>
        </p:txBody>
      </p:sp>
      <p:sp>
        <p:nvSpPr>
          <p:cNvPr id="9220" name="Rectangle 3"/>
          <p:cNvSpPr txBox="1">
            <a:spLocks noChangeArrowheads="1"/>
          </p:cNvSpPr>
          <p:nvPr/>
        </p:nvSpPr>
        <p:spPr bwMode="auto">
          <a:xfrm>
            <a:off x="1016000" y="573088"/>
            <a:ext cx="7772400" cy="1938337"/>
          </a:xfrm>
          <a:prstGeom prst="rect">
            <a:avLst/>
          </a:prstGeom>
          <a:noFill/>
          <a:ln w="9525">
            <a:noFill/>
            <a:miter lim="800000"/>
            <a:headEnd/>
            <a:tailEnd/>
          </a:ln>
        </p:spPr>
        <p:txBody>
          <a:bodyPr/>
          <a:lstStyle/>
          <a:p>
            <a:pPr algn="ctr">
              <a:buClr>
                <a:schemeClr val="accent1"/>
              </a:buClr>
              <a:buSzPct val="80000"/>
              <a:buFont typeface="Wingdings" pitchFamily="2" charset="2"/>
              <a:buNone/>
            </a:pPr>
            <a:r>
              <a:rPr lang="fa-IR" sz="2400" b="1" dirty="0">
                <a:solidFill>
                  <a:srgbClr val="FF0000"/>
                </a:solidFill>
                <a:latin typeface="Gill Sans MT" pitchFamily="34" charset="0"/>
                <a:ea typeface="Majalla UI"/>
                <a:cs typeface="B Nazanin" pitchFamily="2" charset="-78"/>
              </a:rPr>
              <a:t>خودارزيابي به زبان ساده </a:t>
            </a:r>
            <a:r>
              <a:rPr lang="en-US" sz="2400" dirty="0">
                <a:solidFill>
                  <a:srgbClr val="FF9933"/>
                </a:solidFill>
                <a:latin typeface="Gill Sans MT" pitchFamily="34" charset="0"/>
              </a:rPr>
              <a:t/>
            </a:r>
            <a:br>
              <a:rPr lang="en-US" sz="2400" dirty="0">
                <a:solidFill>
                  <a:srgbClr val="FF9933"/>
                </a:solidFill>
                <a:latin typeface="Gill Sans MT" pitchFamily="34" charset="0"/>
              </a:rPr>
            </a:br>
            <a:r>
              <a:rPr lang="fa-IR" sz="2400" dirty="0">
                <a:latin typeface="Gill Sans MT" pitchFamily="34" charset="0"/>
                <a:ea typeface="Majalla UI"/>
                <a:cs typeface="B Nazanin" pitchFamily="2" charset="-78"/>
              </a:rPr>
              <a:t>چه كارهايي انجام مي دهيم؟</a:t>
            </a:r>
            <a:endParaRPr lang="en-US" sz="2400" dirty="0">
              <a:latin typeface="Gill Sans MT" pitchFamily="34" charset="0"/>
              <a:cs typeface="B Nazanin" pitchFamily="2" charset="-78"/>
            </a:endParaRPr>
          </a:p>
          <a:p>
            <a:pPr algn="ctr" rtl="0">
              <a:buClr>
                <a:schemeClr val="accent1"/>
              </a:buClr>
              <a:buSzPct val="80000"/>
              <a:buFont typeface="Wingdings" pitchFamily="2" charset="2"/>
              <a:buNone/>
            </a:pPr>
            <a:r>
              <a:rPr lang="fa-IR" sz="2400" dirty="0">
                <a:latin typeface="Gill Sans MT" pitchFamily="34" charset="0"/>
                <a:cs typeface="B Nazanin" pitchFamily="2" charset="-78"/>
              </a:rPr>
              <a:t>چگونه اين كارها را انجام مي دهيم؟</a:t>
            </a:r>
            <a:endParaRPr lang="en-US" sz="2400" dirty="0">
              <a:latin typeface="Gill Sans MT" pitchFamily="34" charset="0"/>
              <a:cs typeface="B Nazanin" pitchFamily="2" charset="-78"/>
            </a:endParaRPr>
          </a:p>
          <a:p>
            <a:pPr algn="ctr" rtl="0">
              <a:buClr>
                <a:schemeClr val="accent1"/>
              </a:buClr>
              <a:buSzPct val="80000"/>
              <a:buFont typeface="Wingdings" pitchFamily="2" charset="2"/>
              <a:buNone/>
            </a:pPr>
            <a:r>
              <a:rPr lang="fa-IR" sz="2400" dirty="0">
                <a:latin typeface="Gill Sans MT" pitchFamily="34" charset="0"/>
                <a:cs typeface="B Nazanin" pitchFamily="2" charset="-78"/>
              </a:rPr>
              <a:t>چه كارهايي را مي توانيم بهتر انجام دهيم؟</a:t>
            </a:r>
            <a:endParaRPr lang="en-US" sz="2400" dirty="0">
              <a:latin typeface="Gill Sans MT" pitchFamily="34" charset="0"/>
              <a:cs typeface="B Nazanin" pitchFamily="2" charset="-78"/>
            </a:endParaRPr>
          </a:p>
          <a:p>
            <a:pPr algn="ctr" rtl="0">
              <a:buClr>
                <a:schemeClr val="accent1"/>
              </a:buClr>
              <a:buSzPct val="80000"/>
              <a:buFont typeface="Wingdings" pitchFamily="2" charset="2"/>
              <a:buNone/>
            </a:pPr>
            <a:r>
              <a:rPr lang="fa-IR" sz="2400" dirty="0">
                <a:latin typeface="Gill Sans MT" pitchFamily="34" charset="0"/>
                <a:cs typeface="B Nazanin" pitchFamily="2" charset="-78"/>
              </a:rPr>
              <a:t>چگونه مي توانيم اين كارها را بهتر انجام دهيم</a:t>
            </a:r>
            <a:r>
              <a:rPr lang="fa-IR" sz="2400" dirty="0">
                <a:latin typeface="Gill Sans MT" pitchFamily="34" charset="0"/>
                <a:cs typeface="B Zar" pitchFamily="2" charset="-78"/>
              </a:rPr>
              <a:t>؟</a:t>
            </a:r>
            <a:endParaRPr lang="en-US" sz="3600" dirty="0">
              <a:latin typeface="Gill Sans MT" pitchFamily="34" charset="0"/>
              <a:cs typeface="B Zar" pitchFamily="2" charset="-78"/>
            </a:endParaRPr>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571612"/>
            <a:ext cx="8358214" cy="3932227"/>
            <a:chOff x="80353" y="1573213"/>
            <a:chExt cx="8835047" cy="3932227"/>
          </a:xfrm>
        </p:grpSpPr>
        <p:sp>
          <p:nvSpPr>
            <p:cNvPr id="4" name="Text Box 4"/>
            <p:cNvSpPr txBox="1">
              <a:spLocks noChangeArrowheads="1"/>
            </p:cNvSpPr>
            <p:nvPr/>
          </p:nvSpPr>
          <p:spPr bwMode="auto">
            <a:xfrm>
              <a:off x="80353" y="3177570"/>
              <a:ext cx="2567426" cy="369332"/>
            </a:xfrm>
            <a:prstGeom prst="rect">
              <a:avLst/>
            </a:prstGeom>
            <a:noFill/>
            <a:ln w="9525" algn="ctr">
              <a:noFill/>
              <a:miter lim="800000"/>
              <a:headEnd/>
              <a:tailEnd/>
            </a:ln>
          </p:spPr>
          <p:txBody>
            <a:bodyPr wrap="square">
              <a:spAutoFit/>
            </a:bodyPr>
            <a:lstStyle/>
            <a:p>
              <a:pPr marL="182563" indent="-182563" eaLnBrk="0" hangingPunct="0">
                <a:spcBef>
                  <a:spcPct val="50000"/>
                </a:spcBef>
              </a:pPr>
              <a:r>
                <a:rPr lang="fa-IR" b="1" dirty="0" smtClean="0">
                  <a:solidFill>
                    <a:srgbClr val="002060"/>
                  </a:solidFill>
                </a:rPr>
                <a:t>اندازه </a:t>
              </a:r>
              <a:r>
                <a:rPr lang="fa-IR" b="1" dirty="0">
                  <a:solidFill>
                    <a:srgbClr val="002060"/>
                  </a:solidFill>
                </a:rPr>
                <a:t>گیری عملکرد فرآیند </a:t>
              </a:r>
              <a:r>
                <a:rPr lang="fa-IR" b="1" dirty="0" smtClean="0">
                  <a:solidFill>
                    <a:srgbClr val="002060"/>
                  </a:solidFill>
                </a:rPr>
                <a:t>ها</a:t>
              </a:r>
              <a:endParaRPr lang="en-US" dirty="0">
                <a:solidFill>
                  <a:srgbClr val="002060"/>
                </a:solidFill>
              </a:endParaRPr>
            </a:p>
          </p:txBody>
        </p:sp>
        <p:sp>
          <p:nvSpPr>
            <p:cNvPr id="5" name="Text Box 5"/>
            <p:cNvSpPr txBox="1">
              <a:spLocks noChangeArrowheads="1"/>
            </p:cNvSpPr>
            <p:nvPr/>
          </p:nvSpPr>
          <p:spPr bwMode="auto">
            <a:xfrm>
              <a:off x="2584450" y="1574800"/>
              <a:ext cx="914400" cy="366713"/>
            </a:xfrm>
            <a:prstGeom prst="rect">
              <a:avLst/>
            </a:prstGeom>
            <a:noFill/>
            <a:ln w="9525" algn="ctr">
              <a:noFill/>
              <a:miter lim="800000"/>
              <a:headEnd/>
              <a:tailEnd/>
            </a:ln>
          </p:spPr>
          <p:txBody>
            <a:bodyPr>
              <a:spAutoFit/>
            </a:bodyPr>
            <a:lstStyle/>
            <a:p>
              <a:pPr marL="182563" indent="-182563" algn="ctr" rtl="0" eaLnBrk="0" hangingPunct="0">
                <a:spcBef>
                  <a:spcPct val="50000"/>
                </a:spcBef>
                <a:buFont typeface="Wingdings" pitchFamily="2" charset="2"/>
                <a:buNone/>
              </a:pPr>
              <a:r>
                <a:rPr lang="en-US" b="1" i="1" dirty="0">
                  <a:solidFill>
                    <a:srgbClr val="CC3300"/>
                  </a:solidFill>
                </a:rPr>
                <a:t>DATA</a:t>
              </a:r>
            </a:p>
          </p:txBody>
        </p:sp>
        <p:grpSp>
          <p:nvGrpSpPr>
            <p:cNvPr id="3" name="Group 16"/>
            <p:cNvGrpSpPr/>
            <p:nvPr/>
          </p:nvGrpSpPr>
          <p:grpSpPr>
            <a:xfrm>
              <a:off x="3048000" y="1981200"/>
              <a:ext cx="1981200" cy="3505200"/>
              <a:chOff x="3048000" y="1981200"/>
              <a:chExt cx="1981200" cy="3505200"/>
            </a:xfrm>
          </p:grpSpPr>
          <p:sp>
            <p:nvSpPr>
              <p:cNvPr id="15" name="Line 3"/>
              <p:cNvSpPr>
                <a:spLocks noChangeShapeType="1"/>
              </p:cNvSpPr>
              <p:nvPr/>
            </p:nvSpPr>
            <p:spPr bwMode="auto">
              <a:xfrm>
                <a:off x="3048000" y="1981200"/>
                <a:ext cx="0" cy="3505200"/>
              </a:xfrm>
              <a:prstGeom prst="line">
                <a:avLst/>
              </a:prstGeom>
              <a:noFill/>
              <a:ln w="38100">
                <a:solidFill>
                  <a:srgbClr val="CC3300"/>
                </a:solidFill>
                <a:round/>
                <a:headEnd/>
                <a:tailEnd/>
              </a:ln>
            </p:spPr>
            <p:txBody>
              <a:bodyPr/>
              <a:lstStyle/>
              <a:p>
                <a:endParaRPr lang="en-US"/>
              </a:p>
            </p:txBody>
          </p:sp>
          <p:sp>
            <p:nvSpPr>
              <p:cNvPr id="16" name="Text Box 8"/>
              <p:cNvSpPr txBox="1">
                <a:spLocks noChangeArrowheads="1"/>
              </p:cNvSpPr>
              <p:nvPr/>
            </p:nvSpPr>
            <p:spPr bwMode="auto">
              <a:xfrm>
                <a:off x="3505200" y="4876800"/>
                <a:ext cx="1524000" cy="366713"/>
              </a:xfrm>
              <a:prstGeom prst="rect">
                <a:avLst/>
              </a:prstGeom>
              <a:noFill/>
              <a:ln w="9525" algn="ctr">
                <a:noFill/>
                <a:miter lim="800000"/>
                <a:headEnd/>
                <a:tailEnd/>
              </a:ln>
            </p:spPr>
            <p:txBody>
              <a:bodyPr>
                <a:spAutoFit/>
              </a:bodyPr>
              <a:lstStyle/>
              <a:p>
                <a:pPr marL="182563" indent="-182563" algn="ctr" rtl="0" eaLnBrk="0" hangingPunct="0">
                  <a:spcBef>
                    <a:spcPct val="50000"/>
                  </a:spcBef>
                  <a:buFont typeface="Wingdings" pitchFamily="2" charset="2"/>
                  <a:buNone/>
                </a:pPr>
                <a:r>
                  <a:rPr lang="fa-IR" b="1" dirty="0">
                    <a:cs typeface="B Yagut" pitchFamily="2" charset="-78"/>
                  </a:rPr>
                  <a:t>تجزیه و تحلیل</a:t>
                </a:r>
                <a:endParaRPr lang="en-US" b="1" dirty="0">
                  <a:cs typeface="B Yagut" pitchFamily="2" charset="-78"/>
                </a:endParaRPr>
              </a:p>
            </p:txBody>
          </p:sp>
          <p:sp>
            <p:nvSpPr>
              <p:cNvPr id="17" name="Line 9"/>
              <p:cNvSpPr>
                <a:spLocks noChangeShapeType="1"/>
              </p:cNvSpPr>
              <p:nvPr/>
            </p:nvSpPr>
            <p:spPr bwMode="auto">
              <a:xfrm>
                <a:off x="3505200" y="5257800"/>
                <a:ext cx="1447800" cy="0"/>
              </a:xfrm>
              <a:prstGeom prst="line">
                <a:avLst/>
              </a:prstGeom>
              <a:noFill/>
              <a:ln w="25400">
                <a:solidFill>
                  <a:schemeClr val="tx1"/>
                </a:solidFill>
                <a:round/>
                <a:headEnd/>
                <a:tailEnd type="triangle" w="med" len="med"/>
              </a:ln>
            </p:spPr>
            <p:txBody>
              <a:bodyPr/>
              <a:lstStyle/>
              <a:p>
                <a:endParaRPr lang="en-US"/>
              </a:p>
            </p:txBody>
          </p:sp>
        </p:grpSp>
        <p:sp>
          <p:nvSpPr>
            <p:cNvPr id="7" name="Line 10"/>
            <p:cNvSpPr>
              <a:spLocks noChangeShapeType="1"/>
            </p:cNvSpPr>
            <p:nvPr/>
          </p:nvSpPr>
          <p:spPr bwMode="auto">
            <a:xfrm>
              <a:off x="7786710" y="2000240"/>
              <a:ext cx="0" cy="3505200"/>
            </a:xfrm>
            <a:prstGeom prst="line">
              <a:avLst/>
            </a:prstGeom>
            <a:noFill/>
            <a:ln w="38100">
              <a:solidFill>
                <a:srgbClr val="CC3300"/>
              </a:solidFill>
              <a:round/>
              <a:headEnd/>
              <a:tailEnd/>
            </a:ln>
          </p:spPr>
          <p:txBody>
            <a:bodyPr/>
            <a:lstStyle/>
            <a:p>
              <a:endParaRPr lang="en-US"/>
            </a:p>
          </p:txBody>
        </p:sp>
        <p:sp>
          <p:nvSpPr>
            <p:cNvPr id="8" name="Text Box 11"/>
            <p:cNvSpPr txBox="1">
              <a:spLocks noChangeArrowheads="1"/>
            </p:cNvSpPr>
            <p:nvPr/>
          </p:nvSpPr>
          <p:spPr bwMode="auto">
            <a:xfrm>
              <a:off x="6858000" y="1573213"/>
              <a:ext cx="2057400" cy="366712"/>
            </a:xfrm>
            <a:prstGeom prst="rect">
              <a:avLst/>
            </a:prstGeom>
            <a:noFill/>
            <a:ln w="9525" algn="ctr">
              <a:noFill/>
              <a:miter lim="800000"/>
              <a:headEnd/>
              <a:tailEnd/>
            </a:ln>
          </p:spPr>
          <p:txBody>
            <a:bodyPr>
              <a:spAutoFit/>
            </a:bodyPr>
            <a:lstStyle/>
            <a:p>
              <a:pPr marL="182563" indent="-182563" algn="ctr" rtl="0" eaLnBrk="0" hangingPunct="0">
                <a:spcBef>
                  <a:spcPct val="50000"/>
                </a:spcBef>
                <a:buFont typeface="Wingdings" pitchFamily="2" charset="2"/>
                <a:buNone/>
              </a:pPr>
              <a:r>
                <a:rPr lang="en-US" b="1" i="1" dirty="0">
                  <a:solidFill>
                    <a:srgbClr val="CC3300"/>
                  </a:solidFill>
                </a:rPr>
                <a:t>IMPROVEMENT</a:t>
              </a:r>
            </a:p>
          </p:txBody>
        </p:sp>
        <p:grpSp>
          <p:nvGrpSpPr>
            <p:cNvPr id="6" name="Group 17"/>
            <p:cNvGrpSpPr/>
            <p:nvPr/>
          </p:nvGrpSpPr>
          <p:grpSpPr>
            <a:xfrm>
              <a:off x="4419600" y="1573213"/>
              <a:ext cx="3048000" cy="3913187"/>
              <a:chOff x="4419600" y="1573213"/>
              <a:chExt cx="3048000" cy="3913187"/>
            </a:xfrm>
          </p:grpSpPr>
          <p:sp>
            <p:nvSpPr>
              <p:cNvPr id="11" name="Line 6"/>
              <p:cNvSpPr>
                <a:spLocks noChangeShapeType="1"/>
              </p:cNvSpPr>
              <p:nvPr/>
            </p:nvSpPr>
            <p:spPr bwMode="auto">
              <a:xfrm>
                <a:off x="5410200" y="1981200"/>
                <a:ext cx="0" cy="3505200"/>
              </a:xfrm>
              <a:prstGeom prst="line">
                <a:avLst/>
              </a:prstGeom>
              <a:noFill/>
              <a:ln w="38100">
                <a:solidFill>
                  <a:srgbClr val="CC3300"/>
                </a:solidFill>
                <a:round/>
                <a:headEnd/>
                <a:tailEnd/>
              </a:ln>
            </p:spPr>
            <p:txBody>
              <a:bodyPr/>
              <a:lstStyle/>
              <a:p>
                <a:endParaRPr lang="en-US"/>
              </a:p>
            </p:txBody>
          </p:sp>
          <p:sp>
            <p:nvSpPr>
              <p:cNvPr id="12" name="Text Box 7"/>
              <p:cNvSpPr txBox="1">
                <a:spLocks noChangeArrowheads="1"/>
              </p:cNvSpPr>
              <p:nvPr/>
            </p:nvSpPr>
            <p:spPr bwMode="auto">
              <a:xfrm>
                <a:off x="4419600" y="1573213"/>
                <a:ext cx="2057400" cy="366712"/>
              </a:xfrm>
              <a:prstGeom prst="rect">
                <a:avLst/>
              </a:prstGeom>
              <a:noFill/>
              <a:ln w="9525" algn="ctr">
                <a:noFill/>
                <a:miter lim="800000"/>
                <a:headEnd/>
                <a:tailEnd/>
              </a:ln>
            </p:spPr>
            <p:txBody>
              <a:bodyPr>
                <a:spAutoFit/>
              </a:bodyPr>
              <a:lstStyle/>
              <a:p>
                <a:pPr marL="182563" indent="-182563" algn="ctr" rtl="0" eaLnBrk="0" hangingPunct="0">
                  <a:spcBef>
                    <a:spcPct val="50000"/>
                  </a:spcBef>
                  <a:buFont typeface="Wingdings" pitchFamily="2" charset="2"/>
                  <a:buNone/>
                </a:pPr>
                <a:r>
                  <a:rPr lang="en-US" b="1" i="1" dirty="0">
                    <a:solidFill>
                      <a:srgbClr val="CC3300"/>
                    </a:solidFill>
                  </a:rPr>
                  <a:t>INFORMATION</a:t>
                </a:r>
              </a:p>
            </p:txBody>
          </p:sp>
          <p:sp>
            <p:nvSpPr>
              <p:cNvPr id="13" name="Line 13"/>
              <p:cNvSpPr>
                <a:spLocks noChangeShapeType="1"/>
              </p:cNvSpPr>
              <p:nvPr/>
            </p:nvSpPr>
            <p:spPr bwMode="auto">
              <a:xfrm>
                <a:off x="5943600" y="5257800"/>
                <a:ext cx="1447800" cy="0"/>
              </a:xfrm>
              <a:prstGeom prst="line">
                <a:avLst/>
              </a:prstGeom>
              <a:noFill/>
              <a:ln w="25400">
                <a:solidFill>
                  <a:schemeClr val="tx1"/>
                </a:solidFill>
                <a:round/>
                <a:headEnd/>
                <a:tailEnd type="triangle" w="med" len="med"/>
              </a:ln>
            </p:spPr>
            <p:txBody>
              <a:bodyPr/>
              <a:lstStyle/>
              <a:p>
                <a:endParaRPr lang="en-US"/>
              </a:p>
            </p:txBody>
          </p:sp>
          <p:sp>
            <p:nvSpPr>
              <p:cNvPr id="14" name="Text Box 14"/>
              <p:cNvSpPr txBox="1">
                <a:spLocks noChangeArrowheads="1"/>
              </p:cNvSpPr>
              <p:nvPr/>
            </p:nvSpPr>
            <p:spPr bwMode="auto">
              <a:xfrm>
                <a:off x="5715000" y="4814888"/>
                <a:ext cx="1752600" cy="366712"/>
              </a:xfrm>
              <a:prstGeom prst="rect">
                <a:avLst/>
              </a:prstGeom>
              <a:noFill/>
              <a:ln w="9525" algn="ctr">
                <a:noFill/>
                <a:miter lim="800000"/>
                <a:headEnd/>
                <a:tailEnd/>
              </a:ln>
            </p:spPr>
            <p:txBody>
              <a:bodyPr>
                <a:spAutoFit/>
              </a:bodyPr>
              <a:lstStyle/>
              <a:p>
                <a:pPr marL="182563" indent="-182563" algn="ctr" rtl="0" eaLnBrk="0" hangingPunct="0">
                  <a:spcBef>
                    <a:spcPct val="50000"/>
                  </a:spcBef>
                  <a:buFont typeface="Wingdings" pitchFamily="2" charset="2"/>
                  <a:buNone/>
                </a:pPr>
                <a:r>
                  <a:rPr lang="fa-IR" b="1" dirty="0">
                    <a:solidFill>
                      <a:srgbClr val="002060"/>
                    </a:solidFill>
                    <a:cs typeface="B Yagut" pitchFamily="2" charset="-78"/>
                  </a:rPr>
                  <a:t>تصمیم گیری</a:t>
                </a:r>
                <a:endParaRPr lang="en-US" b="1" dirty="0">
                  <a:solidFill>
                    <a:srgbClr val="002060"/>
                  </a:solidFill>
                  <a:cs typeface="B Yagut" pitchFamily="2" charset="-78"/>
                </a:endParaRPr>
              </a:p>
            </p:txBody>
          </p:sp>
        </p:grpSp>
        <p:sp>
          <p:nvSpPr>
            <p:cNvPr id="10" name="Line 9"/>
            <p:cNvSpPr>
              <a:spLocks noChangeShapeType="1"/>
            </p:cNvSpPr>
            <p:nvPr/>
          </p:nvSpPr>
          <p:spPr bwMode="auto">
            <a:xfrm>
              <a:off x="762000" y="3581400"/>
              <a:ext cx="2133600" cy="0"/>
            </a:xfrm>
            <a:prstGeom prst="line">
              <a:avLst/>
            </a:prstGeom>
            <a:noFill/>
            <a:ln w="25400">
              <a:solidFill>
                <a:schemeClr val="tx1"/>
              </a:solidFill>
              <a:round/>
              <a:headEnd/>
              <a:tailEnd type="triangle" w="med" len="med"/>
            </a:ln>
          </p:spPr>
          <p:txBody>
            <a:bodyPr/>
            <a:lstStyle/>
            <a:p>
              <a:endParaRPr lang="en-US"/>
            </a:p>
          </p:txBody>
        </p:sp>
      </p:grpSp>
      <p:sp>
        <p:nvSpPr>
          <p:cNvPr id="18" name="Title 1"/>
          <p:cNvSpPr txBox="1">
            <a:spLocks/>
          </p:cNvSpPr>
          <p:nvPr/>
        </p:nvSpPr>
        <p:spPr bwMode="auto">
          <a:xfrm>
            <a:off x="304800" y="304803"/>
            <a:ext cx="8229600" cy="909621"/>
          </a:xfrm>
          <a:prstGeom prst="rect">
            <a:avLst/>
          </a:prstGeom>
          <a:solidFill>
            <a:schemeClr val="accent4">
              <a:lumMod val="75000"/>
            </a:schemeClr>
          </a:solidFill>
          <a:ln>
            <a:solidFill>
              <a:schemeClr val="accent1">
                <a:lumMod val="20000"/>
                <a:lumOff val="80000"/>
              </a:schemeClr>
            </a:solidFill>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rtl="1">
              <a:defRPr/>
            </a:pPr>
            <a:endParaRPr lang="fa-IR" sz="3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alibri" pitchFamily="34" charset="0"/>
              <a:ea typeface="Arial" pitchFamily="34" charset="0"/>
              <a:cs typeface="B Titr" pitchFamily="2" charset="-78"/>
            </a:endParaRPr>
          </a:p>
          <a:p>
            <a:pPr algn="ctr" rtl="1">
              <a:defRPr/>
            </a:pPr>
            <a:r>
              <a:rPr lang="fa-IR" sz="3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alibri" pitchFamily="34" charset="0"/>
                <a:ea typeface="Arial" pitchFamily="34" charset="0"/>
                <a:cs typeface="B Titr" pitchFamily="2" charset="-78"/>
              </a:rPr>
              <a:t>داده- اطلاعات</a:t>
            </a:r>
          </a:p>
          <a:p>
            <a:pPr algn="ctr">
              <a:defRPr/>
            </a:pPr>
            <a:endParaRPr lang="en-GB" sz="3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alibri" pitchFamily="34" charset="0"/>
              <a:ea typeface="Arial" pitchFamily="34" charset="0"/>
              <a:cs typeface="B Titr" pitchFamily="2" charset="-78"/>
            </a:endParaRPr>
          </a:p>
        </p:txBody>
      </p:sp>
      <p:sp>
        <p:nvSpPr>
          <p:cNvPr id="19" name="Date Placeholder 18"/>
          <p:cNvSpPr>
            <a:spLocks noGrp="1"/>
          </p:cNvSpPr>
          <p:nvPr>
            <p:ph type="dt" sz="half" idx="14"/>
          </p:nvPr>
        </p:nvSpPr>
        <p:spPr/>
        <p:txBody>
          <a:bodyPr/>
          <a:lstStyle/>
          <a:p>
            <a:fld id="{866BB26F-1BF9-44B7-92F6-396CA4748304}" type="datetime8">
              <a:rPr lang="fa-IR" smtClean="0"/>
              <a:pPr/>
              <a:t>16 ژوئيه 18</a:t>
            </a:fld>
            <a:endParaRPr lang="fa-IR"/>
          </a:p>
        </p:txBody>
      </p:sp>
      <p:sp>
        <p:nvSpPr>
          <p:cNvPr id="20" name="Footer Placeholder 19"/>
          <p:cNvSpPr>
            <a:spLocks noGrp="1"/>
          </p:cNvSpPr>
          <p:nvPr>
            <p:ph type="ftr" sz="quarter" idx="16"/>
          </p:nvPr>
        </p:nvSpPr>
        <p:spPr/>
        <p:txBody>
          <a:bodyPr/>
          <a:lstStyle/>
          <a:p>
            <a:r>
              <a:rPr lang="en-US" smtClean="0"/>
              <a:t>Cheraghi.azam79@yahoo.com</a:t>
            </a:r>
            <a:endParaRPr lang="fa-IR"/>
          </a:p>
        </p:txBody>
      </p:sp>
    </p:spTree>
    <p:extLst>
      <p:ext uri="{BB962C8B-B14F-4D97-AF65-F5344CB8AC3E}">
        <p14:creationId xmlns:p14="http://schemas.microsoft.com/office/powerpoint/2010/main" xmlns="" val="37256353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1"/>
            <a:ext cx="7406640" cy="785794"/>
          </a:xfrm>
        </p:spPr>
        <p:txBody>
          <a:bodyPr/>
          <a:lstStyle/>
          <a:p>
            <a:pPr algn="ctr"/>
            <a:r>
              <a:rPr lang="fa-IR" b="1" dirty="0" smtClean="0">
                <a:cs typeface="B Titr" pitchFamily="2" charset="-78"/>
              </a:rPr>
              <a:t>شاخصهای پیشنهادی واحد کنترل عفونت </a:t>
            </a:r>
            <a:endParaRPr lang="en-US" b="1" dirty="0">
              <a:cs typeface="B Titr" pitchFamily="2" charset="-78"/>
            </a:endParaRPr>
          </a:p>
        </p:txBody>
      </p:sp>
      <p:sp>
        <p:nvSpPr>
          <p:cNvPr id="3" name="Content Placeholder 2"/>
          <p:cNvSpPr>
            <a:spLocks noGrp="1"/>
          </p:cNvSpPr>
          <p:nvPr>
            <p:ph sz="quarter" idx="1"/>
          </p:nvPr>
        </p:nvSpPr>
        <p:spPr>
          <a:xfrm>
            <a:off x="285721" y="785794"/>
            <a:ext cx="7929618" cy="5857916"/>
          </a:xfrm>
        </p:spPr>
        <p:txBody>
          <a:bodyPr>
            <a:normAutofit fontScale="92500"/>
          </a:bodyPr>
          <a:lstStyle/>
          <a:p>
            <a:pPr algn="r" rtl="1">
              <a:lnSpc>
                <a:spcPct val="150000"/>
              </a:lnSpc>
            </a:pPr>
            <a:r>
              <a:rPr lang="fa-IR" dirty="0" smtClean="0">
                <a:solidFill>
                  <a:schemeClr val="tx1"/>
                </a:solidFill>
                <a:cs typeface="B Nazanin" pitchFamily="2" charset="-78"/>
              </a:rPr>
              <a:t>شاخص عفونت بیمارستانی به تفکیک چهار نوع </a:t>
            </a:r>
          </a:p>
          <a:p>
            <a:pPr algn="r" rtl="1">
              <a:lnSpc>
                <a:spcPct val="150000"/>
              </a:lnSpc>
            </a:pPr>
            <a:r>
              <a:rPr lang="fa-IR" dirty="0" smtClean="0">
                <a:solidFill>
                  <a:schemeClr val="tx1"/>
                </a:solidFill>
                <a:cs typeface="B Nazanin" pitchFamily="2" charset="-78"/>
              </a:rPr>
              <a:t>شاخص عفونت بیمارستانی به تفکیک تخصصهای مختلف یا بخشها</a:t>
            </a:r>
          </a:p>
          <a:p>
            <a:pPr algn="r" rtl="1">
              <a:lnSpc>
                <a:spcPct val="150000"/>
              </a:lnSpc>
            </a:pPr>
            <a:r>
              <a:rPr lang="fa-IR" dirty="0" smtClean="0">
                <a:solidFill>
                  <a:schemeClr val="tx1"/>
                </a:solidFill>
                <a:cs typeface="B Nazanin" pitchFamily="2" charset="-78"/>
              </a:rPr>
              <a:t>شاخص عفونت بیمارستانی به تفکیک بخشهای ویژه و عمومی</a:t>
            </a:r>
          </a:p>
          <a:p>
            <a:pPr algn="r" rtl="1">
              <a:lnSpc>
                <a:spcPct val="150000"/>
              </a:lnSpc>
            </a:pPr>
            <a:r>
              <a:rPr lang="fa-IR" dirty="0" smtClean="0">
                <a:solidFill>
                  <a:schemeClr val="tx1"/>
                </a:solidFill>
                <a:cs typeface="B Nazanin" pitchFamily="2" charset="-78"/>
              </a:rPr>
              <a:t>شاخص نیدل استیک</a:t>
            </a:r>
          </a:p>
          <a:p>
            <a:pPr algn="r" rtl="1">
              <a:lnSpc>
                <a:spcPct val="150000"/>
              </a:lnSpc>
            </a:pPr>
            <a:r>
              <a:rPr lang="fa-IR" dirty="0" smtClean="0">
                <a:solidFill>
                  <a:schemeClr val="tx1"/>
                </a:solidFill>
                <a:cs typeface="B Nazanin" pitchFamily="2" charset="-78"/>
              </a:rPr>
              <a:t>شاخص مواجهه شغلی بر اساس نوع مواجهه یا نوع پروسیجر </a:t>
            </a:r>
          </a:p>
          <a:p>
            <a:pPr algn="r" rtl="1">
              <a:lnSpc>
                <a:spcPct val="150000"/>
              </a:lnSpc>
            </a:pPr>
            <a:r>
              <a:rPr lang="fa-IR" dirty="0" smtClean="0">
                <a:solidFill>
                  <a:schemeClr val="tx1"/>
                </a:solidFill>
                <a:cs typeface="B Nazanin" pitchFamily="2" charset="-78"/>
              </a:rPr>
              <a:t>شاخص مواجهه شغلی براساس رسته سازمانی یا گروههای شغلی</a:t>
            </a:r>
          </a:p>
          <a:p>
            <a:pPr algn="r" rtl="1">
              <a:lnSpc>
                <a:spcPct val="150000"/>
              </a:lnSpc>
            </a:pPr>
            <a:r>
              <a:rPr lang="fa-IR" dirty="0" smtClean="0">
                <a:solidFill>
                  <a:schemeClr val="tx1"/>
                </a:solidFill>
                <a:cs typeface="B Nazanin" pitchFamily="2" charset="-78"/>
              </a:rPr>
              <a:t>شاخص میزان رعایت بهداشت دست </a:t>
            </a:r>
          </a:p>
          <a:p>
            <a:pPr algn="r" rtl="1">
              <a:lnSpc>
                <a:spcPct val="150000"/>
              </a:lnSpc>
            </a:pPr>
            <a:r>
              <a:rPr lang="fa-IR" dirty="0" smtClean="0">
                <a:solidFill>
                  <a:schemeClr val="tx1"/>
                </a:solidFill>
                <a:cs typeface="B Nazanin" pitchFamily="2" charset="-78"/>
              </a:rPr>
              <a:t>شاخص درصد تشکیل کمیته ها</a:t>
            </a:r>
          </a:p>
          <a:p>
            <a:pPr algn="r" rtl="1">
              <a:lnSpc>
                <a:spcPct val="150000"/>
              </a:lnSpc>
            </a:pPr>
            <a:r>
              <a:rPr lang="fa-IR" dirty="0" smtClean="0">
                <a:solidFill>
                  <a:schemeClr val="tx1"/>
                </a:solidFill>
                <a:cs typeface="B Nazanin" pitchFamily="2" charset="-78"/>
              </a:rPr>
              <a:t>شاخص میزان اجرای مصوبات کمیته </a:t>
            </a:r>
          </a:p>
          <a:p>
            <a:pPr algn="r" rtl="1">
              <a:lnSpc>
                <a:spcPct val="150000"/>
              </a:lnSpc>
            </a:pPr>
            <a:r>
              <a:rPr lang="fa-IR" dirty="0" smtClean="0">
                <a:solidFill>
                  <a:schemeClr val="tx1"/>
                </a:solidFill>
                <a:cs typeface="B Nazanin" pitchFamily="2" charset="-78"/>
              </a:rPr>
              <a:t>شاخص های استریلیزاسیون </a:t>
            </a:r>
          </a:p>
          <a:p>
            <a:pPr algn="r" rtl="1"/>
            <a:endParaRPr lang="en-US" dirty="0" smtClean="0">
              <a:solidFill>
                <a:schemeClr val="tx1"/>
              </a:solidFill>
            </a:endParaRPr>
          </a:p>
        </p:txBody>
      </p:sp>
      <p:sp>
        <p:nvSpPr>
          <p:cNvPr id="5" name="Date Placeholder 4"/>
          <p:cNvSpPr>
            <a:spLocks noGrp="1"/>
          </p:cNvSpPr>
          <p:nvPr>
            <p:ph type="dt" sz="half" idx="14"/>
          </p:nvPr>
        </p:nvSpPr>
        <p:spPr/>
        <p:txBody>
          <a:bodyPr/>
          <a:lstStyle/>
          <a:p>
            <a:fld id="{B3728C44-CA88-4BFD-8FC0-7A94CB09BCB9}" type="datetime8">
              <a:rPr lang="fa-IR" smtClean="0"/>
              <a:pPr/>
              <a:t>16 ژوئيه 18</a:t>
            </a:fld>
            <a:endParaRPr lang="fa-IR"/>
          </a:p>
        </p:txBody>
      </p:sp>
      <p:sp>
        <p:nvSpPr>
          <p:cNvPr id="4" name="Footer Placeholder 3"/>
          <p:cNvSpPr>
            <a:spLocks noGrp="1"/>
          </p:cNvSpPr>
          <p:nvPr>
            <p:ph type="ftr" sz="quarter" idx="16"/>
          </p:nvPr>
        </p:nvSpPr>
        <p:spPr/>
        <p:txBody>
          <a:bodyPr/>
          <a:lstStyle/>
          <a:p>
            <a:r>
              <a:rPr lang="en-US" smtClean="0"/>
              <a:t>Cheraghi.azam79@yahoo.com</a:t>
            </a:r>
            <a:endParaRPr lang="en-US"/>
          </a:p>
        </p:txBody>
      </p:sp>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85860"/>
            <a:ext cx="8229600" cy="5038740"/>
          </a:xfrm>
        </p:spPr>
        <p:txBody>
          <a:bodyPr/>
          <a:lstStyle/>
          <a:p>
            <a:pPr>
              <a:lnSpc>
                <a:spcPct val="150000"/>
              </a:lnSpc>
            </a:pPr>
            <a:r>
              <a:rPr lang="ar-SA" dirty="0" smtClean="0">
                <a:cs typeface="B Nazanin" pitchFamily="2" charset="-78"/>
              </a:rPr>
              <a:t>سنجه 1. کمیته کنترل عفونت شاخص‏هایی برای پایش عملکرد فعالیت‏های کنترل عفونت تعیین و با نظارت تیم کنترل عفونت پایش و ارزیابی شده و نتایج به این کمیته گزارش می‏شود.</a:t>
            </a:r>
            <a:endParaRPr lang="en-US" dirty="0" smtClean="0">
              <a:cs typeface="B Nazanin" pitchFamily="2" charset="-78"/>
            </a:endParaRPr>
          </a:p>
          <a:p>
            <a:pPr>
              <a:lnSpc>
                <a:spcPct val="150000"/>
              </a:lnSpc>
            </a:pPr>
            <a:r>
              <a:rPr lang="ar-SA" dirty="0" smtClean="0">
                <a:cs typeface="B Nazanin" pitchFamily="2" charset="-78"/>
              </a:rPr>
              <a:t>سنجه 2 . کمیته کنترل عفونت براساس گزارش نتایج شاخص‏های عملکرد کنترل عفونت اقدام اصلاحی /برنامه بهبود کیفیت تدوین و اجرا می‏نماید و تیم کنترل عفونت بر اجرای آن نظارت می‏نماید.</a:t>
            </a:r>
            <a:r>
              <a:rPr lang="fa-IR" dirty="0" smtClean="0">
                <a:cs typeface="B Nazanin" pitchFamily="2" charset="-78"/>
              </a:rPr>
              <a:t> (</a:t>
            </a:r>
            <a:r>
              <a:rPr lang="en-US" sz="1600" dirty="0" err="1" smtClean="0">
                <a:cs typeface="B Nazanin" pitchFamily="2" charset="-78"/>
              </a:rPr>
              <a:t>Fucos</a:t>
            </a:r>
            <a:r>
              <a:rPr lang="en-US" sz="1600" dirty="0" smtClean="0">
                <a:cs typeface="B Nazanin" pitchFamily="2" charset="-78"/>
              </a:rPr>
              <a:t> PDCA</a:t>
            </a:r>
            <a:r>
              <a:rPr lang="fa-IR" sz="1600" dirty="0" smtClean="0">
                <a:cs typeface="B Nazanin" pitchFamily="2" charset="-78"/>
              </a:rPr>
              <a:t>)</a:t>
            </a:r>
            <a:endParaRPr lang="en-US" sz="1600" dirty="0">
              <a:cs typeface="B Nazanin" pitchFamily="2" charset="-78"/>
            </a:endParaRPr>
          </a:p>
        </p:txBody>
      </p:sp>
      <p:sp>
        <p:nvSpPr>
          <p:cNvPr id="4" name="Date Placeholder 3"/>
          <p:cNvSpPr>
            <a:spLocks noGrp="1"/>
          </p:cNvSpPr>
          <p:nvPr>
            <p:ph type="dt" sz="half" idx="14"/>
          </p:nvPr>
        </p:nvSpPr>
        <p:spPr/>
        <p:txBody>
          <a:bodyPr/>
          <a:lstStyle/>
          <a:p>
            <a:fld id="{4AAC9EFE-DF14-421E-B671-B2C48E585530}" type="datetime8">
              <a:rPr lang="fa-IR" smtClean="0"/>
              <a:pPr/>
              <a:t>16 ژوئيه 18</a:t>
            </a:fld>
            <a:endParaRPr lang="fa-IR"/>
          </a:p>
        </p:txBody>
      </p:sp>
      <p:sp>
        <p:nvSpPr>
          <p:cNvPr id="5" name="Footer Placeholder 4"/>
          <p:cNvSpPr>
            <a:spLocks noGrp="1"/>
          </p:cNvSpPr>
          <p:nvPr>
            <p:ph type="ftr" sz="quarter" idx="16"/>
          </p:nvPr>
        </p:nvSpPr>
        <p:spPr/>
        <p:txBody>
          <a:bodyPr/>
          <a:lstStyle/>
          <a:p>
            <a:r>
              <a:rPr lang="en-US" smtClean="0"/>
              <a:t>Cheraghi.azam79@yahoo.com</a:t>
            </a:r>
            <a:endParaRPr lang="fa-I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7534_134.jpg"/>
          <p:cNvPicPr>
            <a:picLocks noGrp="1" noChangeAspect="1"/>
          </p:cNvPicPr>
          <p:nvPr>
            <p:ph sz="quarter" idx="1"/>
          </p:nvPr>
        </p:nvPicPr>
        <p:blipFill>
          <a:blip r:embed="rId2" cstate="print"/>
          <a:stretch>
            <a:fillRect/>
          </a:stretch>
        </p:blipFill>
        <p:spPr>
          <a:xfrm>
            <a:off x="0" y="0"/>
            <a:ext cx="9144000" cy="7007491"/>
          </a:xfrm>
        </p:spPr>
      </p:pic>
      <p:sp>
        <p:nvSpPr>
          <p:cNvPr id="5" name="Date Placeholder 4"/>
          <p:cNvSpPr>
            <a:spLocks noGrp="1"/>
          </p:cNvSpPr>
          <p:nvPr>
            <p:ph type="dt" sz="half" idx="14"/>
          </p:nvPr>
        </p:nvSpPr>
        <p:spPr/>
        <p:txBody>
          <a:bodyPr/>
          <a:lstStyle/>
          <a:p>
            <a:fld id="{D573F10B-E691-4479-A95A-2BB3298A3DB5}" type="datetime8">
              <a:rPr lang="fa-IR" smtClean="0"/>
              <a:pPr/>
              <a:t>16 ژوئيه 18</a:t>
            </a:fld>
            <a:endParaRPr lang="fa-IR"/>
          </a:p>
        </p:txBody>
      </p:sp>
      <p:sp>
        <p:nvSpPr>
          <p:cNvPr id="6" name="Footer Placeholder 5"/>
          <p:cNvSpPr>
            <a:spLocks noGrp="1"/>
          </p:cNvSpPr>
          <p:nvPr>
            <p:ph type="ftr" sz="quarter" idx="16"/>
          </p:nvPr>
        </p:nvSpPr>
        <p:spPr/>
        <p:txBody>
          <a:bodyPr/>
          <a:lstStyle/>
          <a:p>
            <a:r>
              <a:rPr lang="en-US" smtClean="0"/>
              <a:t>Cheraghi.azam79@yahoo.com</a:t>
            </a:r>
            <a:endParaRPr lang="fa-IR"/>
          </a:p>
        </p:txBody>
      </p:sp>
      <p:sp>
        <p:nvSpPr>
          <p:cNvPr id="11" name="Rectangle 10"/>
          <p:cNvSpPr/>
          <p:nvPr/>
        </p:nvSpPr>
        <p:spPr>
          <a:xfrm>
            <a:off x="1000100" y="4572008"/>
            <a:ext cx="6425157" cy="923330"/>
          </a:xfrm>
          <a:prstGeom prst="rect">
            <a:avLst/>
          </a:prstGeom>
          <a:noFill/>
        </p:spPr>
        <p:txBody>
          <a:bodyPr wrap="none" lIns="91440" tIns="45720" rIns="91440" bIns="45720">
            <a:spAutoFit/>
          </a:bodyPr>
          <a:lstStyle/>
          <a:p>
            <a:pPr algn="ctr"/>
            <a:r>
              <a:rPr lang="fa-IR"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cs typeface="B Titr" pitchFamily="2" charset="-78"/>
              </a:rPr>
              <a:t>با تشکر از حسن  توجه شما</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endParaRPr>
          </a:p>
        </p:txBody>
      </p:sp>
      <p:pic>
        <p:nvPicPr>
          <p:cNvPr id="13" name="Picture 12" descr="Copy of logo"/>
          <p:cNvPicPr/>
          <p:nvPr/>
        </p:nvPicPr>
        <p:blipFill>
          <a:blip r:embed="rId3" cstate="print"/>
          <a:srcRect l="12257" t="6285" r="10323" b="20572"/>
          <a:stretch>
            <a:fillRect/>
          </a:stretch>
        </p:blipFill>
        <p:spPr bwMode="auto">
          <a:xfrm>
            <a:off x="7715272" y="5643578"/>
            <a:ext cx="1428728" cy="13573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2000"/>
                                        <p:tgtEl>
                                          <p:spTgt spid="9"/>
                                        </p:tgtEl>
                                      </p:cBhvr>
                                    </p:animEffect>
                                  </p:childTnLst>
                                </p:cTn>
                              </p:par>
                            </p:childTnLst>
                          </p:cTn>
                        </p:par>
                        <p:par>
                          <p:cTn id="11" fill="hold">
                            <p:stCondLst>
                              <p:cond delay="2000"/>
                            </p:stCondLst>
                            <p:childTnLst>
                              <p:par>
                                <p:cTn id="12" presetID="4" presetClass="entr" presetSubtype="16"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ox(in)">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604" y="647206"/>
            <a:ext cx="7560840" cy="1077218"/>
          </a:xfrm>
          <a:prstGeom prst="rect">
            <a:avLst/>
          </a:prstGeom>
        </p:spPr>
        <p:txBody>
          <a:bodyPr wrap="square">
            <a:spAutoFit/>
          </a:bodyPr>
          <a:lstStyle/>
          <a:p>
            <a:pPr algn="ctr" rtl="1"/>
            <a:r>
              <a:rPr lang="ar-SA" sz="3200" b="1" dirty="0">
                <a:cs typeface="B Zar" pitchFamily="2" charset="-78"/>
              </a:rPr>
              <a:t>مراحل تغییر استانداردهای اعتباربخشی </a:t>
            </a:r>
            <a:r>
              <a:rPr lang="fa-IR" sz="3200" b="1" dirty="0" smtClean="0">
                <a:cs typeface="B Zar" pitchFamily="2" charset="-78"/>
              </a:rPr>
              <a:t>کنترل عفونت از سال 95-91</a:t>
            </a:r>
            <a:endParaRPr lang="en-US" sz="3200" b="1" dirty="0">
              <a:cs typeface="B Zar"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xmlns="" val="3586693931"/>
              </p:ext>
            </p:extLst>
          </p:nvPr>
        </p:nvGraphicFramePr>
        <p:xfrm>
          <a:off x="285722" y="1857364"/>
          <a:ext cx="8001054" cy="3807501"/>
        </p:xfrm>
        <a:graphic>
          <a:graphicData uri="http://schemas.openxmlformats.org/drawingml/2006/table">
            <a:tbl>
              <a:tblPr rtl="1" firstRow="1" firstCol="1" bandRow="1">
                <a:tableStyleId>{5C22544A-7EE6-4342-B048-85BDC9FD1C3A}</a:tableStyleId>
              </a:tblPr>
              <a:tblGrid>
                <a:gridCol w="2364029"/>
                <a:gridCol w="906363"/>
                <a:gridCol w="1292947"/>
                <a:gridCol w="2433781"/>
                <a:gridCol w="1003934"/>
              </a:tblGrid>
              <a:tr h="1229039">
                <a:tc>
                  <a:txBody>
                    <a:bodyPr/>
                    <a:lstStyle/>
                    <a:p>
                      <a:pPr marL="0" marR="0" algn="ctr" defTabSz="914400" rtl="1" eaLnBrk="1" latinLnBrk="0" hangingPunct="1">
                        <a:lnSpc>
                          <a:spcPct val="115000"/>
                        </a:lnSpc>
                        <a:spcBef>
                          <a:spcPts val="0"/>
                        </a:spcBef>
                        <a:spcAft>
                          <a:spcPts val="0"/>
                        </a:spcAft>
                      </a:pPr>
                      <a:r>
                        <a:rPr lang="ar-SA" sz="1400" b="1" kern="1200" dirty="0">
                          <a:solidFill>
                            <a:schemeClr val="lt1"/>
                          </a:solidFill>
                          <a:effectLst/>
                          <a:latin typeface="+mn-lt"/>
                          <a:ea typeface="+mn-ea"/>
                          <a:cs typeface="B Titr" pitchFamily="2" charset="-78"/>
                        </a:rPr>
                        <a:t>تغییر استانداردهای اعتباربخشی</a:t>
                      </a:r>
                      <a:endParaRPr lang="en-US" sz="1400" b="1" kern="1200" dirty="0">
                        <a:solidFill>
                          <a:schemeClr val="lt1"/>
                        </a:solidFill>
                        <a:effectLst/>
                        <a:latin typeface="+mn-lt"/>
                        <a:ea typeface="+mn-ea"/>
                        <a:cs typeface="B Titr" pitchFamily="2" charset="-78"/>
                      </a:endParaRPr>
                    </a:p>
                  </a:txBody>
                  <a:tcPr marL="68580" marR="68580" marT="0" marB="0" anchor="ctr"/>
                </a:tc>
                <a:tc>
                  <a:txBody>
                    <a:bodyPr/>
                    <a:lstStyle/>
                    <a:p>
                      <a:pPr marL="0" marR="0" algn="ctr" defTabSz="914400" rtl="1" eaLnBrk="1" latinLnBrk="0" hangingPunct="1">
                        <a:lnSpc>
                          <a:spcPct val="115000"/>
                        </a:lnSpc>
                        <a:spcBef>
                          <a:spcPts val="0"/>
                        </a:spcBef>
                        <a:spcAft>
                          <a:spcPts val="0"/>
                        </a:spcAft>
                      </a:pPr>
                      <a:r>
                        <a:rPr lang="ar-SA" sz="1400" b="1" kern="1200" dirty="0">
                          <a:solidFill>
                            <a:schemeClr val="lt1"/>
                          </a:solidFill>
                          <a:effectLst/>
                          <a:latin typeface="+mn-lt"/>
                          <a:ea typeface="+mn-ea"/>
                          <a:cs typeface="B Titr" pitchFamily="2" charset="-78"/>
                        </a:rPr>
                        <a:t>تعداد کل استانداردها </a:t>
                      </a:r>
                      <a:endParaRPr lang="en-US" sz="1400" b="1" kern="1200" dirty="0">
                        <a:solidFill>
                          <a:schemeClr val="lt1"/>
                        </a:solidFill>
                        <a:effectLst/>
                        <a:latin typeface="+mn-lt"/>
                        <a:ea typeface="+mn-ea"/>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ar-SA" sz="1400" b="1" kern="1200" dirty="0">
                          <a:solidFill>
                            <a:schemeClr val="lt1"/>
                          </a:solidFill>
                          <a:effectLst/>
                          <a:latin typeface="+mn-lt"/>
                          <a:ea typeface="+mn-ea"/>
                          <a:cs typeface="B Titr" pitchFamily="2" charset="-78"/>
                        </a:rPr>
                        <a:t>تعداد استانداردهای کنترل عفونت</a:t>
                      </a:r>
                      <a:endParaRPr lang="en-US" sz="1400" b="1" kern="1200" dirty="0">
                        <a:solidFill>
                          <a:schemeClr val="lt1"/>
                        </a:solidFill>
                        <a:effectLst/>
                        <a:latin typeface="+mn-lt"/>
                        <a:ea typeface="+mn-ea"/>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ar-SA" sz="1400" b="1" kern="1200" dirty="0">
                          <a:solidFill>
                            <a:schemeClr val="lt1"/>
                          </a:solidFill>
                          <a:effectLst/>
                          <a:latin typeface="+mn-lt"/>
                          <a:ea typeface="+mn-ea"/>
                          <a:cs typeface="B Titr" pitchFamily="2" charset="-78"/>
                        </a:rPr>
                        <a:t>نوع استاندارد</a:t>
                      </a:r>
                      <a:endParaRPr lang="en-US" sz="1400" b="1" kern="1200" dirty="0">
                        <a:solidFill>
                          <a:schemeClr val="lt1"/>
                        </a:solidFill>
                        <a:effectLst/>
                        <a:latin typeface="+mn-lt"/>
                        <a:ea typeface="+mn-ea"/>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ar-SA" sz="1400" b="1" kern="1200" dirty="0">
                          <a:solidFill>
                            <a:schemeClr val="lt1"/>
                          </a:solidFill>
                          <a:effectLst/>
                          <a:latin typeface="+mn-lt"/>
                          <a:ea typeface="+mn-ea"/>
                          <a:cs typeface="B Titr" pitchFamily="2" charset="-78"/>
                        </a:rPr>
                        <a:t>نسبت کل</a:t>
                      </a:r>
                      <a:endParaRPr lang="en-US" sz="1400" b="1" kern="1200" dirty="0">
                        <a:solidFill>
                          <a:schemeClr val="lt1"/>
                        </a:solidFill>
                        <a:effectLst/>
                        <a:latin typeface="+mn-lt"/>
                        <a:ea typeface="+mn-ea"/>
                        <a:cs typeface="B Titr" pitchFamily="2" charset="-78"/>
                      </a:endParaRPr>
                    </a:p>
                  </a:txBody>
                  <a:tcPr marL="68580" marR="68580" marT="0" marB="0" anchor="ctr"/>
                </a:tc>
              </a:tr>
              <a:tr h="810398">
                <a:tc>
                  <a:txBody>
                    <a:bodyPr/>
                    <a:lstStyle/>
                    <a:p>
                      <a:pPr marL="0" marR="0" algn="ctr" rtl="1">
                        <a:lnSpc>
                          <a:spcPct val="115000"/>
                        </a:lnSpc>
                        <a:spcBef>
                          <a:spcPts val="0"/>
                        </a:spcBef>
                        <a:spcAft>
                          <a:spcPts val="0"/>
                        </a:spcAft>
                      </a:pPr>
                      <a:r>
                        <a:rPr lang="ar-SA" sz="1400" dirty="0">
                          <a:effectLst/>
                          <a:cs typeface="B Titr" pitchFamily="2" charset="-78"/>
                        </a:rPr>
                        <a:t>استانداردهای اعتباربخشی سال 91</a:t>
                      </a:r>
                      <a:endParaRPr lang="en-US" sz="1400" dirty="0">
                        <a:effectLst/>
                        <a:latin typeface="Calibri"/>
                        <a:ea typeface="Calibri"/>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ar-SA" sz="1800" b="1" dirty="0">
                          <a:solidFill>
                            <a:srgbClr val="000000"/>
                          </a:solidFill>
                          <a:effectLst/>
                          <a:cs typeface="B Nazanin" pitchFamily="2" charset="-78"/>
                        </a:rPr>
                        <a:t>8261</a:t>
                      </a:r>
                      <a:endParaRPr lang="en-US" sz="1600" b="1" dirty="0">
                        <a:solidFill>
                          <a:srgbClr val="000000"/>
                        </a:solidFill>
                        <a:effectLst/>
                        <a:latin typeface="Calibri"/>
                        <a:ea typeface="Calibri"/>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ar-SA" sz="1800" b="1" kern="1200" dirty="0">
                          <a:solidFill>
                            <a:srgbClr val="000000"/>
                          </a:solidFill>
                          <a:effectLst/>
                          <a:latin typeface="+mn-lt"/>
                          <a:ea typeface="+mn-ea"/>
                          <a:cs typeface="B Nazanin" pitchFamily="2" charset="-78"/>
                        </a:rPr>
                        <a:t>140</a:t>
                      </a:r>
                      <a:endParaRPr lang="en-US" sz="1800" b="1" kern="1200" dirty="0">
                        <a:solidFill>
                          <a:srgbClr val="000000"/>
                        </a:solidFill>
                        <a:effectLst/>
                        <a:latin typeface="+mn-lt"/>
                        <a:ea typeface="+mn-ea"/>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ar-SA" sz="1800" b="1" kern="1200" dirty="0">
                          <a:solidFill>
                            <a:srgbClr val="000000"/>
                          </a:solidFill>
                          <a:effectLst/>
                          <a:latin typeface="+mn-lt"/>
                          <a:ea typeface="+mn-ea"/>
                          <a:cs typeface="B Nazanin" pitchFamily="2" charset="-78"/>
                        </a:rPr>
                        <a:t>ساختاری و فرایندی</a:t>
                      </a:r>
                      <a:endParaRPr lang="en-US" sz="1800" b="1" kern="1200" dirty="0">
                        <a:solidFill>
                          <a:srgbClr val="000000"/>
                        </a:solidFill>
                        <a:effectLst/>
                        <a:latin typeface="+mn-lt"/>
                        <a:ea typeface="+mn-ea"/>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ar-SA" sz="1800" b="1" kern="1200">
                          <a:solidFill>
                            <a:srgbClr val="000000"/>
                          </a:solidFill>
                          <a:effectLst/>
                          <a:latin typeface="+mn-lt"/>
                          <a:ea typeface="+mn-ea"/>
                          <a:cs typeface="B Nazanin" pitchFamily="2" charset="-78"/>
                        </a:rPr>
                        <a:t>1.7 درصد</a:t>
                      </a:r>
                      <a:endParaRPr lang="en-US" sz="1800" b="1" kern="1200">
                        <a:solidFill>
                          <a:srgbClr val="000000"/>
                        </a:solidFill>
                        <a:effectLst/>
                        <a:latin typeface="+mn-lt"/>
                        <a:ea typeface="+mn-ea"/>
                        <a:cs typeface="B Nazanin" pitchFamily="2" charset="-78"/>
                      </a:endParaRPr>
                    </a:p>
                  </a:txBody>
                  <a:tcPr marL="68580" marR="68580" marT="0" marB="0" anchor="ctr"/>
                </a:tc>
              </a:tr>
              <a:tr h="810398">
                <a:tc>
                  <a:txBody>
                    <a:bodyPr/>
                    <a:lstStyle/>
                    <a:p>
                      <a:pPr marL="0" marR="0" algn="ctr" defTabSz="914400" rtl="1" eaLnBrk="1" latinLnBrk="0" hangingPunct="1">
                        <a:lnSpc>
                          <a:spcPct val="115000"/>
                        </a:lnSpc>
                        <a:spcBef>
                          <a:spcPts val="0"/>
                        </a:spcBef>
                        <a:spcAft>
                          <a:spcPts val="0"/>
                        </a:spcAft>
                      </a:pPr>
                      <a:r>
                        <a:rPr lang="ar-SA" sz="1400" b="1" kern="1200" dirty="0">
                          <a:solidFill>
                            <a:schemeClr val="lt1"/>
                          </a:solidFill>
                          <a:effectLst/>
                          <a:latin typeface="+mn-lt"/>
                          <a:ea typeface="+mn-ea"/>
                          <a:cs typeface="B Titr" pitchFamily="2" charset="-78"/>
                        </a:rPr>
                        <a:t>استانداردهای اعتباربخشی سال 93</a:t>
                      </a:r>
                      <a:endParaRPr lang="en-US" sz="1400" b="1" kern="1200" dirty="0">
                        <a:solidFill>
                          <a:schemeClr val="lt1"/>
                        </a:solidFill>
                        <a:effectLst/>
                        <a:latin typeface="+mn-lt"/>
                        <a:ea typeface="+mn-ea"/>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ar-SA" sz="1800" b="1" dirty="0">
                          <a:solidFill>
                            <a:srgbClr val="000000"/>
                          </a:solidFill>
                          <a:effectLst/>
                          <a:cs typeface="B Nazanin" pitchFamily="2" charset="-78"/>
                        </a:rPr>
                        <a:t>2160</a:t>
                      </a:r>
                      <a:endParaRPr lang="en-US" sz="1600" b="1" dirty="0">
                        <a:solidFill>
                          <a:srgbClr val="000000"/>
                        </a:solidFill>
                        <a:effectLst/>
                        <a:latin typeface="Calibri"/>
                        <a:ea typeface="Calibri"/>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ar-SA" sz="1800" b="1" kern="1200" dirty="0">
                          <a:solidFill>
                            <a:srgbClr val="000000"/>
                          </a:solidFill>
                          <a:effectLst/>
                          <a:latin typeface="+mn-lt"/>
                          <a:ea typeface="+mn-ea"/>
                          <a:cs typeface="B Nazanin" pitchFamily="2" charset="-78"/>
                        </a:rPr>
                        <a:t>27</a:t>
                      </a:r>
                      <a:endParaRPr lang="en-US" sz="1800" b="1" kern="1200" dirty="0">
                        <a:solidFill>
                          <a:srgbClr val="000000"/>
                        </a:solidFill>
                        <a:effectLst/>
                        <a:latin typeface="+mn-lt"/>
                        <a:ea typeface="+mn-ea"/>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ar-SA" sz="1800" b="1" kern="1200">
                          <a:solidFill>
                            <a:srgbClr val="000000"/>
                          </a:solidFill>
                          <a:effectLst/>
                          <a:latin typeface="+mn-lt"/>
                          <a:ea typeface="+mn-ea"/>
                          <a:cs typeface="B Nazanin" pitchFamily="2" charset="-78"/>
                        </a:rPr>
                        <a:t>ساختاری و فرایندی</a:t>
                      </a:r>
                      <a:endParaRPr lang="en-US" sz="1800" b="1" kern="1200">
                        <a:solidFill>
                          <a:srgbClr val="000000"/>
                        </a:solidFill>
                        <a:effectLst/>
                        <a:latin typeface="+mn-lt"/>
                        <a:ea typeface="+mn-ea"/>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ar-SA" sz="1800" b="1" kern="1200">
                          <a:solidFill>
                            <a:srgbClr val="000000"/>
                          </a:solidFill>
                          <a:effectLst/>
                          <a:latin typeface="+mn-lt"/>
                          <a:ea typeface="+mn-ea"/>
                          <a:cs typeface="B Nazanin" pitchFamily="2" charset="-78"/>
                        </a:rPr>
                        <a:t>1.2 درصد</a:t>
                      </a:r>
                      <a:endParaRPr lang="en-US" sz="1800" b="1" kern="1200">
                        <a:solidFill>
                          <a:srgbClr val="000000"/>
                        </a:solidFill>
                        <a:effectLst/>
                        <a:latin typeface="+mn-lt"/>
                        <a:ea typeface="+mn-ea"/>
                        <a:cs typeface="B Nazanin" pitchFamily="2" charset="-78"/>
                      </a:endParaRPr>
                    </a:p>
                  </a:txBody>
                  <a:tcPr marL="68580" marR="68580" marT="0" marB="0" anchor="ctr"/>
                </a:tc>
              </a:tr>
              <a:tr h="957666">
                <a:tc>
                  <a:txBody>
                    <a:bodyPr/>
                    <a:lstStyle/>
                    <a:p>
                      <a:pPr marL="0" marR="0" algn="ctr" defTabSz="914400" rtl="1" eaLnBrk="1" latinLnBrk="0" hangingPunct="1">
                        <a:lnSpc>
                          <a:spcPct val="115000"/>
                        </a:lnSpc>
                        <a:spcBef>
                          <a:spcPts val="0"/>
                        </a:spcBef>
                        <a:spcAft>
                          <a:spcPts val="0"/>
                        </a:spcAft>
                      </a:pPr>
                      <a:r>
                        <a:rPr lang="ar-SA" sz="1400" b="1" kern="1200" dirty="0">
                          <a:solidFill>
                            <a:schemeClr val="lt1"/>
                          </a:solidFill>
                          <a:effectLst/>
                          <a:latin typeface="+mn-lt"/>
                          <a:ea typeface="+mn-ea"/>
                          <a:cs typeface="B Titr" pitchFamily="2" charset="-78"/>
                        </a:rPr>
                        <a:t>استانداردهای اعتباربخشی سال 95</a:t>
                      </a:r>
                      <a:endParaRPr lang="en-US" sz="1400" b="1" kern="1200" dirty="0">
                        <a:solidFill>
                          <a:schemeClr val="lt1"/>
                        </a:solidFill>
                        <a:effectLst/>
                        <a:latin typeface="+mn-lt"/>
                        <a:ea typeface="+mn-ea"/>
                        <a:cs typeface="B Titr" pitchFamily="2" charset="-78"/>
                      </a:endParaRPr>
                    </a:p>
                  </a:txBody>
                  <a:tcPr marL="68580" marR="68580" marT="0" marB="0" anchor="ctr"/>
                </a:tc>
                <a:tc>
                  <a:txBody>
                    <a:bodyPr/>
                    <a:lstStyle/>
                    <a:p>
                      <a:pPr marL="0" marR="0" algn="ctr" rtl="1">
                        <a:lnSpc>
                          <a:spcPct val="115000"/>
                        </a:lnSpc>
                        <a:spcBef>
                          <a:spcPts val="0"/>
                        </a:spcBef>
                        <a:spcAft>
                          <a:spcPts val="0"/>
                        </a:spcAft>
                      </a:pPr>
                      <a:r>
                        <a:rPr lang="ar-SA" sz="1800" b="1" dirty="0">
                          <a:solidFill>
                            <a:srgbClr val="000000"/>
                          </a:solidFill>
                          <a:effectLst/>
                          <a:cs typeface="B Nazanin" pitchFamily="2" charset="-78"/>
                        </a:rPr>
                        <a:t>903</a:t>
                      </a:r>
                      <a:endParaRPr lang="en-US" sz="1600" b="1" dirty="0">
                        <a:solidFill>
                          <a:srgbClr val="000000"/>
                        </a:solidFill>
                        <a:effectLst/>
                        <a:latin typeface="Calibri"/>
                        <a:ea typeface="Calibri"/>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ar-SA" sz="1800" b="1" kern="1200" dirty="0">
                          <a:solidFill>
                            <a:srgbClr val="000000"/>
                          </a:solidFill>
                          <a:effectLst/>
                          <a:latin typeface="+mn-lt"/>
                          <a:ea typeface="+mn-ea"/>
                          <a:cs typeface="B Nazanin" pitchFamily="2" charset="-78"/>
                        </a:rPr>
                        <a:t>32</a:t>
                      </a:r>
                      <a:endParaRPr lang="en-US" sz="1800" b="1" kern="1200" dirty="0">
                        <a:solidFill>
                          <a:srgbClr val="000000"/>
                        </a:solidFill>
                        <a:effectLst/>
                        <a:latin typeface="+mn-lt"/>
                        <a:ea typeface="+mn-ea"/>
                        <a:cs typeface="B Nazanin" pitchFamily="2" charset="-78"/>
                      </a:endParaRPr>
                    </a:p>
                  </a:txBody>
                  <a:tcPr marL="68580" marR="68580" marT="0" marB="0" anchor="ctr"/>
                </a:tc>
                <a:tc>
                  <a:txBody>
                    <a:bodyPr/>
                    <a:lstStyle/>
                    <a:p>
                      <a:pPr marL="0" marR="0" algn="ctr" rtl="1">
                        <a:lnSpc>
                          <a:spcPct val="115000"/>
                        </a:lnSpc>
                        <a:spcBef>
                          <a:spcPts val="0"/>
                        </a:spcBef>
                        <a:spcAft>
                          <a:spcPts val="0"/>
                        </a:spcAft>
                      </a:pPr>
                      <a:r>
                        <a:rPr lang="ar-SA" sz="1800" b="1" kern="1200" dirty="0">
                          <a:solidFill>
                            <a:srgbClr val="000000"/>
                          </a:solidFill>
                          <a:effectLst/>
                          <a:latin typeface="+mn-lt"/>
                          <a:ea typeface="+mn-ea"/>
                          <a:cs typeface="B Nazanin" pitchFamily="2" charset="-78"/>
                        </a:rPr>
                        <a:t>ساختاری و فرایندی و</a:t>
                      </a:r>
                      <a:r>
                        <a:rPr lang="ar-SA" sz="1800" b="1" kern="1200" dirty="0">
                          <a:solidFill>
                            <a:schemeClr val="accent1"/>
                          </a:solidFill>
                          <a:effectLst/>
                          <a:latin typeface="+mn-lt"/>
                          <a:ea typeface="+mn-ea"/>
                          <a:cs typeface="B Nazanin" pitchFamily="2" charset="-78"/>
                        </a:rPr>
                        <a:t> </a:t>
                      </a:r>
                      <a:r>
                        <a:rPr lang="ar-SA" sz="1800" b="1" u="sng" kern="1200" dirty="0">
                          <a:solidFill>
                            <a:schemeClr val="accent1"/>
                          </a:solidFill>
                          <a:effectLst/>
                          <a:latin typeface="+mn-lt"/>
                          <a:ea typeface="+mn-ea"/>
                          <a:cs typeface="B Nazanin" pitchFamily="2" charset="-78"/>
                        </a:rPr>
                        <a:t>پیامدی</a:t>
                      </a:r>
                      <a:endParaRPr lang="en-US" sz="1800" b="1" u="sng" kern="1200" dirty="0">
                        <a:solidFill>
                          <a:schemeClr val="accent1"/>
                        </a:solidFill>
                        <a:effectLst/>
                        <a:latin typeface="+mn-lt"/>
                        <a:ea typeface="+mn-ea"/>
                        <a:cs typeface="B Nazanin" pitchFamily="2" charset="-78"/>
                      </a:endParaRPr>
                    </a:p>
                  </a:txBody>
                  <a:tcPr marL="68580" marR="68580" marT="0" marB="0"/>
                </a:tc>
                <a:tc>
                  <a:txBody>
                    <a:bodyPr/>
                    <a:lstStyle/>
                    <a:p>
                      <a:pPr marL="0" marR="0" algn="ctr" rtl="1">
                        <a:lnSpc>
                          <a:spcPct val="115000"/>
                        </a:lnSpc>
                        <a:spcBef>
                          <a:spcPts val="0"/>
                        </a:spcBef>
                        <a:spcAft>
                          <a:spcPts val="0"/>
                        </a:spcAft>
                      </a:pPr>
                      <a:r>
                        <a:rPr lang="ar-SA" sz="1800" b="1" u="sng" kern="1200" dirty="0">
                          <a:solidFill>
                            <a:schemeClr val="accent1"/>
                          </a:solidFill>
                          <a:effectLst/>
                          <a:latin typeface="+mn-lt"/>
                          <a:ea typeface="+mn-ea"/>
                          <a:cs typeface="B Nazanin" pitchFamily="2" charset="-78"/>
                        </a:rPr>
                        <a:t>3.5 درصد</a:t>
                      </a:r>
                      <a:endParaRPr lang="en-US" sz="1800" b="1" u="sng" kern="1200" dirty="0">
                        <a:solidFill>
                          <a:schemeClr val="accent1"/>
                        </a:solidFill>
                        <a:effectLst/>
                        <a:latin typeface="+mn-lt"/>
                        <a:ea typeface="+mn-ea"/>
                        <a:cs typeface="B Nazanin" pitchFamily="2" charset="-78"/>
                      </a:endParaRPr>
                    </a:p>
                  </a:txBody>
                  <a:tcPr marL="68580" marR="68580" marT="0" marB="0" anchor="ctr"/>
                </a:tc>
              </a:tr>
            </a:tbl>
          </a:graphicData>
        </a:graphic>
      </p:graphicFrame>
      <p:sp>
        <p:nvSpPr>
          <p:cNvPr id="2" name="Rectangle 1"/>
          <p:cNvSpPr/>
          <p:nvPr/>
        </p:nvSpPr>
        <p:spPr>
          <a:xfrm>
            <a:off x="714348" y="6000768"/>
            <a:ext cx="7822579" cy="369332"/>
          </a:xfrm>
          <a:prstGeom prst="rect">
            <a:avLst/>
          </a:prstGeom>
        </p:spPr>
        <p:txBody>
          <a:bodyPr wrap="square">
            <a:spAutoFit/>
          </a:bodyPr>
          <a:lstStyle/>
          <a:p>
            <a:pPr marL="342900" indent="-342900" algn="justLow" rtl="1">
              <a:buFont typeface="Wingdings" pitchFamily="2" charset="2"/>
              <a:buChar char="q"/>
              <a:tabLst>
                <a:tab pos="8120063" algn="l"/>
              </a:tabLst>
            </a:pPr>
            <a:r>
              <a:rPr lang="ar-SA" dirty="0">
                <a:cs typeface="B Nazanin" pitchFamily="2" charset="-78"/>
              </a:rPr>
              <a:t>میزان کلی </a:t>
            </a:r>
            <a:r>
              <a:rPr lang="ar-SA" b="1" dirty="0">
                <a:solidFill>
                  <a:schemeClr val="accent1"/>
                </a:solidFill>
                <a:cs typeface="B Nazanin" pitchFamily="2" charset="-78"/>
              </a:rPr>
              <a:t>رضایتمندی </a:t>
            </a:r>
            <a:r>
              <a:rPr lang="fa-IR" dirty="0">
                <a:cs typeface="B Nazanin" pitchFamily="2" charset="-78"/>
              </a:rPr>
              <a:t>بیمارستانها از استانداردهای کنترل عفونت </a:t>
            </a:r>
            <a:r>
              <a:rPr lang="fa-IR" b="1" dirty="0" smtClean="0">
                <a:solidFill>
                  <a:schemeClr val="accent1"/>
                </a:solidFill>
                <a:cs typeface="B Nazanin" pitchFamily="2" charset="-78"/>
              </a:rPr>
              <a:t>98 </a:t>
            </a:r>
            <a:r>
              <a:rPr lang="fa-IR" b="1" dirty="0">
                <a:solidFill>
                  <a:schemeClr val="accent1"/>
                </a:solidFill>
                <a:cs typeface="B Nazanin" pitchFamily="2" charset="-78"/>
              </a:rPr>
              <a:t>درصد </a:t>
            </a:r>
            <a:r>
              <a:rPr lang="fa-IR" dirty="0">
                <a:cs typeface="B Nazanin" pitchFamily="2" charset="-78"/>
              </a:rPr>
              <a:t>بوده است</a:t>
            </a:r>
            <a:r>
              <a:rPr lang="fa-IR" dirty="0">
                <a:cs typeface="B Zar" pitchFamily="2" charset="-78"/>
              </a:rPr>
              <a:t>.</a:t>
            </a:r>
            <a:endParaRPr lang="en-US" dirty="0">
              <a:cs typeface="B Zar" pitchFamily="2" charset="-78"/>
            </a:endParaRPr>
          </a:p>
        </p:txBody>
      </p:sp>
      <p:sp>
        <p:nvSpPr>
          <p:cNvPr id="6" name="Date Placeholder 5"/>
          <p:cNvSpPr>
            <a:spLocks noGrp="1"/>
          </p:cNvSpPr>
          <p:nvPr>
            <p:ph type="dt" sz="half" idx="14"/>
          </p:nvPr>
        </p:nvSpPr>
        <p:spPr/>
        <p:txBody>
          <a:bodyPr/>
          <a:lstStyle/>
          <a:p>
            <a:fld id="{C8D60B57-0312-44B6-9BF2-FA472D389703}" type="datetime8">
              <a:rPr lang="fa-IR" smtClean="0"/>
              <a:pPr/>
              <a:t>16 ژوئيه 18</a:t>
            </a:fld>
            <a:endParaRPr lang="fa-IR"/>
          </a:p>
        </p:txBody>
      </p:sp>
      <p:sp>
        <p:nvSpPr>
          <p:cNvPr id="7" name="Footer Placeholder 6"/>
          <p:cNvSpPr>
            <a:spLocks noGrp="1"/>
          </p:cNvSpPr>
          <p:nvPr>
            <p:ph type="ftr" sz="quarter" idx="16"/>
          </p:nvPr>
        </p:nvSpPr>
        <p:spPr/>
        <p:txBody>
          <a:bodyPr/>
          <a:lstStyle/>
          <a:p>
            <a:r>
              <a:rPr lang="en-US" smtClean="0"/>
              <a:t>Cheraghi.azam79@yahoo.com</a:t>
            </a:r>
            <a:endParaRPr lang="fa-IR"/>
          </a:p>
        </p:txBody>
      </p:sp>
    </p:spTree>
    <p:extLst>
      <p:ext uri="{BB962C8B-B14F-4D97-AF65-F5344CB8AC3E}">
        <p14:creationId xmlns:p14="http://schemas.microsoft.com/office/powerpoint/2010/main" xmlns="" val="784737634"/>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7158" y="142852"/>
            <a:ext cx="8150901" cy="83099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rtl="1">
              <a:lnSpc>
                <a:spcPct val="150000"/>
              </a:lnSpc>
              <a:defRPr sz="3200">
                <a:ln w="18415" cmpd="sng">
                  <a:solidFill>
                    <a:srgbClr val="FFFFFF"/>
                  </a:solidFill>
                  <a:prstDash val="solid"/>
                </a:ln>
                <a:solidFill>
                  <a:srgbClr val="FFFFFF"/>
                </a:solidFill>
                <a:effectLst>
                  <a:outerShdw blurRad="63500" dir="3600000" algn="tl" rotWithShape="0">
                    <a:srgbClr val="000000">
                      <a:alpha val="70000"/>
                    </a:srgbClr>
                  </a:outerShdw>
                </a:effectLst>
                <a:cs typeface="B Zar" pitchFamily="2" charset="-78"/>
              </a:defRPr>
            </a:lvl1pPr>
          </a:lstStyle>
          <a:p>
            <a:pPr algn="ctr"/>
            <a:r>
              <a:rPr lang="fa-IR" b="1" dirty="0" smtClean="0"/>
              <a:t>تغییرات ایجاد شده در اعتباربخشی  95</a:t>
            </a:r>
            <a:endParaRPr lang="fa-IR" b="1" dirty="0"/>
          </a:p>
        </p:txBody>
      </p:sp>
      <p:sp>
        <p:nvSpPr>
          <p:cNvPr id="2" name="TextBox 1"/>
          <p:cNvSpPr txBox="1"/>
          <p:nvPr/>
        </p:nvSpPr>
        <p:spPr>
          <a:xfrm>
            <a:off x="285720" y="785794"/>
            <a:ext cx="8070689" cy="5632311"/>
          </a:xfrm>
          <a:prstGeom prst="rect">
            <a:avLst/>
          </a:prstGeom>
          <a:noFill/>
        </p:spPr>
        <p:txBody>
          <a:bodyPr wrap="square" rtlCol="0">
            <a:spAutoFit/>
          </a:bodyPr>
          <a:lstStyle/>
          <a:p>
            <a:pPr marL="457200" indent="-457200" algn="r" rtl="1">
              <a:lnSpc>
                <a:spcPct val="150000"/>
              </a:lnSpc>
              <a:buFont typeface="Wingdings" pitchFamily="2" charset="2"/>
              <a:buChar char="q"/>
            </a:pPr>
            <a:endParaRPr lang="fa-IR" sz="2400" dirty="0" smtClean="0">
              <a:cs typeface="B Nazanin" pitchFamily="2" charset="-78"/>
            </a:endParaRPr>
          </a:p>
          <a:p>
            <a:pPr marL="457200" indent="-457200" algn="r" rtl="1">
              <a:lnSpc>
                <a:spcPct val="150000"/>
              </a:lnSpc>
              <a:buFont typeface="Wingdings" pitchFamily="2" charset="2"/>
              <a:buChar char="q"/>
            </a:pPr>
            <a:r>
              <a:rPr lang="fa-IR" sz="2400" dirty="0" smtClean="0">
                <a:cs typeface="B Nazanin" pitchFamily="2" charset="-78"/>
              </a:rPr>
              <a:t>افزایش سهم استانداردهای کنترل عفونت ( از 1.2 به 3.5 درصد)</a:t>
            </a:r>
          </a:p>
          <a:p>
            <a:pPr marL="457200" indent="-457200" algn="r" rtl="1">
              <a:lnSpc>
                <a:spcPct val="150000"/>
              </a:lnSpc>
              <a:buFont typeface="Wingdings" pitchFamily="2" charset="2"/>
              <a:buChar char="q"/>
            </a:pPr>
            <a:r>
              <a:rPr lang="fa-IR" sz="2400" dirty="0" smtClean="0">
                <a:cs typeface="B Nazanin" pitchFamily="2" charset="-78"/>
              </a:rPr>
              <a:t>تأکید بر فرهنگ سازی رعایت بهداشت دست</a:t>
            </a:r>
          </a:p>
          <a:p>
            <a:pPr marL="457200" indent="-457200" algn="r" rtl="1">
              <a:lnSpc>
                <a:spcPct val="150000"/>
              </a:lnSpc>
              <a:buFont typeface="Wingdings" pitchFamily="2" charset="2"/>
              <a:buChar char="q"/>
            </a:pPr>
            <a:r>
              <a:rPr lang="fa-IR" sz="2400" b="1" dirty="0">
                <a:solidFill>
                  <a:srgbClr val="FF0000"/>
                </a:solidFill>
                <a:cs typeface="B Nazanin" pitchFamily="2" charset="-78"/>
              </a:rPr>
              <a:t>تأکید بر </a:t>
            </a:r>
            <a:r>
              <a:rPr lang="fa-IR" sz="2400" b="1" dirty="0" smtClean="0">
                <a:solidFill>
                  <a:srgbClr val="FF0000"/>
                </a:solidFill>
                <a:cs typeface="B Nazanin" pitchFamily="2" charset="-78"/>
              </a:rPr>
              <a:t>مصرف منطقی آنتی بیوتیک در بیمارستانها</a:t>
            </a:r>
          </a:p>
          <a:p>
            <a:pPr marL="457200" indent="-457200" algn="r" rtl="1">
              <a:lnSpc>
                <a:spcPct val="150000"/>
              </a:lnSpc>
              <a:buFont typeface="Wingdings" pitchFamily="2" charset="2"/>
              <a:buChar char="q"/>
            </a:pPr>
            <a:r>
              <a:rPr lang="fa-IR" sz="2400" b="1" dirty="0">
                <a:solidFill>
                  <a:srgbClr val="FF0000"/>
                </a:solidFill>
                <a:cs typeface="B Nazanin" pitchFamily="2" charset="-78"/>
              </a:rPr>
              <a:t>تأکید بر </a:t>
            </a:r>
            <a:r>
              <a:rPr lang="fa-IR" sz="2400" b="1" dirty="0" smtClean="0">
                <a:solidFill>
                  <a:srgbClr val="FF0000"/>
                </a:solidFill>
                <a:cs typeface="B Nazanin" pitchFamily="2" charset="-78"/>
              </a:rPr>
              <a:t>مشارکت آزمایشگاه و اعلام نتایج مقاومت میکروبی در کمیته </a:t>
            </a:r>
            <a:r>
              <a:rPr lang="fa-IR" sz="2400" b="1" dirty="0" err="1" smtClean="0">
                <a:solidFill>
                  <a:srgbClr val="FF0000"/>
                </a:solidFill>
                <a:cs typeface="B Nazanin" pitchFamily="2" charset="-78"/>
              </a:rPr>
              <a:t>كنترل</a:t>
            </a:r>
            <a:r>
              <a:rPr lang="fa-IR" sz="2400" b="1" dirty="0" smtClean="0">
                <a:solidFill>
                  <a:srgbClr val="FF0000"/>
                </a:solidFill>
                <a:cs typeface="B Nazanin" pitchFamily="2" charset="-78"/>
              </a:rPr>
              <a:t> عفونت</a:t>
            </a:r>
          </a:p>
          <a:p>
            <a:pPr marL="457200" indent="-457200" algn="r" rtl="1">
              <a:lnSpc>
                <a:spcPct val="150000"/>
              </a:lnSpc>
              <a:buFont typeface="Wingdings" pitchFamily="2" charset="2"/>
              <a:buChar char="q"/>
            </a:pPr>
            <a:r>
              <a:rPr lang="fa-IR" sz="2400" dirty="0" smtClean="0">
                <a:cs typeface="B Nazanin" pitchFamily="2" charset="-78"/>
              </a:rPr>
              <a:t>تدوین دستورالعملها با تأکید بر 4 نوع عفونت شایع</a:t>
            </a:r>
          </a:p>
          <a:p>
            <a:pPr marL="457200" indent="-457200" algn="r" rtl="1">
              <a:lnSpc>
                <a:spcPct val="150000"/>
              </a:lnSpc>
              <a:buFont typeface="Wingdings" pitchFamily="2" charset="2"/>
              <a:buChar char="q"/>
            </a:pPr>
            <a:r>
              <a:rPr lang="fa-IR" sz="2400" dirty="0" smtClean="0">
                <a:cs typeface="B Nazanin" pitchFamily="2" charset="-78"/>
              </a:rPr>
              <a:t>مدیریت مواجهه شغلی</a:t>
            </a:r>
          </a:p>
          <a:p>
            <a:pPr marL="457200" indent="-457200" algn="r" rtl="1">
              <a:lnSpc>
                <a:spcPct val="150000"/>
              </a:lnSpc>
              <a:buFont typeface="Wingdings" pitchFamily="2" charset="2"/>
              <a:buChar char="q"/>
            </a:pPr>
            <a:r>
              <a:rPr lang="en-US" sz="2400" dirty="0" smtClean="0">
                <a:cs typeface="B Nazanin" pitchFamily="2" charset="-78"/>
              </a:rPr>
              <a:t>Risk Assessment</a:t>
            </a:r>
            <a:r>
              <a:rPr lang="fa-IR" sz="2400" dirty="0" smtClean="0">
                <a:cs typeface="B Nazanin" pitchFamily="2" charset="-78"/>
              </a:rPr>
              <a:t> </a:t>
            </a:r>
          </a:p>
          <a:p>
            <a:pPr marL="457200" indent="-457200" algn="r" rtl="1">
              <a:lnSpc>
                <a:spcPct val="150000"/>
              </a:lnSpc>
              <a:buFont typeface="Wingdings" pitchFamily="2" charset="2"/>
              <a:buChar char="q"/>
            </a:pPr>
            <a:r>
              <a:rPr lang="fa-IR" sz="2400" dirty="0" smtClean="0">
                <a:cs typeface="B Nazanin" pitchFamily="2" charset="-78"/>
              </a:rPr>
              <a:t>ممیزی بخشها ، اثربخشی اقدامات و پایش شاخصها</a:t>
            </a:r>
          </a:p>
        </p:txBody>
      </p:sp>
      <p:sp>
        <p:nvSpPr>
          <p:cNvPr id="5" name="Date Placeholder 4"/>
          <p:cNvSpPr>
            <a:spLocks noGrp="1"/>
          </p:cNvSpPr>
          <p:nvPr>
            <p:ph type="dt" sz="half" idx="14"/>
          </p:nvPr>
        </p:nvSpPr>
        <p:spPr/>
        <p:txBody>
          <a:bodyPr/>
          <a:lstStyle/>
          <a:p>
            <a:fld id="{8D73C8EB-6572-4499-9FF2-99BF9462DA4D}" type="datetime8">
              <a:rPr lang="fa-IR" smtClean="0"/>
              <a:pPr/>
              <a:t>16 ژوئيه 18</a:t>
            </a:fld>
            <a:endParaRPr lang="fa-IR" dirty="0"/>
          </a:p>
        </p:txBody>
      </p:sp>
      <p:sp>
        <p:nvSpPr>
          <p:cNvPr id="7" name="Footer Placeholder 6"/>
          <p:cNvSpPr>
            <a:spLocks noGrp="1"/>
          </p:cNvSpPr>
          <p:nvPr>
            <p:ph type="ftr" sz="quarter" idx="16"/>
          </p:nvPr>
        </p:nvSpPr>
        <p:spPr/>
        <p:txBody>
          <a:bodyPr/>
          <a:lstStyle/>
          <a:p>
            <a:r>
              <a:rPr lang="en-US" dirty="0" smtClean="0"/>
              <a:t>Cheraghi.azam79@yahoo.com</a:t>
            </a:r>
            <a:endParaRPr lang="fa-IR" dirty="0"/>
          </a:p>
        </p:txBody>
      </p:sp>
    </p:spTree>
    <p:extLst>
      <p:ext uri="{BB962C8B-B14F-4D97-AF65-F5344CB8AC3E}">
        <p14:creationId xmlns:p14="http://schemas.microsoft.com/office/powerpoint/2010/main" xmlns="" val="4014785910"/>
      </p:ext>
    </p:extLst>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7467600" cy="1143000"/>
          </a:xfrm>
        </p:spPr>
        <p:txBody>
          <a:bodyPr>
            <a:normAutofit/>
          </a:bodyPr>
          <a:lstStyle/>
          <a:p>
            <a:pPr algn="ctr"/>
            <a:r>
              <a:rPr lang="fa-IR" sz="3600" b="1" dirty="0" smtClean="0">
                <a:cs typeface="B Nazanin" pitchFamily="2" charset="-78"/>
              </a:rPr>
              <a:t>ارزیابی سال 97 و سنجه های ادواری</a:t>
            </a:r>
            <a:endParaRPr lang="en-US" sz="3600" b="1" dirty="0">
              <a:cs typeface="B Nazanin" pitchFamily="2" charset="-78"/>
            </a:endParaRPr>
          </a:p>
        </p:txBody>
      </p:sp>
      <p:sp>
        <p:nvSpPr>
          <p:cNvPr id="3" name="Content Placeholder 2"/>
          <p:cNvSpPr>
            <a:spLocks noGrp="1"/>
          </p:cNvSpPr>
          <p:nvPr>
            <p:ph sz="quarter" idx="1"/>
          </p:nvPr>
        </p:nvSpPr>
        <p:spPr>
          <a:xfrm>
            <a:off x="457200" y="1600200"/>
            <a:ext cx="7758138" cy="4873752"/>
          </a:xfrm>
        </p:spPr>
        <p:txBody>
          <a:bodyPr>
            <a:normAutofit/>
          </a:bodyPr>
          <a:lstStyle/>
          <a:p>
            <a:pPr>
              <a:buFont typeface="Wingdings" pitchFamily="2" charset="2"/>
              <a:buChar char="Ø"/>
            </a:pPr>
            <a:r>
              <a:rPr lang="fa-IR" sz="3600" dirty="0" smtClean="0">
                <a:cs typeface="B Titr" pitchFamily="2" charset="-78"/>
              </a:rPr>
              <a:t>ارزیابی پیامدی</a:t>
            </a:r>
            <a:endParaRPr lang="en-US" sz="3600" dirty="0">
              <a:cs typeface="B Titr" pitchFamily="2" charset="-78"/>
            </a:endParaRPr>
          </a:p>
        </p:txBody>
      </p:sp>
      <p:sp>
        <p:nvSpPr>
          <p:cNvPr id="4" name="Date Placeholder 3"/>
          <p:cNvSpPr>
            <a:spLocks noGrp="1"/>
          </p:cNvSpPr>
          <p:nvPr>
            <p:ph type="dt" sz="half" idx="14"/>
          </p:nvPr>
        </p:nvSpPr>
        <p:spPr/>
        <p:txBody>
          <a:bodyPr/>
          <a:lstStyle/>
          <a:p>
            <a:fld id="{912D1679-844C-47E8-9D61-06B962CF53FE}" type="datetime8">
              <a:rPr lang="fa-IR" smtClean="0"/>
              <a:pPr/>
              <a:t>16 ژوئيه 18</a:t>
            </a:fld>
            <a:endParaRPr lang="fa-IR"/>
          </a:p>
        </p:txBody>
      </p:sp>
      <p:sp>
        <p:nvSpPr>
          <p:cNvPr id="5" name="Footer Placeholder 4"/>
          <p:cNvSpPr>
            <a:spLocks noGrp="1"/>
          </p:cNvSpPr>
          <p:nvPr>
            <p:ph type="ftr" sz="quarter" idx="16"/>
          </p:nvPr>
        </p:nvSpPr>
        <p:spPr/>
        <p:txBody>
          <a:bodyPr/>
          <a:lstStyle/>
          <a:p>
            <a:r>
              <a:rPr lang="en-US" smtClean="0"/>
              <a:t>Cheraghi.azam79@yahoo.com</a:t>
            </a:r>
            <a:endParaRPr lang="fa-I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282" y="857232"/>
            <a:ext cx="8072494" cy="5467368"/>
          </a:xfrm>
        </p:spPr>
        <p:txBody>
          <a:bodyPr>
            <a:normAutofit/>
          </a:bodyPr>
          <a:lstStyle/>
          <a:p>
            <a:pPr>
              <a:lnSpc>
                <a:spcPct val="150000"/>
              </a:lnSpc>
            </a:pPr>
            <a:r>
              <a:rPr lang="ar-SA" dirty="0" smtClean="0">
                <a:cs typeface="B Nazanin" pitchFamily="2" charset="-78"/>
              </a:rPr>
              <a:t>سنجه 1.خط مشی و روش "ارزش گذاری و فرهنگ سازی رعایت اصول بهداشت دست در بین </a:t>
            </a:r>
            <a:r>
              <a:rPr lang="ar-SA" b="1" dirty="0" smtClean="0">
                <a:solidFill>
                  <a:srgbClr val="FF0000"/>
                </a:solidFill>
                <a:cs typeface="B Nazanin" pitchFamily="2" charset="-78"/>
              </a:rPr>
              <a:t>پزشکان /پرستاران و سایر کارکنان بالینی</a:t>
            </a:r>
            <a:r>
              <a:rPr lang="ar-SA" dirty="0" smtClean="0">
                <a:cs typeface="B Nazanin" pitchFamily="2" charset="-78"/>
              </a:rPr>
              <a:t>" با حداقل‏های مورد انتظار </a:t>
            </a:r>
            <a:r>
              <a:rPr lang="fa-IR" b="1" dirty="0" smtClean="0">
                <a:solidFill>
                  <a:schemeClr val="accent1"/>
                </a:solidFill>
                <a:cs typeface="B Nazanin" pitchFamily="2" charset="-78"/>
              </a:rPr>
              <a:t>توسط تیم و اعضای کمیته کنترل عفونت </a:t>
            </a:r>
            <a:r>
              <a:rPr lang="ar-SA" dirty="0" smtClean="0">
                <a:cs typeface="B Nazanin" pitchFamily="2" charset="-78"/>
              </a:rPr>
              <a:t>تدوین و کارکنان از آن آگاهی داشته و براساس آن عمل می‏شود.</a:t>
            </a:r>
            <a:r>
              <a:rPr lang="en-US" sz="1200" dirty="0" smtClean="0">
                <a:cs typeface="B Nazanin" pitchFamily="2" charset="-78"/>
              </a:rPr>
              <a:t>)</a:t>
            </a:r>
            <a:r>
              <a:rPr lang="fa-IR" sz="1200" dirty="0" smtClean="0">
                <a:cs typeface="B Nazanin" pitchFamily="2" charset="-78"/>
              </a:rPr>
              <a:t>سنجه ایمنی)</a:t>
            </a:r>
            <a:endParaRPr lang="en-US" sz="1200" dirty="0" smtClean="0">
              <a:cs typeface="B Nazanin" pitchFamily="2" charset="-78"/>
            </a:endParaRPr>
          </a:p>
          <a:p>
            <a:pPr>
              <a:lnSpc>
                <a:spcPct val="150000"/>
              </a:lnSpc>
            </a:pPr>
            <a:r>
              <a:rPr lang="ar-SA" dirty="0" smtClean="0">
                <a:cs typeface="B Nazanin" pitchFamily="2" charset="-78"/>
              </a:rPr>
              <a:t>سنجه 2. بخشنامه ابلاغی وزارت بهداشت در خصوص بهداشت دست‏ها توسط کارکنان مرتبط رعايت مي‏شود.</a:t>
            </a:r>
            <a:endParaRPr lang="en-US" dirty="0" smtClean="0">
              <a:cs typeface="B Nazanin" pitchFamily="2" charset="-78"/>
            </a:endParaRPr>
          </a:p>
          <a:p>
            <a:pPr>
              <a:lnSpc>
                <a:spcPct val="150000"/>
              </a:lnSpc>
            </a:pPr>
            <a:r>
              <a:rPr lang="ar-SA" dirty="0" smtClean="0">
                <a:cs typeface="B Nazanin" pitchFamily="2" charset="-78"/>
              </a:rPr>
              <a:t>سنجه 3. براساس چک لیست، میزان رعایت و پذیرش بهداشت دست در تمام بخش‏ها/واحدهای درمانی ارزیابی می‏شود</a:t>
            </a:r>
            <a:endParaRPr lang="en-US" dirty="0" smtClean="0">
              <a:cs typeface="B Nazanin" pitchFamily="2" charset="-78"/>
            </a:endParaRPr>
          </a:p>
        </p:txBody>
      </p:sp>
      <p:sp>
        <p:nvSpPr>
          <p:cNvPr id="4" name="Date Placeholder 3"/>
          <p:cNvSpPr>
            <a:spLocks noGrp="1"/>
          </p:cNvSpPr>
          <p:nvPr>
            <p:ph type="dt" sz="half" idx="14"/>
          </p:nvPr>
        </p:nvSpPr>
        <p:spPr/>
        <p:txBody>
          <a:bodyPr/>
          <a:lstStyle/>
          <a:p>
            <a:fld id="{7C399AA8-5879-4F79-A01F-A54F933D7931}" type="datetime8">
              <a:rPr lang="fa-IR" smtClean="0"/>
              <a:pPr/>
              <a:t>16 ژوئيه 18</a:t>
            </a:fld>
            <a:endParaRPr lang="fa-IR"/>
          </a:p>
        </p:txBody>
      </p:sp>
      <p:sp>
        <p:nvSpPr>
          <p:cNvPr id="5" name="Footer Placeholder 4"/>
          <p:cNvSpPr>
            <a:spLocks noGrp="1"/>
          </p:cNvSpPr>
          <p:nvPr>
            <p:ph type="ftr" sz="quarter" idx="16"/>
          </p:nvPr>
        </p:nvSpPr>
        <p:spPr/>
        <p:txBody>
          <a:bodyPr/>
          <a:lstStyle/>
          <a:p>
            <a:r>
              <a:rPr lang="en-US" dirty="0" smtClean="0"/>
              <a:t>Cheraghi.azam79@yahoo.com</a:t>
            </a:r>
            <a:endParaRPr lang="fa-I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pPr algn="r"/>
            <a:r>
              <a:rPr lang="fa-IR" sz="2800" dirty="0">
                <a:cs typeface="B Titr" pitchFamily="2" charset="-78"/>
              </a:rPr>
              <a:t>ارزش گذاری و فرهنگ سازی رعایت اصول بهداشت دست در بین پزشکان /پرستاران و سایر کارکنان بالینی</a:t>
            </a:r>
            <a:endParaRPr lang="en-US" sz="2800" dirty="0">
              <a:cs typeface="B Titr" pitchFamily="2" charset="-78"/>
            </a:endParaRPr>
          </a:p>
        </p:txBody>
      </p:sp>
      <p:sp>
        <p:nvSpPr>
          <p:cNvPr id="3" name="Date Placeholder 2"/>
          <p:cNvSpPr>
            <a:spLocks noGrp="1"/>
          </p:cNvSpPr>
          <p:nvPr>
            <p:ph type="dt" sz="half" idx="10"/>
          </p:nvPr>
        </p:nvSpPr>
        <p:spPr/>
        <p:txBody>
          <a:bodyPr/>
          <a:lstStyle/>
          <a:p>
            <a:fld id="{14387412-5239-448A-8864-B0F5AD64633A}" type="datetime8">
              <a:rPr lang="fa-IR" smtClean="0"/>
              <a:pPr/>
              <a:t>16 ژوئيه 18</a:t>
            </a:fld>
            <a:endParaRPr lang="fa-IR"/>
          </a:p>
        </p:txBody>
      </p:sp>
      <p:sp>
        <p:nvSpPr>
          <p:cNvPr id="4" name="Footer Placeholder 3"/>
          <p:cNvSpPr>
            <a:spLocks noGrp="1"/>
          </p:cNvSpPr>
          <p:nvPr>
            <p:ph type="ftr" sz="quarter" idx="11"/>
          </p:nvPr>
        </p:nvSpPr>
        <p:spPr/>
        <p:txBody>
          <a:bodyPr/>
          <a:lstStyle/>
          <a:p>
            <a:r>
              <a:rPr lang="en-US" smtClean="0"/>
              <a:t>Cheraghi.azam79@yahoo.com</a:t>
            </a:r>
            <a:endParaRPr lang="fa-IR"/>
          </a:p>
        </p:txBody>
      </p:sp>
      <p:sp>
        <p:nvSpPr>
          <p:cNvPr id="5" name="Content Placeholder 4"/>
          <p:cNvSpPr>
            <a:spLocks noGrp="1"/>
          </p:cNvSpPr>
          <p:nvPr>
            <p:ph sz="quarter" idx="1"/>
          </p:nvPr>
        </p:nvSpPr>
        <p:spPr/>
        <p:style>
          <a:lnRef idx="2">
            <a:schemeClr val="accent6"/>
          </a:lnRef>
          <a:fillRef idx="1">
            <a:schemeClr val="lt1"/>
          </a:fillRef>
          <a:effectRef idx="0">
            <a:schemeClr val="accent6"/>
          </a:effectRef>
          <a:fontRef idx="minor">
            <a:schemeClr val="dk1"/>
          </a:fontRef>
        </p:style>
        <p:txBody>
          <a:bodyPr>
            <a:normAutofit/>
          </a:bodyPr>
          <a:lstStyle/>
          <a:p>
            <a:r>
              <a:rPr lang="fa-IR" dirty="0">
                <a:cs typeface="B Nazanin" pitchFamily="2" charset="-78"/>
              </a:rPr>
              <a:t>نااگاهی کارکنان از اندیکاسیونهای بهداشت دست در بخشها خصوصا بخشهای ویژه</a:t>
            </a:r>
          </a:p>
          <a:p>
            <a:r>
              <a:rPr lang="fa-IR" b="1" dirty="0" smtClean="0">
                <a:cs typeface="B Nazanin" pitchFamily="2" charset="-78"/>
              </a:rPr>
              <a:t>ناخن </a:t>
            </a:r>
            <a:r>
              <a:rPr lang="fa-IR" b="1" dirty="0">
                <a:cs typeface="B Nazanin" pitchFamily="2" charset="-78"/>
              </a:rPr>
              <a:t>مصنوعی یا ناخن لاک زده شده</a:t>
            </a:r>
            <a:endParaRPr lang="en-US" b="1" dirty="0">
              <a:cs typeface="B Nazanin" pitchFamily="2" charset="-78"/>
            </a:endParaRPr>
          </a:p>
        </p:txBody>
      </p:sp>
      <p:sp>
        <p:nvSpPr>
          <p:cNvPr id="6" name="Content Placeholder 5"/>
          <p:cNvSpPr>
            <a:spLocks noGrp="1"/>
          </p:cNvSpPr>
          <p:nvPr>
            <p:ph sz="quarter" idx="2"/>
          </p:nvPr>
        </p:nvSpPr>
        <p:spPr/>
        <p:style>
          <a:lnRef idx="2">
            <a:schemeClr val="accent6"/>
          </a:lnRef>
          <a:fillRef idx="1">
            <a:schemeClr val="lt1"/>
          </a:fillRef>
          <a:effectRef idx="0">
            <a:schemeClr val="accent6"/>
          </a:effectRef>
          <a:fontRef idx="minor">
            <a:schemeClr val="dk1"/>
          </a:fontRef>
        </p:style>
        <p:txBody>
          <a:bodyPr>
            <a:normAutofit/>
          </a:bodyPr>
          <a:lstStyle/>
          <a:p>
            <a:pPr marL="0" indent="0" algn="ctr">
              <a:buNone/>
            </a:pPr>
            <a:r>
              <a:rPr lang="fa-IR" b="1" dirty="0" smtClean="0">
                <a:cs typeface="B Nazanin" pitchFamily="2" charset="-78"/>
              </a:rPr>
              <a:t>چالشها</a:t>
            </a:r>
          </a:p>
          <a:p>
            <a:r>
              <a:rPr lang="fa-IR" dirty="0" smtClean="0">
                <a:cs typeface="B Nazanin" pitchFamily="2" charset="-78"/>
              </a:rPr>
              <a:t>اندیکاسیونهای غیر اصولی استفاده از دستکش در کارکنان</a:t>
            </a:r>
          </a:p>
          <a:p>
            <a:r>
              <a:rPr lang="fa-IR" dirty="0" smtClean="0">
                <a:cs typeface="B Nazanin" pitchFamily="2" charset="-78"/>
              </a:rPr>
              <a:t>عدم رعایت بهداشت دست توسط کادر درمانی </a:t>
            </a:r>
          </a:p>
          <a:p>
            <a:r>
              <a:rPr lang="fa-IR" dirty="0" smtClean="0">
                <a:cs typeface="B Nazanin" pitchFamily="2" charset="-78"/>
              </a:rPr>
              <a:t>ارزیابی میزان رعایت و پذیرش فقط برای کادر پرستاری</a:t>
            </a:r>
          </a:p>
          <a:p>
            <a:r>
              <a:rPr lang="fa-IR" dirty="0" smtClean="0">
                <a:cs typeface="B Nazanin" pitchFamily="2" charset="-78"/>
              </a:rPr>
              <a:t>ارزیابی بر اساس سلیقه در بین رابطین کنترل عفونت</a:t>
            </a:r>
          </a:p>
          <a:p>
            <a:r>
              <a:rPr lang="fa-IR" dirty="0" smtClean="0">
                <a:cs typeface="B Nazanin" pitchFamily="2" charset="-78"/>
              </a:rPr>
              <a:t>عدم دسترسی به تجهیزات و امکانات </a:t>
            </a:r>
            <a:r>
              <a:rPr lang="fa-IR" dirty="0">
                <a:cs typeface="B Nazanin" pitchFamily="2" charset="-78"/>
              </a:rPr>
              <a:t>بهداشت </a:t>
            </a:r>
            <a:r>
              <a:rPr lang="fa-IR" dirty="0" smtClean="0">
                <a:cs typeface="B Nazanin" pitchFamily="2" charset="-78"/>
              </a:rPr>
              <a:t>دست</a:t>
            </a:r>
          </a:p>
          <a:p>
            <a:endParaRPr lang="fa-IR" dirty="0" smtClean="0">
              <a:cs typeface="B Nazanin" pitchFamily="2" charset="-78"/>
            </a:endParaRPr>
          </a:p>
          <a:p>
            <a:endParaRPr lang="en-US" dirty="0"/>
          </a:p>
        </p:txBody>
      </p:sp>
    </p:spTree>
    <p:extLst>
      <p:ext uri="{BB962C8B-B14F-4D97-AF65-F5344CB8AC3E}">
        <p14:creationId xmlns="" xmlns:p14="http://schemas.microsoft.com/office/powerpoint/2010/main" val="21897988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4522</TotalTime>
  <Words>3391</Words>
  <Application>Microsoft Office PowerPoint</Application>
  <PresentationFormat>On-screen Show (4:3)</PresentationFormat>
  <Paragraphs>374</Paragraphs>
  <Slides>44</Slides>
  <Notes>5</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Oriel</vt:lpstr>
      <vt:lpstr>Slide 1</vt:lpstr>
      <vt:lpstr>استانداردهای اعتباربخشی واحد کنترل عفونت </vt:lpstr>
      <vt:lpstr>Slide 3</vt:lpstr>
      <vt:lpstr>Slide 4</vt:lpstr>
      <vt:lpstr>Slide 5</vt:lpstr>
      <vt:lpstr>Slide 6</vt:lpstr>
      <vt:lpstr>ارزیابی سال 97 و سنجه های ادواری</vt:lpstr>
      <vt:lpstr>Slide 8</vt:lpstr>
      <vt:lpstr>ارزش گذاری و فرهنگ سازی رعایت اصول بهداشت دست در بین پزشکان /پرستاران و سایر کارکنان بالینی</vt:lpstr>
      <vt:lpstr>Slide 10</vt:lpstr>
      <vt:lpstr>Slide 11</vt:lpstr>
      <vt:lpstr>مثالهایی از نکات قابل تامل</vt:lpstr>
      <vt:lpstr>Slide 13</vt:lpstr>
      <vt:lpstr>Slide 14</vt:lpstr>
      <vt:lpstr>Slide 15</vt:lpstr>
      <vt:lpstr>Slide 16</vt:lpstr>
      <vt:lpstr>Slide 17</vt:lpstr>
      <vt:lpstr>Slide 18</vt:lpstr>
      <vt:lpstr>Slide 19</vt:lpstr>
      <vt:lpstr>Slide 20</vt:lpstr>
      <vt:lpstr>Slide 21</vt:lpstr>
      <vt:lpstr>Spaulding classification of medical devices</vt:lpstr>
      <vt:lpstr>اطمینان از استریلیزاسیون اقلام حساس به حرارت</vt:lpstr>
      <vt:lpstr>Slide 24</vt:lpstr>
      <vt:lpstr>Slide 25</vt:lpstr>
      <vt:lpstr>Slide 26</vt:lpstr>
      <vt:lpstr>  زنگ خطر</vt:lpstr>
      <vt:lpstr>  چرا بايد مراقب مقاومت آنتي بيوتيكي بود؟</vt:lpstr>
      <vt:lpstr> تعريف الگوهاي مختلف مقاومت آنتي بيوتيكي</vt:lpstr>
      <vt:lpstr>استفاده نا بجا و بيش از اندازه آنتي بيوتيكها</vt:lpstr>
      <vt:lpstr>1-مقاومتهای انتی بیوتیکی راهکارهای عملی </vt:lpstr>
      <vt:lpstr>Slide 32</vt:lpstr>
      <vt:lpstr>Slide 33</vt:lpstr>
      <vt:lpstr>Slide 34</vt:lpstr>
      <vt:lpstr>چگونگی افتراق آلودگی از عفونت واقعی</vt:lpstr>
      <vt:lpstr>Slide 36</vt:lpstr>
      <vt:lpstr>Slide 37</vt:lpstr>
      <vt:lpstr>ه-6-6: ممیزی کنترل عفونت</vt:lpstr>
      <vt:lpstr>Slide 39</vt:lpstr>
      <vt:lpstr>Slide 40</vt:lpstr>
      <vt:lpstr>Slide 41</vt:lpstr>
      <vt:lpstr>شاخصهای پیشنهادی واحد کنترل عفونت </vt:lpstr>
      <vt:lpstr>Slide 43</vt:lpstr>
      <vt:lpstr>Slide 44</vt:lpstr>
    </vt:vector>
  </TitlesOfParts>
  <Company>ali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dc:creator>
  <cp:lastModifiedBy>Mahdi</cp:lastModifiedBy>
  <cp:revision>134</cp:revision>
  <dcterms:created xsi:type="dcterms:W3CDTF">2016-12-25T18:29:31Z</dcterms:created>
  <dcterms:modified xsi:type="dcterms:W3CDTF">2018-07-16T18:26:15Z</dcterms:modified>
</cp:coreProperties>
</file>